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60" r:id="rId2"/>
    <p:sldId id="279" r:id="rId3"/>
    <p:sldId id="310" r:id="rId4"/>
    <p:sldId id="276" r:id="rId5"/>
    <p:sldId id="266" r:id="rId6"/>
    <p:sldId id="262" r:id="rId7"/>
    <p:sldId id="264" r:id="rId8"/>
    <p:sldId id="311" r:id="rId9"/>
    <p:sldId id="259" r:id="rId10"/>
    <p:sldId id="317" r:id="rId11"/>
    <p:sldId id="318" r:id="rId12"/>
    <p:sldId id="256" r:id="rId13"/>
    <p:sldId id="280" r:id="rId14"/>
    <p:sldId id="319" r:id="rId15"/>
    <p:sldId id="320" r:id="rId16"/>
    <p:sldId id="331" r:id="rId17"/>
    <p:sldId id="322" r:id="rId18"/>
    <p:sldId id="334" r:id="rId19"/>
    <p:sldId id="355" r:id="rId20"/>
    <p:sldId id="268" r:id="rId21"/>
    <p:sldId id="356" r:id="rId22"/>
    <p:sldId id="357" r:id="rId23"/>
    <p:sldId id="358" r:id="rId24"/>
    <p:sldId id="359" r:id="rId25"/>
    <p:sldId id="283" r:id="rId26"/>
    <p:sldId id="284" r:id="rId27"/>
    <p:sldId id="273" r:id="rId28"/>
    <p:sldId id="339" r:id="rId29"/>
    <p:sldId id="263" r:id="rId30"/>
    <p:sldId id="362" r:id="rId31"/>
    <p:sldId id="344" r:id="rId32"/>
    <p:sldId id="363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rine Pritchard" initials="K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411"/>
    <a:srgbClr val="DB8717"/>
    <a:srgbClr val="1A7669"/>
    <a:srgbClr val="E4A018"/>
    <a:srgbClr val="C44B1A"/>
    <a:srgbClr val="D3CF31"/>
    <a:srgbClr val="DBD856"/>
    <a:srgbClr val="E9AC33"/>
    <a:srgbClr val="8C3C13"/>
    <a:srgbClr val="E69B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311" autoAdjust="0"/>
    <p:restoredTop sz="84317" autoAdjust="0"/>
  </p:normalViewPr>
  <p:slideViewPr>
    <p:cSldViewPr>
      <p:cViewPr varScale="1">
        <p:scale>
          <a:sx n="142" d="100"/>
          <a:sy n="142" d="100"/>
        </p:scale>
        <p:origin x="-104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commentAuthors" Target="commentAuthors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43293-6E5E-485C-A1EC-0018127F9426}" type="datetimeFigureOut">
              <a:rPr lang="en-US" smtClean="0"/>
              <a:pPr/>
              <a:t>3/24/14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3FE73-66AE-4B34-B0AA-59583AB1F1BE}" type="slidenum">
              <a:rPr lang="en-U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3999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0F821-E430-473D-AF65-0F7D25515BF0}" type="datetimeFigureOut">
              <a:rPr lang="en-US" smtClean="0"/>
              <a:pPr/>
              <a:t>3/24/14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30BA3-1E1F-4686-98A2-DA17DD051E31}" type="slidenum">
              <a:rPr lang="en-U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1022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06CE-B701-4C90-9B33-436644363D49}" type="datetimeFigureOut">
              <a:rPr lang="en-US" smtClean="0"/>
              <a:pPr/>
              <a:t>3/24/14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DA55-86A9-4E34-824E-304506CA3B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00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06CE-B701-4C90-9B33-436644363D49}" type="datetimeFigureOut">
              <a:rPr lang="en-US" smtClean="0"/>
              <a:pPr/>
              <a:t>3/24/14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DA55-86A9-4E34-824E-304506CA3B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4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06CE-B701-4C90-9B33-436644363D49}" type="datetimeFigureOut">
              <a:rPr lang="en-US" smtClean="0"/>
              <a:pPr/>
              <a:t>3/24/14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DA55-86A9-4E34-824E-304506CA3B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0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06CE-B701-4C90-9B33-436644363D49}" type="datetimeFigureOut">
              <a:rPr lang="en-US" smtClean="0"/>
              <a:pPr/>
              <a:t>3/24/14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DA55-86A9-4E34-824E-304506CA3B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0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06CE-B701-4C90-9B33-436644363D49}" type="datetimeFigureOut">
              <a:rPr lang="en-US" smtClean="0"/>
              <a:pPr/>
              <a:t>3/24/14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DA55-86A9-4E34-824E-304506CA3B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4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06CE-B701-4C90-9B33-436644363D49}" type="datetimeFigureOut">
              <a:rPr lang="en-US" smtClean="0"/>
              <a:pPr/>
              <a:t>3/24/14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DA55-86A9-4E34-824E-304506CA3B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7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06CE-B701-4C90-9B33-436644363D49}" type="datetimeFigureOut">
              <a:rPr lang="en-US" smtClean="0"/>
              <a:pPr/>
              <a:t>3/24/14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DA55-86A9-4E34-824E-304506CA3B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06CE-B701-4C90-9B33-436644363D49}" type="datetimeFigureOut">
              <a:rPr lang="en-US" smtClean="0"/>
              <a:pPr/>
              <a:t>3/24/14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DA55-86A9-4E34-824E-304506CA3B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35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06CE-B701-4C90-9B33-436644363D49}" type="datetimeFigureOut">
              <a:rPr lang="en-US" smtClean="0"/>
              <a:pPr/>
              <a:t>3/24/14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DA55-86A9-4E34-824E-304506CA3B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68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06CE-B701-4C90-9B33-436644363D49}" type="datetimeFigureOut">
              <a:rPr lang="en-US" smtClean="0"/>
              <a:pPr/>
              <a:t>3/24/14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DA55-86A9-4E34-824E-304506CA3B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91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706CE-B701-4C90-9B33-436644363D49}" type="datetimeFigureOut">
              <a:rPr lang="en-US" smtClean="0"/>
              <a:pPr/>
              <a:t>3/24/14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DA55-86A9-4E34-824E-304506CA3B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706CE-B701-4C90-9B33-436644363D49}" type="datetimeFigureOut">
              <a:rPr lang="en-US" smtClean="0"/>
              <a:pPr/>
              <a:t>3/24/14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BDA55-86A9-4E34-824E-304506CA3B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3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png"/><Relationship Id="rId17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microsoft.com/office/2007/relationships/hdphoto" Target="../media/hdphoto1.wdp"/><Relationship Id="rId4" Type="http://schemas.openxmlformats.org/officeDocument/2006/relationships/image" Target="../media/image34.png"/><Relationship Id="rId5" Type="http://schemas.openxmlformats.org/officeDocument/2006/relationships/image" Target="../media/image2.png"/><Relationship Id="rId6" Type="http://schemas.openxmlformats.org/officeDocument/2006/relationships/image" Target="../media/image14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575"/>
            <a:ext cx="9144000" cy="6096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889575"/>
          </a:xfrm>
          <a:prstGeom prst="rect">
            <a:avLst/>
          </a:prstGeom>
          <a:solidFill>
            <a:srgbClr val="E9A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716" y="1066800"/>
            <a:ext cx="3773316" cy="158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62500" y="2761327"/>
            <a:ext cx="43815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E4A018"/>
                </a:solidFill>
              </a:rPr>
              <a:t>SUN es un movimiento </a:t>
            </a:r>
          </a:p>
          <a:p>
            <a:r>
              <a:rPr lang="es-ES" dirty="0" smtClean="0"/>
              <a:t> </a:t>
            </a:r>
            <a:r>
              <a:rPr lang="es-ES" sz="3200" b="1" dirty="0">
                <a:solidFill>
                  <a:srgbClr val="E4A018"/>
                </a:solidFill>
              </a:rPr>
              <a:t>  único </a:t>
            </a:r>
          </a:p>
          <a:p>
            <a:r>
              <a:rPr lang="es-ES" sz="2000" dirty="0" smtClean="0">
                <a:solidFill>
                  <a:schemeClr val="bg1"/>
                </a:solidFill>
              </a:rPr>
              <a:t>   fundado en el principio </a:t>
            </a:r>
          </a:p>
          <a:p>
            <a:r>
              <a:rPr lang="es-ES" dirty="0" smtClean="0"/>
              <a:t> </a:t>
            </a:r>
            <a:r>
              <a:rPr lang="es-ES" sz="2000" dirty="0" smtClean="0">
                <a:solidFill>
                  <a:schemeClr val="bg1"/>
                </a:solidFill>
              </a:rPr>
              <a:t>     de que todos los individuos </a:t>
            </a:r>
            <a:r>
              <a:rPr lang="es-ES" dirty="0" smtClean="0"/>
              <a:t>           </a:t>
            </a:r>
            <a:r>
              <a:rPr lang="es-ES" sz="2800" dirty="0" smtClean="0">
                <a:solidFill>
                  <a:schemeClr val="bg1"/>
                </a:solidFill>
              </a:rPr>
              <a:t> 	tienen derecho a la 	alimentación y a una 	nutrición adecuada. </a:t>
            </a:r>
          </a:p>
        </p:txBody>
      </p:sp>
    </p:spTree>
    <p:extLst>
      <p:ext uri="{BB962C8B-B14F-4D97-AF65-F5344CB8AC3E}">
        <p14:creationId xmlns:p14="http://schemas.microsoft.com/office/powerpoint/2010/main" val="3441930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133" y="983363"/>
            <a:ext cx="82973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41308" y="982842"/>
            <a:ext cx="4986866" cy="5860853"/>
          </a:xfrm>
          <a:prstGeom prst="rect">
            <a:avLst/>
          </a:prstGeom>
          <a:solidFill>
            <a:srgbClr val="E6C548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183529" y="982842"/>
            <a:ext cx="4986867" cy="5874637"/>
          </a:xfrm>
          <a:prstGeom prst="rect">
            <a:avLst/>
          </a:prstGeom>
          <a:solidFill>
            <a:srgbClr val="1A7669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4151" y="1671397"/>
            <a:ext cx="381426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8"/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Prácticas de alimentación y comportamientos: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alentar la lactancia exclusiva hasta los 6 meses de vida y la continuación de la lactancia, junto con una alimentación adecuada y nutritiva, hasta los 2 años de edad o más </a:t>
            </a:r>
          </a:p>
          <a:p>
            <a:pPr marL="1588"/>
            <a:endParaRPr lang="es-ES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588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Enriquecimiento de los alimentos:</a:t>
            </a:r>
            <a:r>
              <a:rPr lang="es-ES" dirty="0" smtClean="0"/>
              <a:t>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posibilitar el acceso a los nutrientes incorporándolos en los alimentos</a:t>
            </a:r>
          </a:p>
          <a:p>
            <a:pPr marL="1588"/>
            <a:endParaRPr lang="es-ES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588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Suministro de complementos alimenticios:</a:t>
            </a:r>
          </a:p>
          <a:p>
            <a:pPr marL="1588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suministrar directamente nutrientes adicionales</a:t>
            </a:r>
          </a:p>
          <a:p>
            <a:pPr marL="1588"/>
            <a:endParaRPr lang="es-ES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588"/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Tratamiento de la desnutrición aguda:</a:t>
            </a:r>
          </a:p>
          <a:p>
            <a:pPr marL="1588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posibilitar el acceso a un tratamiento efectivo para las personas con desnutrición moderada y severa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86866" y="1502688"/>
            <a:ext cx="4157135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Agricultura: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hacer que los alimentos nutritivos sean más accesibles y apoyar a las pequeñas granjas como fuente de ingresos de las mujeres y las familias</a:t>
            </a:r>
          </a:p>
          <a:p>
            <a:endParaRPr lang="es-E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Agua limpia y saneamiento: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mejorar el acceso para reducir las infecciones y las enfermedades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" sz="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Educación y empleo: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asegurar que los niños cuenten con la nutrición que necesitan para que generen ingresos suficientes cuando sean adultos</a:t>
            </a:r>
          </a:p>
          <a:p>
            <a:endParaRPr lang="es-E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Atención médica: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acceso a los servicios que posibilitan que las mujeres y los niños sean saludables</a:t>
            </a:r>
          </a:p>
          <a:p>
            <a:endParaRPr lang="es-E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Apoyo a la adaptación: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establecer una población más fuerte y saludable y una prosperidad sostenida para soportar mejor las emergencias y los conflictos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19162" y="889575"/>
            <a:ext cx="42502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Estrategias sensibles a la nutrición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6" y="902698"/>
            <a:ext cx="41809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Acciones específicas para la nutrición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6200" y="28735"/>
            <a:ext cx="929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Las estrategias sensibles a la nutrición aumentan el </a:t>
            </a:r>
          </a:p>
          <a:p>
            <a:r>
              <a:rPr lang="es-ES" sz="2800" b="1" dirty="0" smtClean="0">
                <a:solidFill>
                  <a:schemeClr val="bg1"/>
                </a:solidFill>
              </a:rPr>
              <a:t>impacto de las </a:t>
            </a:r>
            <a:r>
              <a:rPr lang="es-ES" sz="2800" b="1" dirty="0">
                <a:solidFill>
                  <a:schemeClr val="bg1"/>
                </a:solidFill>
              </a:rPr>
              <a:t>acciones específicas para la nutrición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597" y="198977"/>
            <a:ext cx="1168458" cy="49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653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49" y="1009848"/>
            <a:ext cx="8763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997147"/>
            <a:ext cx="6858000" cy="5860853"/>
          </a:xfrm>
          <a:prstGeom prst="rect">
            <a:avLst/>
          </a:prstGeom>
          <a:solidFill>
            <a:srgbClr val="E6C548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3500" y="25460"/>
            <a:ext cx="496123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chemeClr val="bg1"/>
                </a:solidFill>
              </a:rPr>
              <a:t>Desde todos los enfoques, </a:t>
            </a:r>
          </a:p>
          <a:p>
            <a:r>
              <a:rPr lang="es-ES" sz="2800" b="1" dirty="0" smtClean="0">
                <a:solidFill>
                  <a:schemeClr val="bg1"/>
                </a:solidFill>
              </a:rPr>
              <a:t>SUN apoya la igualdad de género</a:t>
            </a:r>
            <a:endParaRPr lang="es-ES" sz="3200" b="1" dirty="0">
              <a:solidFill>
                <a:schemeClr val="bg1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342" y="121389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326555" y="1838523"/>
            <a:ext cx="433848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 el centro de todos los esfuerzos, </a:t>
            </a:r>
          </a:p>
          <a:p>
            <a:pPr algn="ctr"/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 le atribuye más poder a las mujeres </a:t>
            </a:r>
          </a:p>
          <a:p>
            <a:pPr algn="ctr"/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 que sean las líderes de sus familias y sus comunidades, abriendo el camino hacia un mundo más saludable y más fuerte.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555" y="3810000"/>
            <a:ext cx="4338489" cy="289232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133600" y="1003497"/>
            <a:ext cx="7010400" cy="5848151"/>
          </a:xfrm>
          <a:prstGeom prst="rect">
            <a:avLst/>
          </a:prstGeom>
          <a:solidFill>
            <a:srgbClr val="1A7669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64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0575"/>
            <a:ext cx="5705475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018" y="150453"/>
            <a:ext cx="1456782" cy="61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29116" y="1981200"/>
            <a:ext cx="3276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5" indent="-111125" algn="ctr" fontAlgn="base"/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Muchos países alrededor del   mundo se han comprometido a</a:t>
            </a:r>
          </a:p>
          <a:p>
            <a:pPr marL="111125" indent="-111125" algn="ctr" fontAlgn="base"/>
            <a:r>
              <a:rPr lang="es-ES" sz="2400" b="1" dirty="0" smtClean="0">
                <a:solidFill>
                  <a:srgbClr val="EBB241"/>
                </a:solidFill>
              </a:rPr>
              <a:t>priorizar la nutrición</a:t>
            </a:r>
          </a:p>
          <a:p>
            <a:pPr marL="111125" indent="-111125" algn="ctr" fontAlgn="base"/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1125" indent="-111125" algn="ctr" fontAlgn="base"/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 los socios globales </a:t>
            </a:r>
          </a:p>
          <a:p>
            <a:pPr marL="111125" indent="-111125" algn="ctr" fontAlgn="base"/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están trabajando juntos </a:t>
            </a:r>
          </a:p>
          <a:p>
            <a:pPr marL="111125" indent="-111125" algn="ctr" fontAlgn="base"/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 apoyar </a:t>
            </a:r>
          </a:p>
          <a:p>
            <a:pPr marL="111125" indent="-111125" algn="ctr" fontAlgn="base"/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los esfuerzos de los países miembros del SUN. </a:t>
            </a: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" y="3343"/>
            <a:ext cx="698845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</a:rPr>
              <a:t>Los países son centrales para el fomento de </a:t>
            </a:r>
            <a:r>
              <a:rPr lang="es-ES" sz="2800" b="1" dirty="0" smtClean="0">
                <a:solidFill>
                  <a:schemeClr val="bg1"/>
                </a:solidFill>
              </a:rPr>
              <a:t>la</a:t>
            </a:r>
          </a:p>
          <a:p>
            <a:r>
              <a:rPr lang="es-ES" sz="2800" b="1" dirty="0" smtClean="0">
                <a:solidFill>
                  <a:schemeClr val="bg1"/>
                </a:solidFill>
              </a:rPr>
              <a:t> </a:t>
            </a:r>
            <a:r>
              <a:rPr lang="es-ES" sz="2800" b="1" dirty="0">
                <a:solidFill>
                  <a:schemeClr val="bg1"/>
                </a:solidFill>
              </a:rPr>
              <a:t>nutrición</a:t>
            </a:r>
          </a:p>
        </p:txBody>
      </p:sp>
    </p:spTree>
    <p:extLst>
      <p:ext uri="{BB962C8B-B14F-4D97-AF65-F5344CB8AC3E}">
        <p14:creationId xmlns:p14="http://schemas.microsoft.com/office/powerpoint/2010/main" val="2969609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76200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65101" y="366355"/>
            <a:ext cx="63634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El enfoque de SUN, a partir de 2010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6074" y="1066800"/>
            <a:ext cx="838282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E4A018"/>
              </a:buClr>
              <a:buFont typeface="Arial" pitchFamily="34" charset="0"/>
              <a:buChar char="•"/>
            </a:pPr>
            <a:r>
              <a:rPr lang="es-ES" sz="2400" b="1" dirty="0" smtClean="0">
                <a:solidFill>
                  <a:srgbClr val="EBB241"/>
                </a:solidFill>
              </a:rPr>
              <a:t>El Movimiento para el Fomento de la Nutrición depende de que sus líderes nacionales 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asuman la responsabilidad de encontrar </a:t>
            </a:r>
          </a:p>
          <a:p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soluciones sostenibles para mejorar la nutrición en sus países.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96075" y="2362200"/>
            <a:ext cx="847314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E4A018"/>
              </a:buClr>
              <a:buSzPct val="130000"/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través de los esfuerzos liderados por los países que se concentran en la igualdad y la comprensión de los derechos, </a:t>
            </a:r>
            <a:r>
              <a:rPr lang="es-ES" sz="2400" b="1" dirty="0" smtClean="0">
                <a:solidFill>
                  <a:srgbClr val="EBB241"/>
                </a:solidFill>
              </a:rPr>
              <a:t>los países miembros del SUN ayudan a las mujeres, familias y comunidades</a:t>
            </a:r>
            <a:r>
              <a:rPr lang="es-ES" dirty="0" smtClean="0"/>
              <a:t> 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para crear bases más fuertes para sus comunidades y transforman el 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100000"/>
            </a:pPr>
            <a:r>
              <a:rPr lang="es-ES" dirty="0" smtClean="0"/>
              <a:t> 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futuro de nuestro mundo. </a:t>
            </a:r>
          </a:p>
          <a:p>
            <a:pPr marL="342900" indent="-342900"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</a:pPr>
            <a:endParaRPr lang="es-E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8775" y="4253805"/>
            <a:ext cx="80477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E4A018"/>
              </a:buClr>
              <a:buSzPct val="100000"/>
              <a:buFont typeface="Arial" pitchFamily="34" charset="0"/>
              <a:buChar char="•"/>
            </a:pPr>
            <a:r>
              <a:rPr lang="es-ES" sz="2400" b="1" dirty="0">
                <a:solidFill>
                  <a:srgbClr val="EBB241"/>
                </a:solidFill>
              </a:rPr>
              <a:t>SUN le permite a los países adoptar un enfoque colaborativo 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reuniendo las personas y los recursos necesarios para fomentar rápidamente las intervenciones específicas sobre la nutrición, así como también implementar estrategias multisectoriales sensibles a la nutrición. </a:t>
            </a:r>
          </a:p>
        </p:txBody>
      </p:sp>
    </p:spTree>
    <p:extLst>
      <p:ext uri="{BB962C8B-B14F-4D97-AF65-F5344CB8AC3E}">
        <p14:creationId xmlns:p14="http://schemas.microsoft.com/office/powerpoint/2010/main" val="1022804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315" y="0"/>
            <a:ext cx="9154315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5101" y="366355"/>
            <a:ext cx="3329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El enfoque de SUN</a:t>
            </a:r>
            <a:endParaRPr lang="es-ES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1941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81153"/>
            <a:ext cx="6710758" cy="5436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73099" y="3886200"/>
            <a:ext cx="19827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Los gobiernos de los países lideran los esfuerzos nacionales para fomentar la nutrición. 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34200" y="1143000"/>
            <a:ext cx="19827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Dentro de cada país se </a:t>
            </a:r>
          </a:p>
          <a:p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identifica un </a:t>
            </a:r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punto focal de </a:t>
            </a: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SUN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82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85497"/>
            <a:ext cx="9110364" cy="517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0315" y="0"/>
            <a:ext cx="9154315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5101" y="366355"/>
            <a:ext cx="3329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El enfoque de SUN</a:t>
            </a:r>
            <a:endParaRPr lang="es-ES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1941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54883" y="1295400"/>
            <a:ext cx="48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 punto focal reúne a las personas en una </a:t>
            </a:r>
          </a:p>
          <a:p>
            <a:pPr algn="ctr"/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plataforma de representantes de diversos grupos e instituciones 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4141" y="2209800"/>
            <a:ext cx="1443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Comunidad técnica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0315" y="3453825"/>
            <a:ext cx="13057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Naciones </a:t>
            </a:r>
          </a:p>
          <a:p>
            <a:pPr algn="r"/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Unidas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4648200"/>
            <a:ext cx="1705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Socios gubernamentales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62800" y="2286803"/>
            <a:ext cx="14439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Sociedad civil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00029" y="3576935"/>
            <a:ext cx="14439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Donantes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62800" y="4771310"/>
            <a:ext cx="14439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Empresas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229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216">
            <a:off x="3018747" y="2140219"/>
            <a:ext cx="5819918" cy="5194494"/>
          </a:xfrm>
          <a:prstGeom prst="rect">
            <a:avLst/>
          </a:prstGeom>
          <a:noFill/>
          <a:ln>
            <a:noFill/>
          </a:ln>
          <a:effectLst/>
          <a:scene3d>
            <a:camera prst="isometricTopUp">
              <a:rot lat="2796699" lon="9764882" rev="20618891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6" name="Straight Connector 55"/>
          <p:cNvCxnSpPr>
            <a:endCxn id="52" idx="4"/>
          </p:cNvCxnSpPr>
          <p:nvPr/>
        </p:nvCxnSpPr>
        <p:spPr>
          <a:xfrm flipH="1">
            <a:off x="5708625" y="2372949"/>
            <a:ext cx="1" cy="1945128"/>
          </a:xfrm>
          <a:prstGeom prst="line">
            <a:avLst/>
          </a:prstGeom>
          <a:ln w="34925">
            <a:solidFill>
              <a:srgbClr val="E69B3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00952" y="1719868"/>
            <a:ext cx="2332344" cy="416607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 rot="21352670">
            <a:off x="3965253" y="1210525"/>
            <a:ext cx="3484338" cy="2324849"/>
          </a:xfrm>
          <a:prstGeom prst="ellipse">
            <a:avLst/>
          </a:prstGeom>
          <a:solidFill>
            <a:srgbClr val="FFAA01">
              <a:alpha val="4392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875" y="1965518"/>
            <a:ext cx="571500" cy="533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-10315" y="0"/>
            <a:ext cx="9154315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1941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265101" y="366355"/>
            <a:ext cx="3329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El enfoque de SUN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3400" y="1191075"/>
            <a:ext cx="2789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plataforma de representantes de diversos grupos e instituciones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67625" y="2738076"/>
            <a:ext cx="22875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trabaja para alinear y coordinar la acción en todos los sectores.</a:t>
            </a: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56555" y="4040358"/>
            <a:ext cx="1443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Empoderamiento de las mujeres / Igualdad de género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078541" y="3566202"/>
            <a:ext cx="121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Salud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84905" y="4840728"/>
            <a:ext cx="1371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Desarrollo y reducción de la pobreza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627058" y="4252710"/>
            <a:ext cx="121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Agricultura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77447" y="5060968"/>
            <a:ext cx="121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Educación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366118" y="3443092"/>
            <a:ext cx="121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Protección social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493" y="4158069"/>
            <a:ext cx="584194" cy="584194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824" y="4815328"/>
            <a:ext cx="584194" cy="584194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79" y="4870805"/>
            <a:ext cx="584194" cy="584194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745" y="3443673"/>
            <a:ext cx="584194" cy="584194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747" y="3343816"/>
            <a:ext cx="584194" cy="584194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648" y="4271974"/>
            <a:ext cx="584194" cy="584194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01824" y="2140635"/>
            <a:ext cx="631775" cy="59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643" y="2021822"/>
            <a:ext cx="532560" cy="539567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113" y="2575925"/>
            <a:ext cx="532560" cy="525985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933" y="1959442"/>
            <a:ext cx="532560" cy="539476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375" y="2575925"/>
            <a:ext cx="532559" cy="532559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372" y="1278996"/>
            <a:ext cx="532562" cy="532562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347" y="1278996"/>
            <a:ext cx="532944" cy="532944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424" y="2140636"/>
            <a:ext cx="631775" cy="59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3" name="Straight Connector 42"/>
          <p:cNvCxnSpPr>
            <a:stCxn id="33" idx="1"/>
          </p:cNvCxnSpPr>
          <p:nvPr/>
        </p:nvCxnSpPr>
        <p:spPr>
          <a:xfrm>
            <a:off x="3078541" y="3735479"/>
            <a:ext cx="2712659" cy="855785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22875" y="4318077"/>
            <a:ext cx="571500" cy="533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023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15" y="2974746"/>
            <a:ext cx="9183052" cy="388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73" y="2291923"/>
            <a:ext cx="2513861" cy="243247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2922000" lon="10194000" rev="20934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3" name="Straight Connector 182"/>
          <p:cNvCxnSpPr/>
          <p:nvPr/>
        </p:nvCxnSpPr>
        <p:spPr>
          <a:xfrm flipV="1">
            <a:off x="7288006" y="4214922"/>
            <a:ext cx="297870" cy="194936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1228839" y="5172862"/>
            <a:ext cx="416574" cy="375755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V="1">
            <a:off x="5004572" y="5979020"/>
            <a:ext cx="240174" cy="345580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4872430" y="5380299"/>
            <a:ext cx="443220" cy="288138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 flipV="1">
            <a:off x="5099686" y="5010047"/>
            <a:ext cx="215964" cy="141778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>
            <a:off x="3105693" y="4811340"/>
            <a:ext cx="556038" cy="198706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3072218" y="4484725"/>
            <a:ext cx="485770" cy="103011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-10315" y="0"/>
            <a:ext cx="9154315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5101" y="366355"/>
            <a:ext cx="3329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El enfoque de SUN</a:t>
            </a:r>
            <a:endParaRPr lang="es-ES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1941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Connector 20"/>
          <p:cNvCxnSpPr/>
          <p:nvPr/>
        </p:nvCxnSpPr>
        <p:spPr>
          <a:xfrm flipH="1">
            <a:off x="1210440" y="4052838"/>
            <a:ext cx="183091" cy="460685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900894" y="4669558"/>
            <a:ext cx="210068" cy="879058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3468086" y="4096626"/>
            <a:ext cx="201214" cy="313232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468050" y="5366615"/>
            <a:ext cx="595740" cy="76050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4184300" y="4801636"/>
            <a:ext cx="157020" cy="465064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043450" y="3990935"/>
            <a:ext cx="0" cy="397029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493555" y="3963526"/>
            <a:ext cx="158633" cy="446332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5719606" y="4856229"/>
            <a:ext cx="344184" cy="126429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4408832" y="4547405"/>
            <a:ext cx="452710" cy="292099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5826118" y="4020836"/>
            <a:ext cx="129121" cy="524688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863877" y="3178958"/>
            <a:ext cx="424129" cy="185368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7389990" y="3911352"/>
            <a:ext cx="458610" cy="143936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715709" y="914400"/>
            <a:ext cx="3924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 un enfoque único que </a:t>
            </a:r>
          </a:p>
          <a:p>
            <a:pPr algn="ctr"/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funciona para todos los países</a:t>
            </a: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20496" name="Rectangle 20495"/>
          <p:cNvSpPr/>
          <p:nvPr/>
        </p:nvSpPr>
        <p:spPr>
          <a:xfrm>
            <a:off x="-10315" y="837455"/>
            <a:ext cx="32802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Estos esfuerzos se realizan en todos los países miembros del SUN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23992" y="957176"/>
            <a:ext cx="8763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454" y="1647195"/>
            <a:ext cx="43815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Rectangle 63"/>
          <p:cNvSpPr/>
          <p:nvPr/>
        </p:nvSpPr>
        <p:spPr>
          <a:xfrm>
            <a:off x="386365" y="1999535"/>
            <a:ext cx="2650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Plataforma multisectorial de representantes de diversos grupos e instituciones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499" name="Rectangle 20498"/>
          <p:cNvSpPr/>
          <p:nvPr/>
        </p:nvSpPr>
        <p:spPr>
          <a:xfrm>
            <a:off x="386365" y="2068941"/>
            <a:ext cx="2598917" cy="21985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 flipH="1">
            <a:off x="3625663" y="4856228"/>
            <a:ext cx="417787" cy="181982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4430296" y="6019800"/>
            <a:ext cx="276406" cy="121948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5844708" y="5938240"/>
            <a:ext cx="665305" cy="81560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7975169" y="5217022"/>
            <a:ext cx="522978" cy="521440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" name="Picture 10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6" y="3178958"/>
            <a:ext cx="365920" cy="370734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494" y="3557816"/>
            <a:ext cx="365919" cy="361401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630" y="3133058"/>
            <a:ext cx="365919" cy="370671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442" y="3549692"/>
            <a:ext cx="365918" cy="365918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746" y="2767138"/>
            <a:ext cx="365920" cy="365920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440" y="2803911"/>
            <a:ext cx="366183" cy="366183"/>
          </a:xfrm>
          <a:prstGeom prst="rect">
            <a:avLst/>
          </a:prstGeom>
          <a:scene3d>
            <a:camera prst="isometricOffAxis2Left"/>
            <a:lightRig rig="threePt" dir="t"/>
          </a:scene3d>
        </p:spPr>
      </p:pic>
      <p:cxnSp>
        <p:nvCxnSpPr>
          <p:cNvPr id="171" name="Straight Connector 170"/>
          <p:cNvCxnSpPr/>
          <p:nvPr/>
        </p:nvCxnSpPr>
        <p:spPr>
          <a:xfrm>
            <a:off x="5409782" y="5866310"/>
            <a:ext cx="247587" cy="545241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V="1">
            <a:off x="8068875" y="4277602"/>
            <a:ext cx="458610" cy="143936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H="1">
            <a:off x="2774348" y="4693454"/>
            <a:ext cx="794345" cy="60351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968" y="3503729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6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30" y="3492887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337" y="3590008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8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635" y="4606986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9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634" y="5130208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973" y="5577816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960" y="6123704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2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300" y="6080774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3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927" y="5829291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693" y="5404640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360" y="5056213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555" y="5080936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300" y="4600436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612" y="4102935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022" y="4189449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261" y="3534466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1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981" y="2770250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798" y="3922491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640" y="5527008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962" y="4836977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322" y="4779726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752" y="4068040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279" y="4456022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38" y="4779726"/>
            <a:ext cx="617919" cy="62491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3429000" y="1752600"/>
            <a:ext cx="4739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Juntos, los esfuerzos combinados de todos los países conforman el núcleo del movimiento: </a:t>
            </a:r>
            <a:r>
              <a:rPr lang="es-E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000" b="1" dirty="0" smtClean="0">
                <a:solidFill>
                  <a:srgbClr val="E69B36"/>
                </a:solidFill>
              </a:rPr>
              <a:t>las Redes-país de SUN</a:t>
            </a:r>
          </a:p>
        </p:txBody>
      </p:sp>
    </p:spTree>
    <p:extLst>
      <p:ext uri="{BB962C8B-B14F-4D97-AF65-F5344CB8AC3E}">
        <p14:creationId xmlns:p14="http://schemas.microsoft.com/office/powerpoint/2010/main" val="2600415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/>
          <p:cNvSpPr/>
          <p:nvPr/>
        </p:nvSpPr>
        <p:spPr>
          <a:xfrm rot="18957455">
            <a:off x="3823214" y="2317250"/>
            <a:ext cx="2270897" cy="2261202"/>
          </a:xfrm>
          <a:prstGeom prst="ellipse">
            <a:avLst/>
          </a:prstGeom>
          <a:noFill/>
          <a:ln w="101600">
            <a:solidFill>
              <a:srgbClr val="E6C548">
                <a:alpha val="79000"/>
              </a:srgb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Oval 34"/>
          <p:cNvSpPr/>
          <p:nvPr/>
        </p:nvSpPr>
        <p:spPr>
          <a:xfrm rot="18957455">
            <a:off x="3447519" y="1978683"/>
            <a:ext cx="3022286" cy="3009383"/>
          </a:xfrm>
          <a:prstGeom prst="ellipse">
            <a:avLst/>
          </a:prstGeom>
          <a:noFill/>
          <a:ln w="101600">
            <a:solidFill>
              <a:srgbClr val="E69B36">
                <a:alpha val="68000"/>
              </a:srgb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44645">
            <a:off x="2063190" y="3234383"/>
            <a:ext cx="1430487" cy="228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068" y="2622076"/>
            <a:ext cx="1699191" cy="16515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0315" y="0"/>
            <a:ext cx="9154315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1941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17604" y="1146884"/>
            <a:ext cx="340382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 el apoyo y la coordinación general del </a:t>
            </a:r>
          </a:p>
          <a:p>
            <a:pPr algn="ctr"/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Secretariado del Movimiento SUN </a:t>
            </a:r>
          </a:p>
          <a:p>
            <a:pPr algn="ctr"/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 </a:t>
            </a:r>
          </a:p>
          <a:p>
            <a:pPr algn="ctr"/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 Grupo de Liderazgo de SUN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66215" y="3116027"/>
            <a:ext cx="1184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Redes-país de SUN</a:t>
            </a:r>
            <a:endParaRPr lang="es-ES" dirty="0"/>
          </a:p>
        </p:txBody>
      </p:sp>
      <p:sp>
        <p:nvSpPr>
          <p:cNvPr id="22" name="Rectangle 21"/>
          <p:cNvSpPr/>
          <p:nvPr/>
        </p:nvSpPr>
        <p:spPr>
          <a:xfrm>
            <a:off x="2432518" y="6096000"/>
            <a:ext cx="1443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 de donantes de SUN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2000" y="5054025"/>
            <a:ext cx="1443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 de la sociedad civil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85529" y="6214451"/>
            <a:ext cx="1443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Empresas</a:t>
            </a:r>
          </a:p>
          <a:p>
            <a:pPr algn="ctr"/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Redes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768115" y="5025764"/>
            <a:ext cx="1443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Naciones Unidas</a:t>
            </a:r>
          </a:p>
          <a:p>
            <a:pPr algn="ctr"/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Redes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3207" y="1172888"/>
            <a:ext cx="31575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Redes globales </a:t>
            </a:r>
          </a:p>
          <a:p>
            <a:pPr algn="ctr"/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representantes que movilizan los recursos y </a:t>
            </a:r>
          </a:p>
          <a:p>
            <a:pPr algn="ctr"/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alinean las acciones para apoyar los esfuerzos de los países.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5568">
            <a:off x="3450549" y="4080082"/>
            <a:ext cx="1430487" cy="228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4432" flipH="1">
            <a:off x="5102361" y="4068133"/>
            <a:ext cx="1430487" cy="228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55355" flipH="1">
            <a:off x="6432995" y="3084649"/>
            <a:ext cx="1430487" cy="228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6" name="Straight Connector 35"/>
          <p:cNvCxnSpPr>
            <a:stCxn id="34" idx="6"/>
          </p:cNvCxnSpPr>
          <p:nvPr/>
        </p:nvCxnSpPr>
        <p:spPr>
          <a:xfrm flipV="1">
            <a:off x="5774852" y="2108116"/>
            <a:ext cx="1054041" cy="550382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184547" y="2622076"/>
            <a:ext cx="522967" cy="79458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1974819" y="2735341"/>
            <a:ext cx="231152" cy="1027017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65101" y="366355"/>
            <a:ext cx="3329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El enfoque de SUN</a:t>
            </a:r>
            <a:endParaRPr lang="es-E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73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65775"/>
            <a:ext cx="8991599" cy="57398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b="1" dirty="0" smtClean="0">
                <a:solidFill>
                  <a:srgbClr val="E4A018"/>
                </a:solidFill>
              </a:rPr>
              <a:t>   En Perú</a:t>
            </a: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indent="-228600">
              <a:lnSpc>
                <a:spcPct val="90000"/>
              </a:lnSpc>
              <a:buClr>
                <a:srgbClr val="E69B36"/>
              </a:buClr>
            </a:pPr>
            <a:r>
              <a:rPr lang="es-ES" sz="2000" dirty="0" smtClean="0"/>
              <a:t>La reducción del retraso en el crecimiento se adoptó como un objetivo nacional </a:t>
            </a:r>
            <a:r>
              <a:rPr lang="en-US" sz="2000" dirty="0" smtClean="0"/>
              <a:t>	</a:t>
            </a:r>
            <a:r>
              <a:rPr lang="es-ES" sz="2000" dirty="0" smtClean="0"/>
              <a:t>  </a:t>
            </a:r>
            <a:r>
              <a:rPr lang="en-US" sz="2000" dirty="0" smtClean="0"/>
              <a:t>	</a:t>
            </a:r>
          </a:p>
          <a:p>
            <a:pPr marL="914400" indent="-228600">
              <a:lnSpc>
                <a:spcPct val="90000"/>
              </a:lnSpc>
              <a:buClr>
                <a:srgbClr val="E69B36"/>
              </a:buClr>
            </a:pPr>
            <a:r>
              <a:rPr lang="es-ES" sz="2000" dirty="0" smtClean="0"/>
              <a:t>Se implementaron programas sociales orientados a los más necesitados </a:t>
            </a:r>
            <a:endParaRPr lang="es-ES" sz="2000" dirty="0"/>
          </a:p>
          <a:p>
            <a:pPr marL="914400" indent="-228600">
              <a:lnSpc>
                <a:spcPct val="90000"/>
              </a:lnSpc>
              <a:buClr>
                <a:srgbClr val="E69B36"/>
              </a:buClr>
            </a:pPr>
            <a:r>
              <a:rPr lang="es-ES" sz="2000" dirty="0" smtClean="0"/>
              <a:t>Se implementó un sistema de seguro médico exhaustivo</a:t>
            </a:r>
          </a:p>
          <a:p>
            <a:pPr marL="914400" indent="-228600">
              <a:lnSpc>
                <a:spcPct val="90000"/>
              </a:lnSpc>
              <a:buClr>
                <a:srgbClr val="E69B36"/>
              </a:buClr>
            </a:pPr>
            <a:r>
              <a:rPr lang="es-ES" sz="2000" dirty="0" smtClean="0"/>
              <a:t>Se aumentó el presupuesto gubernamental asignado a la nutrición 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E4A018"/>
                </a:solidFill>
              </a:rPr>
              <a:t>   En Nepal</a:t>
            </a: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indent="-228600">
              <a:buClr>
                <a:srgbClr val="E69B36"/>
              </a:buClr>
            </a:pPr>
            <a:r>
              <a:rPr lang="es-ES" sz="2000" dirty="0" smtClean="0"/>
              <a:t>Muchos sectores demostraron su compromiso político y su participación (salud, educación, WASH, agricultura y gobernanza local)</a:t>
            </a:r>
            <a:endParaRPr lang="es-ES" sz="2000" dirty="0"/>
          </a:p>
          <a:p>
            <a:pPr marL="914400" indent="-228600">
              <a:buClr>
                <a:srgbClr val="E69B36"/>
              </a:buClr>
            </a:pPr>
            <a:r>
              <a:rPr lang="es-ES" sz="2000" dirty="0" smtClean="0"/>
              <a:t>Se duplicó el presupuesto gubernamental para la nutrición</a:t>
            </a:r>
          </a:p>
          <a:p>
            <a:pPr marL="0" indent="0">
              <a:buNone/>
            </a:pPr>
            <a:r>
              <a:rPr lang="es-ES" b="1" dirty="0" smtClean="0">
                <a:solidFill>
                  <a:srgbClr val="E4A018"/>
                </a:solidFill>
              </a:rPr>
              <a:t>   En Etiopía</a:t>
            </a: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0" indent="-228600">
              <a:buClr>
                <a:srgbClr val="E69B36"/>
              </a:buClr>
            </a:pPr>
            <a:r>
              <a:rPr lang="es-ES" sz="2000" dirty="0" smtClean="0"/>
              <a:t>Se implementó un programa a gran escala para mejorar el acceso a los puestos de salud en zona remotas y afectadas por la sequía</a:t>
            </a:r>
          </a:p>
          <a:p>
            <a:pPr marL="914400" indent="-228600">
              <a:buClr>
                <a:srgbClr val="E69B36"/>
              </a:buClr>
            </a:pPr>
            <a:r>
              <a:rPr lang="es-ES" sz="2000" dirty="0" smtClean="0"/>
              <a:t>Se suministraron redes de seguridad a las familias vulnerables</a:t>
            </a:r>
          </a:p>
          <a:p>
            <a:pPr marL="914400" indent="-228600">
              <a:buClr>
                <a:srgbClr val="E69B36"/>
              </a:buClr>
            </a:pPr>
            <a:r>
              <a:rPr lang="es-ES" sz="2000" dirty="0" smtClean="0"/>
              <a:t>Se expandió el tratamiento de la desnutrición aguda severa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2162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¿Cómo se redujo el retraso en el crecimiento? 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5400" y="-93822"/>
            <a:ext cx="7239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+mj-lt"/>
              </a:rPr>
              <a:t>¿Cómo se redujo el retraso en el crecimiento?</a:t>
            </a:r>
            <a:endParaRPr lang="es-ES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682" y="121941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58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575"/>
            <a:ext cx="9144000" cy="5968425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402" y="75287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19600" y="4114800"/>
            <a:ext cx="472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E4A018"/>
                </a:solidFill>
              </a:rPr>
              <a:t>Reúne a personas </a:t>
            </a:r>
          </a:p>
          <a:p>
            <a:pPr algn="r"/>
            <a:r>
              <a:rPr lang="es-ES" dirty="0" smtClean="0"/>
              <a:t> </a:t>
            </a:r>
            <a:r>
              <a:rPr lang="es-ES" sz="2000" dirty="0" smtClean="0">
                <a:solidFill>
                  <a:schemeClr val="bg1"/>
                </a:solidFill>
              </a:rPr>
              <a:t>      de gobiernos, la sociedad civil, </a:t>
            </a:r>
            <a:r>
              <a:rPr lang="es-ES" dirty="0" smtClean="0"/>
              <a:t>          </a:t>
            </a:r>
          </a:p>
          <a:p>
            <a:pPr algn="r"/>
            <a:r>
              <a:rPr lang="es-ES" dirty="0" smtClean="0"/>
              <a:t> </a:t>
            </a:r>
            <a:r>
              <a:rPr lang="es-ES" sz="2000" dirty="0" smtClean="0">
                <a:solidFill>
                  <a:schemeClr val="bg1"/>
                </a:solidFill>
              </a:rPr>
              <a:t>           las Naciones Unidas, los donantes, </a:t>
            </a:r>
            <a:r>
              <a:rPr lang="es-ES" dirty="0" smtClean="0"/>
              <a:t>  </a:t>
            </a:r>
            <a:r>
              <a:rPr lang="es-ES" sz="2000" dirty="0" smtClean="0">
                <a:solidFill>
                  <a:schemeClr val="bg1"/>
                </a:solidFill>
              </a:rPr>
              <a:t>las empresas y los investigadores </a:t>
            </a:r>
          </a:p>
          <a:p>
            <a:pPr algn="r"/>
            <a:r>
              <a:rPr lang="es-ES" sz="2400" dirty="0" smtClean="0">
                <a:solidFill>
                  <a:schemeClr val="bg1"/>
                </a:solidFill>
              </a:rPr>
              <a:t>         bajo el esfuerzo conjunto por </a:t>
            </a:r>
            <a:r>
              <a:rPr lang="es-ES" dirty="0" smtClean="0"/>
              <a:t>    </a:t>
            </a:r>
          </a:p>
          <a:p>
            <a:pPr algn="r"/>
            <a:r>
              <a:rPr lang="es-ES" dirty="0" smtClean="0"/>
              <a:t> </a:t>
            </a:r>
            <a:r>
              <a:rPr lang="es-ES" sz="2400" dirty="0" smtClean="0">
                <a:solidFill>
                  <a:schemeClr val="bg1"/>
                </a:solidFill>
              </a:rPr>
              <a:t>                     mejorar la nutrición.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179278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67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10315" y="0"/>
            <a:ext cx="9169555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10316" y="4367895"/>
            <a:ext cx="4455939" cy="2320469"/>
          </a:xfrm>
          <a:prstGeom prst="rect">
            <a:avLst/>
          </a:prstGeom>
          <a:solidFill>
            <a:srgbClr val="E6C5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-10316" y="1961206"/>
            <a:ext cx="4455939" cy="2305994"/>
          </a:xfrm>
          <a:prstGeom prst="rect">
            <a:avLst/>
          </a:prstGeom>
          <a:solidFill>
            <a:srgbClr val="E6C5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24401" y="4367896"/>
            <a:ext cx="4419599" cy="2320469"/>
          </a:xfrm>
          <a:prstGeom prst="rect">
            <a:avLst/>
          </a:prstGeom>
          <a:solidFill>
            <a:srgbClr val="E6C5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24401" y="1961206"/>
            <a:ext cx="4419599" cy="2305994"/>
          </a:xfrm>
          <a:prstGeom prst="rect">
            <a:avLst/>
          </a:prstGeom>
          <a:solidFill>
            <a:srgbClr val="E6C5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2100" y="304800"/>
            <a:ext cx="30973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Progreso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59335" y="1923886"/>
            <a:ext cx="32966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sz="2000" b="1" dirty="0">
                <a:solidFill>
                  <a:srgbClr val="E4A018"/>
                </a:solidFill>
              </a:rPr>
              <a:t>Creación de plataformas </a:t>
            </a:r>
          </a:p>
          <a:p>
            <a:pPr lvl="0"/>
            <a:r>
              <a:rPr lang="es-ES" sz="2000" b="1" dirty="0">
                <a:solidFill>
                  <a:srgbClr val="E4A018"/>
                </a:solidFill>
              </a:rPr>
              <a:t>políticas y operativas, </a:t>
            </a:r>
          </a:p>
          <a:p>
            <a:pPr lvl="0"/>
            <a:r>
              <a:rPr lang="es-E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 un fuerte liderazgo interno y espacios compartidos por representantes de diversos grupos e instituciones, donde las personas se reúnen para alinear sus actividades y asumir la responsabilidad conjunta de fomentar la nutrición.</a:t>
            </a:r>
            <a:endParaRPr lang="es-E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5414" y="1923886"/>
            <a:ext cx="320848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E4A018"/>
                </a:solidFill>
              </a:rPr>
              <a:t>Incorporación de las mejores prácticas en las políticas nacionales</a:t>
            </a:r>
          </a:p>
          <a:p>
            <a:pPr lvl="0"/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para fomentar las intervenciones comprobadas, entre ellas la adopción de leyes y políticas efectivas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6635" y="4774076"/>
            <a:ext cx="328628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E4A018"/>
                </a:solidFill>
              </a:rPr>
              <a:t>Alineación de acciones en todos los sectores</a:t>
            </a:r>
            <a:r>
              <a:rPr lang="es-ES" dirty="0" smtClean="0"/>
              <a:t> 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 base a planes nacionales de alta calidad bien presupuestados, con un marco de resultados acordado y responsabilidad mutua.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30814" y="4774076"/>
            <a:ext cx="322118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E4A018"/>
                </a:solidFill>
              </a:rPr>
              <a:t>Aumento de los recursos e implementación de supervisor</a:t>
            </a:r>
          </a:p>
          <a:p>
            <a:pPr lvl="0"/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para que la acción sea coherente, alinea y efectiva y lograr el máximo impacto.</a:t>
            </a:r>
            <a:endParaRPr lang="es-E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6211" y="2720190"/>
            <a:ext cx="609600" cy="615631"/>
          </a:xfrm>
          <a:prstGeom prst="ellipse">
            <a:avLst/>
          </a:prstGeom>
          <a:noFill/>
          <a:ln w="635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1</a:t>
            </a:r>
            <a:endParaRPr lang="es-ES" sz="3200" b="1" dirty="0"/>
          </a:p>
        </p:txBody>
      </p:sp>
      <p:sp>
        <p:nvSpPr>
          <p:cNvPr id="17" name="Oval 16"/>
          <p:cNvSpPr/>
          <p:nvPr/>
        </p:nvSpPr>
        <p:spPr>
          <a:xfrm>
            <a:off x="8213897" y="2720189"/>
            <a:ext cx="609600" cy="615631"/>
          </a:xfrm>
          <a:prstGeom prst="ellipse">
            <a:avLst/>
          </a:prstGeom>
          <a:noFill/>
          <a:ln w="635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/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292100" y="5026184"/>
            <a:ext cx="609600" cy="615631"/>
          </a:xfrm>
          <a:prstGeom prst="ellipse">
            <a:avLst/>
          </a:prstGeom>
          <a:noFill/>
          <a:ln w="635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3</a:t>
            </a:r>
            <a:endParaRPr lang="es-ES" sz="3200" b="1" dirty="0"/>
          </a:p>
        </p:txBody>
      </p:sp>
      <p:sp>
        <p:nvSpPr>
          <p:cNvPr id="19" name="Oval 18"/>
          <p:cNvSpPr/>
          <p:nvPr/>
        </p:nvSpPr>
        <p:spPr>
          <a:xfrm>
            <a:off x="8298741" y="5026184"/>
            <a:ext cx="609600" cy="615631"/>
          </a:xfrm>
          <a:prstGeom prst="ellipse">
            <a:avLst/>
          </a:prstGeom>
          <a:noFill/>
          <a:ln w="635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4</a:t>
            </a:r>
            <a:endParaRPr lang="es-ES" sz="3200" b="1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683" y="192509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86612" y="990600"/>
            <a:ext cx="8775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Dentro de cada país, los representantes del Movimiento SUN se reúnen siguiendo </a:t>
            </a:r>
          </a:p>
          <a:p>
            <a:pPr algn="ctr"/>
            <a:r>
              <a:rPr lang="es-ES" sz="2400" b="1" dirty="0" smtClean="0">
                <a:solidFill>
                  <a:srgbClr val="E4A018"/>
                </a:solidFill>
              </a:rPr>
              <a:t>4 procesos clave: </a:t>
            </a:r>
            <a:r>
              <a:rPr lang="es-ES" sz="2000" dirty="0" smtClean="0"/>
              <a:t>el progreso se evalúa cada seis semanas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419219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4600"/>
            <a:ext cx="9144000" cy="390560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-10315" y="0"/>
            <a:ext cx="9169555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2100" y="304800"/>
            <a:ext cx="5110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Progreso: ejemplos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683" y="192509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0" y="1295399"/>
            <a:ext cx="4455939" cy="914401"/>
          </a:xfrm>
          <a:prstGeom prst="rect">
            <a:avLst/>
          </a:prstGeom>
          <a:solidFill>
            <a:srgbClr val="E6C5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90600" y="1355790"/>
            <a:ext cx="3733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sz="2000" b="1" dirty="0" smtClean="0">
                <a:solidFill>
                  <a:srgbClr val="E4A018"/>
                </a:solidFill>
              </a:rPr>
              <a:t>Creación de plataformas </a:t>
            </a:r>
          </a:p>
          <a:p>
            <a:pPr lvl="0"/>
            <a:r>
              <a:rPr lang="es-ES" sz="2000" b="1" dirty="0" smtClean="0">
                <a:solidFill>
                  <a:srgbClr val="E4A018"/>
                </a:solidFill>
              </a:rPr>
              <a:t>políticas y operativas,</a:t>
            </a:r>
          </a:p>
        </p:txBody>
      </p:sp>
      <p:sp>
        <p:nvSpPr>
          <p:cNvPr id="24" name="Oval 23"/>
          <p:cNvSpPr/>
          <p:nvPr/>
        </p:nvSpPr>
        <p:spPr>
          <a:xfrm>
            <a:off x="292100" y="1401917"/>
            <a:ext cx="609600" cy="615631"/>
          </a:xfrm>
          <a:prstGeom prst="ellipse">
            <a:avLst/>
          </a:prstGeom>
          <a:noFill/>
          <a:ln w="635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1</a:t>
            </a:r>
            <a:endParaRPr lang="es-ES" sz="3200" b="1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183" y="1320799"/>
            <a:ext cx="2667000" cy="231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6223" y="3733800"/>
            <a:ext cx="2743200" cy="1877437"/>
          </a:xfrm>
          <a:prstGeom prst="rect">
            <a:avLst/>
          </a:prstGeom>
          <a:solidFill>
            <a:srgbClr val="E6C548">
              <a:alpha val="57000"/>
            </a:srgbClr>
          </a:solidFill>
        </p:spPr>
        <p:txBody>
          <a:bodyPr wrap="square">
            <a:spAutoFit/>
          </a:bodyPr>
          <a:lstStyle/>
          <a:p>
            <a:pPr lvl="0"/>
            <a:r>
              <a:rPr lang="es-ES" sz="2000" b="1" dirty="0" smtClean="0">
                <a:solidFill>
                  <a:srgbClr val="E4A018"/>
                </a:solidFill>
              </a:rPr>
              <a:t>GHANA</a:t>
            </a:r>
            <a:endParaRPr lang="es-ES" sz="1600" dirty="0" smtClean="0"/>
          </a:p>
          <a:p>
            <a:pPr lvl="0"/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 compromiso político de luchar contra el hambre y la desnutrición se fortaleció cuando la Primera Dama de Ghana apoyó el lanzamiento del Movimiento SUN.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96183" y="3618345"/>
            <a:ext cx="2667000" cy="1877437"/>
          </a:xfrm>
          <a:prstGeom prst="rect">
            <a:avLst/>
          </a:prstGeom>
          <a:solidFill>
            <a:srgbClr val="E6C548">
              <a:alpha val="57000"/>
            </a:srgbClr>
          </a:solidFill>
        </p:spPr>
        <p:txBody>
          <a:bodyPr wrap="square">
            <a:spAutoFit/>
          </a:bodyPr>
          <a:lstStyle/>
          <a:p>
            <a:pPr lvl="0"/>
            <a:r>
              <a:rPr lang="es-ES" sz="2000" b="1" dirty="0" smtClean="0">
                <a:solidFill>
                  <a:srgbClr val="E4A018"/>
                </a:solidFill>
              </a:rPr>
              <a:t>KENIA</a:t>
            </a:r>
          </a:p>
          <a:p>
            <a:pPr lvl="0"/>
            <a:r>
              <a:rPr lang="es-E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El Ministro de Salud Pública y Saneamiento, Beth Mugo, lanzó oficialmente el Plan de Acción de Nutrición de Kenia (2012-2017) en el Simposio Nacional de SUN.</a:t>
            </a:r>
            <a:endParaRPr lang="es-E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562600" y="2514600"/>
            <a:ext cx="633583" cy="2157918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389424" y="4441887"/>
            <a:ext cx="633582" cy="191953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180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2016"/>
            <a:ext cx="9144000" cy="390560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-10315" y="0"/>
            <a:ext cx="9169555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2100" y="304800"/>
            <a:ext cx="5001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Progreso: ejemplos</a:t>
            </a:r>
            <a:endParaRPr lang="es-ES" sz="3200" b="1" dirty="0">
              <a:solidFill>
                <a:schemeClr val="bg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683" y="192509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0" y="1295399"/>
            <a:ext cx="4455939" cy="914401"/>
          </a:xfrm>
          <a:prstGeom prst="rect">
            <a:avLst/>
          </a:prstGeom>
          <a:solidFill>
            <a:srgbClr val="E6C5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43000" y="1295399"/>
            <a:ext cx="3296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sz="2000" b="1" dirty="0" smtClean="0">
                <a:solidFill>
                  <a:srgbClr val="E4A018"/>
                </a:solidFill>
              </a:rPr>
              <a:t>Incorporación de las mejores prácticas en las políticas nacionales</a:t>
            </a:r>
            <a:endParaRPr lang="es-ES" sz="2000" b="1" dirty="0">
              <a:solidFill>
                <a:srgbClr val="E4A018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79400" y="1401917"/>
            <a:ext cx="609600" cy="615631"/>
          </a:xfrm>
          <a:prstGeom prst="ellipse">
            <a:avLst/>
          </a:prstGeom>
          <a:noFill/>
          <a:ln w="635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/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5943600" y="4528788"/>
            <a:ext cx="2403244" cy="2369880"/>
          </a:xfrm>
          <a:prstGeom prst="rect">
            <a:avLst/>
          </a:prstGeom>
          <a:solidFill>
            <a:srgbClr val="E6C548">
              <a:alpha val="57000"/>
            </a:srgbClr>
          </a:solidFill>
        </p:spPr>
        <p:txBody>
          <a:bodyPr wrap="square">
            <a:spAutoFit/>
          </a:bodyPr>
          <a:lstStyle/>
          <a:p>
            <a:pPr lvl="0"/>
            <a:r>
              <a:rPr lang="es-ES" sz="2000" b="1" dirty="0" smtClean="0">
                <a:solidFill>
                  <a:srgbClr val="E4A018"/>
                </a:solidFill>
              </a:rPr>
              <a:t>BURKINA FASO</a:t>
            </a:r>
          </a:p>
          <a:p>
            <a:pPr lvl="0"/>
            <a:r>
              <a:rPr lang="es-ES" sz="1600" dirty="0" smtClean="0"/>
              <a:t>La alimentación de lactantes y niños pequeños se está abordando en el mapa de ruta para mejorar la nutrición que se alinea con los programas nacionales de los sectores clave.</a:t>
            </a:r>
            <a:endParaRPr lang="es-E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40" y="1295399"/>
            <a:ext cx="2191703" cy="32875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6423" y="4424818"/>
            <a:ext cx="2524602" cy="1384995"/>
          </a:xfrm>
          <a:prstGeom prst="rect">
            <a:avLst/>
          </a:prstGeom>
          <a:solidFill>
            <a:srgbClr val="E6C548">
              <a:alpha val="57000"/>
            </a:srgbClr>
          </a:solidFill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rgbClr val="E4A018"/>
                </a:solidFill>
              </a:rPr>
              <a:t>HAITÍ</a:t>
            </a:r>
          </a:p>
          <a:p>
            <a:r>
              <a:rPr lang="es-ES" sz="1600" dirty="0" smtClean="0"/>
              <a:t>Se lanzó el programa insignia a nivel nacional para luchar contra el hambre y la desnutrición.</a:t>
            </a:r>
            <a:endParaRPr lang="es-ES" sz="1600" dirty="0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4114801" y="4191000"/>
            <a:ext cx="2042420" cy="609600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1837546" y="3982688"/>
            <a:ext cx="67454" cy="442130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022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5199"/>
            <a:ext cx="9144000" cy="390560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-10315" y="0"/>
            <a:ext cx="9169555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2100" y="304800"/>
            <a:ext cx="5017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Progreso: ejemplos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683" y="192509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0" y="1146013"/>
            <a:ext cx="4455939" cy="914401"/>
          </a:xfrm>
          <a:prstGeom prst="rect">
            <a:avLst/>
          </a:prstGeom>
          <a:solidFill>
            <a:srgbClr val="E6C5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59335" y="1295400"/>
            <a:ext cx="34454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sz="2000" b="1" dirty="0" smtClean="0">
                <a:solidFill>
                  <a:srgbClr val="E4A018"/>
                </a:solidFill>
              </a:rPr>
              <a:t>Alineación de </a:t>
            </a:r>
            <a:r>
              <a:rPr lang="es-ES" sz="2000" b="1" dirty="0">
                <a:solidFill>
                  <a:srgbClr val="E4A018"/>
                </a:solidFill>
              </a:rPr>
              <a:t>acciones en todos los sectores</a:t>
            </a:r>
          </a:p>
        </p:txBody>
      </p:sp>
      <p:sp>
        <p:nvSpPr>
          <p:cNvPr id="10" name="Oval 9"/>
          <p:cNvSpPr/>
          <p:nvPr/>
        </p:nvSpPr>
        <p:spPr>
          <a:xfrm>
            <a:off x="292100" y="1295397"/>
            <a:ext cx="609600" cy="615631"/>
          </a:xfrm>
          <a:prstGeom prst="ellipse">
            <a:avLst/>
          </a:prstGeom>
          <a:noFill/>
          <a:ln w="635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3</a:t>
            </a:r>
            <a:endParaRPr lang="es-E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292101" y="2318229"/>
            <a:ext cx="3121246" cy="2369880"/>
          </a:xfrm>
          <a:prstGeom prst="rect">
            <a:avLst/>
          </a:prstGeom>
          <a:solidFill>
            <a:srgbClr val="E6C548">
              <a:alpha val="57000"/>
            </a:srgbClr>
          </a:solidFill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rgbClr val="E4A018"/>
                </a:solidFill>
              </a:rPr>
              <a:t>NEPAL</a:t>
            </a:r>
            <a:r>
              <a:rPr lang="es-ES" dirty="0" smtClean="0"/>
              <a:t> </a:t>
            </a:r>
          </a:p>
          <a:p>
            <a:r>
              <a:rPr lang="es-ES" sz="1600" dirty="0" smtClean="0"/>
              <a:t>El Plan Multisectorial de Nutrición fue aprobado por el gabinete con un marco común de resultados donde todos los ministerios acordaron implementar una serie de intervenciones específicas sobre la nutrición y sensibles a la nutrición.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46" y="2318229"/>
            <a:ext cx="3185071" cy="2123658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 flipV="1">
            <a:off x="6585718" y="3405069"/>
            <a:ext cx="802152" cy="181203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524000" y="4984179"/>
            <a:ext cx="3306873" cy="1631216"/>
          </a:xfrm>
          <a:prstGeom prst="rect">
            <a:avLst/>
          </a:prstGeom>
          <a:solidFill>
            <a:srgbClr val="E6C548">
              <a:alpha val="57000"/>
            </a:srgbClr>
          </a:solidFill>
        </p:spPr>
        <p:txBody>
          <a:bodyPr wrap="square">
            <a:spAutoFit/>
          </a:bodyPr>
          <a:lstStyle/>
          <a:p>
            <a:pPr lvl="0"/>
            <a:r>
              <a:rPr lang="es-ES" sz="2000" b="1" dirty="0" smtClean="0">
                <a:solidFill>
                  <a:srgbClr val="E4A018"/>
                </a:solidFill>
              </a:rPr>
              <a:t>UGANDA</a:t>
            </a:r>
          </a:p>
          <a:p>
            <a:pPr lvl="0"/>
            <a:r>
              <a:rPr lang="es-ES" sz="1600" dirty="0" smtClean="0"/>
              <a:t>Un Plan de Acción de Nutrición está fomentando los esfuerzos multisectoriales para contar con una base nutricional fuerte para el desarrollo de Uganda.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62600" y="4824820"/>
            <a:ext cx="3320341" cy="1631216"/>
          </a:xfrm>
          <a:prstGeom prst="rect">
            <a:avLst/>
          </a:prstGeom>
          <a:solidFill>
            <a:srgbClr val="E6C548">
              <a:alpha val="57000"/>
            </a:srgbClr>
          </a:solidFill>
        </p:spPr>
        <p:txBody>
          <a:bodyPr wrap="square">
            <a:spAutoFit/>
          </a:bodyPr>
          <a:lstStyle/>
          <a:p>
            <a:pPr lvl="0"/>
            <a:r>
              <a:rPr lang="es-ES" sz="2000" b="1" dirty="0" smtClean="0">
                <a:solidFill>
                  <a:srgbClr val="E4A018"/>
                </a:solidFill>
              </a:rPr>
              <a:t>INDONESIA</a:t>
            </a:r>
          </a:p>
          <a:p>
            <a:pPr lvl="0"/>
            <a:r>
              <a:rPr lang="es-ES" sz="1600" dirty="0" smtClean="0"/>
              <a:t>Se están fomentando programas de transferencia de efectivo que se están vinculando a la prestación de servicios nutricionales para proteger a las familias carenciadas. 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8077201" y="4680998"/>
            <a:ext cx="76199" cy="445218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604805" y="4680998"/>
            <a:ext cx="802151" cy="296812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623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8400"/>
            <a:ext cx="9144000" cy="390560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-10315" y="0"/>
            <a:ext cx="9169555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2100" y="304800"/>
            <a:ext cx="5017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Progreso: ejemplos</a:t>
            </a:r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683" y="192509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0" y="1257299"/>
            <a:ext cx="4455939" cy="914401"/>
          </a:xfrm>
          <a:prstGeom prst="rect">
            <a:avLst/>
          </a:prstGeom>
          <a:solidFill>
            <a:srgbClr val="E6C5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43000" y="1260613"/>
            <a:ext cx="3296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sz="2000" b="1" dirty="0" smtClean="0">
                <a:solidFill>
                  <a:srgbClr val="E4A018"/>
                </a:solidFill>
              </a:rPr>
              <a:t>Aumento de los recursos e implementación de supervisor</a:t>
            </a:r>
            <a:endParaRPr lang="es-ES" sz="2000" b="1" dirty="0">
              <a:solidFill>
                <a:srgbClr val="E4A018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92100" y="1406683"/>
            <a:ext cx="609600" cy="615631"/>
          </a:xfrm>
          <a:prstGeom prst="ellipse">
            <a:avLst/>
          </a:prstGeom>
          <a:noFill/>
          <a:ln w="635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 smtClean="0"/>
              <a:t>4</a:t>
            </a:r>
            <a:endParaRPr lang="es-E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292100" y="4646200"/>
            <a:ext cx="3629502" cy="1631216"/>
          </a:xfrm>
          <a:prstGeom prst="rect">
            <a:avLst/>
          </a:prstGeom>
          <a:solidFill>
            <a:srgbClr val="E6C548">
              <a:alpha val="57000"/>
            </a:srgbClr>
          </a:solidFill>
        </p:spPr>
        <p:txBody>
          <a:bodyPr wrap="square">
            <a:spAutoFit/>
          </a:bodyPr>
          <a:lstStyle/>
          <a:p>
            <a:pPr lvl="0"/>
            <a:r>
              <a:rPr lang="es-ES" sz="2000" b="1" dirty="0" smtClean="0">
                <a:solidFill>
                  <a:srgbClr val="E4A018"/>
                </a:solidFill>
              </a:rPr>
              <a:t>GUATEMALA</a:t>
            </a:r>
          </a:p>
          <a:p>
            <a:pPr lvl="0"/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 plan nacional Hambre Cero se lanzó con una partida presupuestaria específica para abordar el problema de la nutrición durante los 1000 días entre el embarazo y el segundo años de vida del niño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2200" y="2494375"/>
            <a:ext cx="3118805" cy="1138773"/>
          </a:xfrm>
          <a:prstGeom prst="rect">
            <a:avLst/>
          </a:prstGeom>
          <a:solidFill>
            <a:srgbClr val="E6C548">
              <a:alpha val="57000"/>
            </a:srgbClr>
          </a:solidFill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rgbClr val="E4A018"/>
                </a:solidFill>
              </a:rPr>
              <a:t>MALÍ</a:t>
            </a:r>
          </a:p>
          <a:p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Todas las regiones en Malí recibieron fondos para la nutrición en 2012.</a:t>
            </a:r>
          </a:p>
        </p:txBody>
      </p:sp>
      <p:sp>
        <p:nvSpPr>
          <p:cNvPr id="6" name="Rectangle 5"/>
          <p:cNvSpPr/>
          <p:nvPr/>
        </p:nvSpPr>
        <p:spPr>
          <a:xfrm>
            <a:off x="5791200" y="3386927"/>
            <a:ext cx="3062272" cy="1384995"/>
          </a:xfrm>
          <a:prstGeom prst="rect">
            <a:avLst/>
          </a:prstGeom>
          <a:solidFill>
            <a:srgbClr val="E6C548">
              <a:alpha val="57000"/>
            </a:srgbClr>
          </a:solidFill>
        </p:spPr>
        <p:txBody>
          <a:bodyPr wrap="square">
            <a:spAutoFit/>
          </a:bodyPr>
          <a:lstStyle/>
          <a:p>
            <a:pPr lvl="0"/>
            <a:r>
              <a:rPr lang="es-ES" sz="2000" b="1" dirty="0" smtClean="0">
                <a:solidFill>
                  <a:srgbClr val="E4A018"/>
                </a:solidFill>
              </a:rPr>
              <a:t>TANZANIA</a:t>
            </a:r>
          </a:p>
          <a:p>
            <a:pPr lvl="0"/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 Ministerio de Finanzas se ocupa ahora de planificar y presupuestar la nutrición al nivel de las autoridades locales y nacionales.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317941"/>
            <a:ext cx="3062272" cy="2068986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142999" y="4079424"/>
            <a:ext cx="457201" cy="566776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071305" y="3366062"/>
            <a:ext cx="85598" cy="520138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486401" y="3733800"/>
            <a:ext cx="304799" cy="1038122"/>
          </a:xfrm>
          <a:prstGeom prst="line">
            <a:avLst/>
          </a:prstGeom>
          <a:ln w="28575">
            <a:solidFill>
              <a:srgbClr val="EBB2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6881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6200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1473" y="381000"/>
            <a:ext cx="52795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Seguimiento e informe del impacto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4490" y="1187236"/>
            <a:ext cx="76962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rgbClr val="E4A018"/>
                </a:solidFill>
              </a:rPr>
              <a:t>Establecer objetivos para medir el impacto: 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 alienta a los países a que establezcan sus propias metas para los objetivos nutricionales en las siguientes áreas:</a:t>
            </a:r>
          </a:p>
          <a:p>
            <a:endParaRPr lang="es-ES" dirty="0"/>
          </a:p>
        </p:txBody>
      </p:sp>
      <p:sp>
        <p:nvSpPr>
          <p:cNvPr id="10" name="Rectangle 9"/>
          <p:cNvSpPr/>
          <p:nvPr/>
        </p:nvSpPr>
        <p:spPr>
          <a:xfrm>
            <a:off x="0" y="2159421"/>
            <a:ext cx="9144000" cy="2816156"/>
          </a:xfrm>
          <a:prstGeom prst="rect">
            <a:avLst/>
          </a:prstGeom>
          <a:solidFill>
            <a:srgbClr val="E6C548">
              <a:alpha val="14000"/>
            </a:srgbClr>
          </a:solidFill>
        </p:spPr>
        <p:txBody>
          <a:bodyPr wrap="square">
            <a:spAutoFit/>
          </a:bodyPr>
          <a:lstStyle/>
          <a:p>
            <a:pPr marL="742950" lvl="1" indent="-285750">
              <a:buClr>
                <a:srgbClr val="E4A018"/>
              </a:buClr>
              <a:buSzPct val="125000"/>
              <a:buFont typeface="Arial" pitchFamily="34" charset="0"/>
              <a:buChar char="•"/>
            </a:pPr>
            <a:r>
              <a:rPr lang="es-ES" dirty="0" smtClean="0"/>
              <a:t>acceso universal a alimentos nutritivos, agua limpia, saneamiento, atención médica y protección social </a:t>
            </a:r>
            <a:endParaRPr lang="es-ES" dirty="0"/>
          </a:p>
          <a:p>
            <a:pPr lvl="1"/>
            <a:endParaRPr lang="es-ES" sz="500" dirty="0"/>
          </a:p>
          <a:p>
            <a:pPr marL="742950" lvl="1" indent="-285750">
              <a:buClr>
                <a:srgbClr val="E4A018"/>
              </a:buClr>
              <a:buSzPct val="125000"/>
              <a:buFont typeface="Arial" pitchFamily="34" charset="0"/>
              <a:buChar char="•"/>
            </a:pPr>
            <a:r>
              <a:rPr lang="es-ES" dirty="0" smtClean="0"/>
              <a:t>aumento de la adopción de prácticas que contribuyan a una buena nutrición (como la lactancia exclusiva durante los primeros seis meses de vida)</a:t>
            </a:r>
          </a:p>
          <a:p>
            <a:pPr lvl="1"/>
            <a:endParaRPr lang="es-ES" sz="500" dirty="0"/>
          </a:p>
          <a:p>
            <a:pPr marL="742950" lvl="1" indent="-285750">
              <a:buClr>
                <a:srgbClr val="E4A018"/>
              </a:buClr>
              <a:buSzPct val="125000"/>
              <a:buFont typeface="Arial" pitchFamily="34" charset="0"/>
              <a:buChar char="•"/>
            </a:pPr>
            <a:r>
              <a:rPr lang="es-ES" dirty="0" smtClean="0"/>
              <a:t>crecimiento óptimo de los niños, demostrado con la reducción de los niveles de retraso en el crecimiento (altura insuficiente con respecto a la edad) y desnutrición (peso insuficiente con respecto a la altura) </a:t>
            </a:r>
            <a:endParaRPr lang="es-ES" dirty="0"/>
          </a:p>
          <a:p>
            <a:pPr lvl="1"/>
            <a:endParaRPr lang="es-ES" sz="500" dirty="0"/>
          </a:p>
          <a:p>
            <a:pPr marL="742950" lvl="1" indent="-285750">
              <a:buClr>
                <a:srgbClr val="E4A018"/>
              </a:buClr>
              <a:buSzPct val="125000"/>
              <a:buFont typeface="Arial" pitchFamily="34" charset="0"/>
              <a:buChar char="•"/>
            </a:pPr>
            <a:r>
              <a:rPr lang="es-ES" dirty="0" smtClean="0"/>
              <a:t>mejora del nivel de micronutrientes, especialmente en mujeres y niños, demostrado con la reducción de los niveles de deficiencia de micronutrientes</a:t>
            </a:r>
            <a:endParaRPr lang="es-E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7190" y="5105400"/>
            <a:ext cx="7562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rgbClr val="E4A018"/>
                </a:solidFill>
              </a:rPr>
              <a:t>Informe de progreso anual del Movimiento SUN: </a:t>
            </a:r>
            <a:r>
              <a:rPr lang="es-ES" sz="2000" dirty="0"/>
              <a:t>Publicado cada año en septiembre por el Secretariado del Movimiento SUN, el informe proporciona actualizaciones acerca del progreso en el logro de las metas y objetivos estratégicos del movimiento. </a:t>
            </a:r>
          </a:p>
        </p:txBody>
      </p:sp>
    </p:spTree>
    <p:extLst>
      <p:ext uri="{BB962C8B-B14F-4D97-AF65-F5344CB8AC3E}">
        <p14:creationId xmlns:p14="http://schemas.microsoft.com/office/powerpoint/2010/main" val="3678909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1" y="1066800"/>
            <a:ext cx="9144000" cy="1077217"/>
          </a:xfrm>
          <a:prstGeom prst="rect">
            <a:avLst/>
          </a:prstGeom>
          <a:solidFill>
            <a:srgbClr val="E6C5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6200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1473" y="304800"/>
            <a:ext cx="44646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Apoyo del impacto global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1066800"/>
            <a:ext cx="75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Juntos, los países y los representantes que apoyan el movimiento </a:t>
            </a:r>
          </a:p>
          <a:p>
            <a:pPr algn="ctr"/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trabajan para alcanzar las metas globales que establece la </a:t>
            </a:r>
          </a:p>
          <a:p>
            <a:pPr algn="ctr"/>
            <a:r>
              <a:rPr lang="es-ES" sz="2400" b="1" dirty="0" smtClean="0">
                <a:solidFill>
                  <a:srgbClr val="E4A018"/>
                </a:solidFill>
              </a:rPr>
              <a:t>Resolución de la Asamblea Mundial de la Salud de 2012:</a:t>
            </a:r>
            <a:endParaRPr lang="es-ES" sz="2400" b="1" dirty="0">
              <a:solidFill>
                <a:srgbClr val="E4A018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5477438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>
              <a:spcBef>
                <a:spcPts val="0"/>
              </a:spcBef>
              <a:spcAft>
                <a:spcPts val="600"/>
              </a:spcAft>
            </a:pPr>
            <a:r>
              <a:rPr lang="es-ES" dirty="0" smtClean="0"/>
              <a:t>reducir y mantener la desnutrición infantil en menos del 5 %</a:t>
            </a:r>
          </a:p>
        </p:txBody>
      </p:sp>
      <p:sp>
        <p:nvSpPr>
          <p:cNvPr id="8" name="Rectangle 7"/>
          <p:cNvSpPr/>
          <p:nvPr/>
        </p:nvSpPr>
        <p:spPr>
          <a:xfrm>
            <a:off x="1978473" y="2562623"/>
            <a:ext cx="1158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2000" b="1" dirty="0" smtClean="0">
                <a:solidFill>
                  <a:srgbClr val="E4A018"/>
                </a:solidFill>
              </a:rPr>
              <a:t>Objetivo 1: </a:t>
            </a:r>
            <a:endParaRPr lang="es-ES" sz="2000" dirty="0"/>
          </a:p>
        </p:txBody>
      </p:sp>
      <p:sp>
        <p:nvSpPr>
          <p:cNvPr id="10" name="Rectangle 9"/>
          <p:cNvSpPr/>
          <p:nvPr/>
        </p:nvSpPr>
        <p:spPr>
          <a:xfrm>
            <a:off x="1974141" y="3163011"/>
            <a:ext cx="1158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2000" b="1" dirty="0" smtClean="0">
                <a:solidFill>
                  <a:srgbClr val="E4A018"/>
                </a:solidFill>
              </a:rPr>
              <a:t>Objetivo 2: </a:t>
            </a:r>
            <a:endParaRPr lang="es-ES" sz="2000" dirty="0"/>
          </a:p>
        </p:txBody>
      </p:sp>
      <p:sp>
        <p:nvSpPr>
          <p:cNvPr id="11" name="Rectangle 10"/>
          <p:cNvSpPr/>
          <p:nvPr/>
        </p:nvSpPr>
        <p:spPr>
          <a:xfrm>
            <a:off x="1974142" y="3934893"/>
            <a:ext cx="1158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2000" b="1" dirty="0" smtClean="0">
                <a:solidFill>
                  <a:srgbClr val="E4A018"/>
                </a:solidFill>
              </a:rPr>
              <a:t>Objetivo 3: </a:t>
            </a:r>
            <a:endParaRPr lang="es-ES" sz="2000" dirty="0"/>
          </a:p>
        </p:txBody>
      </p:sp>
      <p:sp>
        <p:nvSpPr>
          <p:cNvPr id="12" name="Rectangle 11"/>
          <p:cNvSpPr/>
          <p:nvPr/>
        </p:nvSpPr>
        <p:spPr>
          <a:xfrm>
            <a:off x="1974142" y="4418585"/>
            <a:ext cx="1158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2000" b="1" dirty="0" smtClean="0">
                <a:solidFill>
                  <a:srgbClr val="E4A018"/>
                </a:solidFill>
              </a:rPr>
              <a:t>Objetivo 4: </a:t>
            </a:r>
            <a:endParaRPr lang="es-ES" sz="2000" dirty="0"/>
          </a:p>
        </p:txBody>
      </p:sp>
      <p:sp>
        <p:nvSpPr>
          <p:cNvPr id="13" name="Rectangle 12"/>
          <p:cNvSpPr/>
          <p:nvPr/>
        </p:nvSpPr>
        <p:spPr>
          <a:xfrm>
            <a:off x="1974142" y="5035121"/>
            <a:ext cx="1158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2000" b="1" dirty="0" smtClean="0">
                <a:solidFill>
                  <a:srgbClr val="E4A018"/>
                </a:solidFill>
              </a:rPr>
              <a:t>Objetivo 5: </a:t>
            </a:r>
            <a:endParaRPr lang="es-ES" sz="2000" dirty="0"/>
          </a:p>
        </p:txBody>
      </p:sp>
      <p:sp>
        <p:nvSpPr>
          <p:cNvPr id="14" name="Rectangle 13"/>
          <p:cNvSpPr/>
          <p:nvPr/>
        </p:nvSpPr>
        <p:spPr>
          <a:xfrm>
            <a:off x="1974139" y="5477438"/>
            <a:ext cx="11580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2000" b="1" dirty="0" smtClean="0">
                <a:solidFill>
                  <a:srgbClr val="E4A018"/>
                </a:solidFill>
              </a:rPr>
              <a:t>Objetivo 6: </a:t>
            </a:r>
            <a:endParaRPr lang="es-ES" sz="2000" dirty="0"/>
          </a:p>
        </p:txBody>
      </p:sp>
      <p:sp>
        <p:nvSpPr>
          <p:cNvPr id="3" name="Rectangle 2"/>
          <p:cNvSpPr/>
          <p:nvPr/>
        </p:nvSpPr>
        <p:spPr>
          <a:xfrm>
            <a:off x="2743200" y="243951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lvl="1">
              <a:spcBef>
                <a:spcPts val="0"/>
              </a:spcBef>
              <a:spcAft>
                <a:spcPts val="600"/>
              </a:spcAft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reducir en un 40 % el número global de niños menores de 5 años con retraso en el </a:t>
            </a:r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crecimiento</a:t>
            </a:r>
            <a:endParaRPr lang="es-E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43200" y="31377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lvl="1">
              <a:spcBef>
                <a:spcPts val="0"/>
              </a:spcBef>
              <a:spcAft>
                <a:spcPts val="600"/>
              </a:spcAft>
            </a:pPr>
            <a:r>
              <a:rPr lang="es-ES" dirty="0" smtClean="0"/>
              <a:t>reducir en un 50 % la anemia en mujeres en edad reproductiva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43200" y="3955373"/>
            <a:ext cx="378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lvl="1">
              <a:spcBef>
                <a:spcPts val="0"/>
              </a:spcBef>
              <a:spcAft>
                <a:spcPts val="600"/>
              </a:spcAft>
            </a:pPr>
            <a:r>
              <a:rPr lang="es-ES" dirty="0" smtClean="0"/>
              <a:t>reducir en un 30 % el bajo peso al nacer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43200" y="5065899"/>
            <a:ext cx="4017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lvl="1">
              <a:spcBef>
                <a:spcPts val="0"/>
              </a:spcBef>
              <a:spcAft>
                <a:spcPts val="600"/>
              </a:spcAft>
            </a:pPr>
            <a:r>
              <a:rPr lang="es-ES" dirty="0" smtClean="0"/>
              <a:t>detener el aumento del sobrepeso infantil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43200" y="43928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lvl="1">
              <a:spcBef>
                <a:spcPts val="0"/>
              </a:spcBef>
              <a:spcAft>
                <a:spcPts val="600"/>
              </a:spcAft>
            </a:pPr>
            <a:r>
              <a:rPr lang="es-ES" dirty="0" smtClean="0"/>
              <a:t>Aumentar los índices de lactancia exclusiva durante los primeros seis meses al menos hasta un 50 %</a:t>
            </a:r>
          </a:p>
        </p:txBody>
      </p:sp>
    </p:spTree>
    <p:extLst>
      <p:ext uri="{BB962C8B-B14F-4D97-AF65-F5344CB8AC3E}">
        <p14:creationId xmlns:p14="http://schemas.microsoft.com/office/powerpoint/2010/main" val="3659049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1143001"/>
            <a:ext cx="9144000" cy="707886"/>
          </a:xfrm>
          <a:prstGeom prst="rect">
            <a:avLst/>
          </a:prstGeom>
          <a:solidFill>
            <a:srgbClr val="E6C5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-41361" y="2618599"/>
            <a:ext cx="9144000" cy="709746"/>
          </a:xfrm>
          <a:prstGeom prst="rect">
            <a:avLst/>
          </a:prstGeom>
          <a:solidFill>
            <a:srgbClr val="E6C5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4249003"/>
            <a:ext cx="9144000" cy="872700"/>
          </a:xfrm>
          <a:prstGeom prst="rect">
            <a:avLst/>
          </a:prstGeom>
          <a:solidFill>
            <a:srgbClr val="E6C5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5769691"/>
            <a:ext cx="9144000" cy="914401"/>
          </a:xfrm>
          <a:prstGeom prst="rect">
            <a:avLst/>
          </a:prstGeom>
          <a:solidFill>
            <a:srgbClr val="E6C54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52524" y="5769691"/>
            <a:ext cx="6472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aprender y adaptarse mediante el intercambio regular de lecciones </a:t>
            </a:r>
          </a:p>
          <a:p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relevantes críticas, lo que funciona y lo que no, entre sectores, países y representantes.</a:t>
            </a:r>
            <a:endParaRPr lang="es-ES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6200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1473" y="381000"/>
            <a:ext cx="5289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Principios de compromiso de SUN</a:t>
            </a:r>
            <a:endParaRPr lang="es-ES" sz="32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2726" y="1143000"/>
            <a:ext cx="1884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600" b="1" dirty="0">
                <a:solidFill>
                  <a:srgbClr val="E4A018"/>
                </a:solidFill>
              </a:rPr>
              <a:t>Ser transparente </a:t>
            </a:r>
            <a:endParaRPr lang="es-ES" sz="1600" b="1" dirty="0" smtClean="0">
              <a:solidFill>
                <a:srgbClr val="E4A018"/>
              </a:solidFill>
            </a:endParaRPr>
          </a:p>
          <a:p>
            <a:pPr algn="r"/>
            <a:r>
              <a:rPr lang="es-ES" sz="1600" b="1" dirty="0" smtClean="0">
                <a:solidFill>
                  <a:srgbClr val="E4A018"/>
                </a:solidFill>
              </a:rPr>
              <a:t>acerca del impacto: </a:t>
            </a:r>
            <a:endParaRPr lang="es-ES" sz="1600" dirty="0"/>
          </a:p>
        </p:txBody>
      </p:sp>
      <p:sp>
        <p:nvSpPr>
          <p:cNvPr id="3" name="Rectangle 2"/>
          <p:cNvSpPr/>
          <p:nvPr/>
        </p:nvSpPr>
        <p:spPr>
          <a:xfrm>
            <a:off x="2438399" y="1204555"/>
            <a:ext cx="63351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todos los representantes deben demostrar el impacto de la acción colectiva en forma honesta y transparente.</a:t>
            </a:r>
            <a:endParaRPr lang="es-E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8399" y="1843798"/>
            <a:ext cx="6691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través de asociaciones abiertas de representantes de diversos grupos e instituciones que brindan soluciones e intervenciones comprobadas para el fomento.</a:t>
            </a:r>
            <a:endParaRPr lang="es-E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95453" y="1905000"/>
            <a:ext cx="1306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600" b="1" dirty="0">
                <a:solidFill>
                  <a:srgbClr val="E4A018"/>
                </a:solidFill>
              </a:rPr>
              <a:t>Ser inclusivo:</a:t>
            </a:r>
            <a:endParaRPr lang="es-ES" sz="1600" dirty="0"/>
          </a:p>
        </p:txBody>
      </p:sp>
      <p:sp>
        <p:nvSpPr>
          <p:cNvPr id="12" name="Rectangle 11"/>
          <p:cNvSpPr/>
          <p:nvPr/>
        </p:nvSpPr>
        <p:spPr>
          <a:xfrm>
            <a:off x="2452524" y="2684732"/>
            <a:ext cx="63351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actuar de acuerdo a un compromiso de defender la igualdad y los derechos de todas las mujeres, hombres y niños.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80489" y="2609486"/>
            <a:ext cx="14341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600" b="1" dirty="0" smtClean="0">
                <a:solidFill>
                  <a:srgbClr val="E4A018"/>
                </a:solidFill>
              </a:rPr>
              <a:t>Basarse en los </a:t>
            </a:r>
          </a:p>
          <a:p>
            <a:pPr algn="r"/>
            <a:r>
              <a:rPr lang="es-ES" sz="1600" b="1" dirty="0" smtClean="0">
                <a:solidFill>
                  <a:srgbClr val="E4A018"/>
                </a:solidFill>
              </a:rPr>
              <a:t>derechos:</a:t>
            </a:r>
            <a:endParaRPr lang="es-ES" sz="1600" dirty="0"/>
          </a:p>
        </p:txBody>
      </p:sp>
      <p:sp>
        <p:nvSpPr>
          <p:cNvPr id="14" name="Rectangle 13"/>
          <p:cNvSpPr/>
          <p:nvPr/>
        </p:nvSpPr>
        <p:spPr>
          <a:xfrm>
            <a:off x="964355" y="3448783"/>
            <a:ext cx="15241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600" b="1" dirty="0" smtClean="0">
                <a:solidFill>
                  <a:srgbClr val="E4A018"/>
                </a:solidFill>
              </a:rPr>
              <a:t>Estar dispuesto </a:t>
            </a:r>
          </a:p>
          <a:p>
            <a:pPr algn="r"/>
            <a:r>
              <a:rPr lang="es-ES" sz="1600" b="1" dirty="0" smtClean="0">
                <a:solidFill>
                  <a:srgbClr val="E4A018"/>
                </a:solidFill>
              </a:rPr>
              <a:t>a negociar:</a:t>
            </a:r>
            <a:endParaRPr lang="es-ES" sz="1600" dirty="0"/>
          </a:p>
        </p:txBody>
      </p:sp>
      <p:sp>
        <p:nvSpPr>
          <p:cNvPr id="15" name="Rectangle 14"/>
          <p:cNvSpPr/>
          <p:nvPr/>
        </p:nvSpPr>
        <p:spPr>
          <a:xfrm>
            <a:off x="2438400" y="3325673"/>
            <a:ext cx="6169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cuando se producen conflictos, como es de esperarse cuando diversos socios trabajan juntos, mantener la intención de resolver los conflictos y encontrar una forma de seguir adelante.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7479" y="4310559"/>
            <a:ext cx="2190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600" b="1" dirty="0" smtClean="0">
                <a:solidFill>
                  <a:srgbClr val="E4A018"/>
                </a:solidFill>
              </a:rPr>
              <a:t>Asumir responsabilidad</a:t>
            </a:r>
          </a:p>
          <a:p>
            <a:pPr algn="r"/>
            <a:r>
              <a:rPr lang="es-ES" sz="1600" b="1" dirty="0" smtClean="0">
                <a:solidFill>
                  <a:srgbClr val="E4A018"/>
                </a:solidFill>
              </a:rPr>
              <a:t>mutua:</a:t>
            </a:r>
            <a:endParaRPr lang="es-ES" sz="1600" dirty="0"/>
          </a:p>
        </p:txBody>
      </p:sp>
      <p:sp>
        <p:nvSpPr>
          <p:cNvPr id="17" name="Rectangle 16"/>
          <p:cNvSpPr/>
          <p:nvPr/>
        </p:nvSpPr>
        <p:spPr>
          <a:xfrm>
            <a:off x="2476499" y="4341336"/>
            <a:ext cx="6472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actuar de forma que todos los representantes se sientan responsables y asuman responsabilidad colectiva por los compromisos conjuntos.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99997" y="5123360"/>
            <a:ext cx="12765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600" b="1" dirty="0" smtClean="0">
                <a:solidFill>
                  <a:srgbClr val="E4A018"/>
                </a:solidFill>
              </a:rPr>
              <a:t>Ser rentable:</a:t>
            </a:r>
            <a:endParaRPr lang="es-ES" sz="1600" dirty="0"/>
          </a:p>
        </p:txBody>
      </p:sp>
      <p:sp>
        <p:nvSpPr>
          <p:cNvPr id="19" name="Rectangle 18"/>
          <p:cNvSpPr/>
          <p:nvPr/>
        </p:nvSpPr>
        <p:spPr>
          <a:xfrm>
            <a:off x="2452525" y="5123360"/>
            <a:ext cx="647277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establecer prioridades mediante un análisis basado en la evidencia de lo que tendrá mayor impacto y será más sostenible a menor coste.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09580" y="5872948"/>
            <a:ext cx="2624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600" b="1" dirty="0" smtClean="0">
                <a:solidFill>
                  <a:srgbClr val="E4A018"/>
                </a:solidFill>
              </a:rPr>
              <a:t>Mantener una comunicación</a:t>
            </a:r>
          </a:p>
          <a:p>
            <a:pPr algn="r"/>
            <a:r>
              <a:rPr lang="es-ES" sz="1600" b="1" dirty="0" smtClean="0">
                <a:solidFill>
                  <a:srgbClr val="E4A018"/>
                </a:solidFill>
              </a:rPr>
              <a:t>constante: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59154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9679" y="378112"/>
            <a:ext cx="5180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El Movimiento SUN evoluciona. </a:t>
            </a:r>
          </a:p>
        </p:txBody>
      </p:sp>
      <p:sp>
        <p:nvSpPr>
          <p:cNvPr id="7" name="Oval 6"/>
          <p:cNvSpPr/>
          <p:nvPr/>
        </p:nvSpPr>
        <p:spPr>
          <a:xfrm>
            <a:off x="457200" y="5733459"/>
            <a:ext cx="1066800" cy="1066800"/>
          </a:xfrm>
          <a:prstGeom prst="ellipse">
            <a:avLst/>
          </a:prstGeom>
          <a:solidFill>
            <a:srgbClr val="E4A01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2010</a:t>
            </a:r>
            <a:endParaRPr lang="es-ES" sz="2000" b="1" dirty="0"/>
          </a:p>
        </p:txBody>
      </p:sp>
      <p:sp>
        <p:nvSpPr>
          <p:cNvPr id="8" name="Oval 7"/>
          <p:cNvSpPr/>
          <p:nvPr/>
        </p:nvSpPr>
        <p:spPr>
          <a:xfrm>
            <a:off x="1268511" y="4708569"/>
            <a:ext cx="2041097" cy="2041097"/>
          </a:xfrm>
          <a:prstGeom prst="ellipse">
            <a:avLst/>
          </a:prstGeom>
          <a:solidFill>
            <a:srgbClr val="E4A01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2011</a:t>
            </a:r>
            <a:endParaRPr lang="es-ES" sz="2400" b="1" dirty="0"/>
          </a:p>
        </p:txBody>
      </p:sp>
      <p:sp>
        <p:nvSpPr>
          <p:cNvPr id="9" name="Oval 8"/>
          <p:cNvSpPr/>
          <p:nvPr/>
        </p:nvSpPr>
        <p:spPr>
          <a:xfrm>
            <a:off x="3036570" y="3331333"/>
            <a:ext cx="3216703" cy="3216703"/>
          </a:xfrm>
          <a:prstGeom prst="ellipse">
            <a:avLst/>
          </a:prstGeom>
          <a:solidFill>
            <a:srgbClr val="E4A018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2012</a:t>
            </a:r>
            <a:endParaRPr lang="es-ES" sz="2800" b="1" dirty="0"/>
          </a:p>
        </p:txBody>
      </p:sp>
      <p:sp>
        <p:nvSpPr>
          <p:cNvPr id="10" name="Oval 9"/>
          <p:cNvSpPr/>
          <p:nvPr/>
        </p:nvSpPr>
        <p:spPr>
          <a:xfrm>
            <a:off x="5110582" y="881364"/>
            <a:ext cx="3647233" cy="3647233"/>
          </a:xfrm>
          <a:prstGeom prst="ellipse">
            <a:avLst/>
          </a:prstGeom>
          <a:solidFill>
            <a:srgbClr val="E4A01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La forma de avanzar.</a:t>
            </a:r>
            <a:endParaRPr lang="es-ES" sz="24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09600" y="4800600"/>
            <a:ext cx="0" cy="1100499"/>
          </a:xfrm>
          <a:prstGeom prst="line">
            <a:avLst/>
          </a:prstGeom>
          <a:ln w="28575">
            <a:solidFill>
              <a:srgbClr val="E6C5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264824" y="3609463"/>
            <a:ext cx="8567" cy="1129467"/>
          </a:xfrm>
          <a:prstGeom prst="line">
            <a:avLst/>
          </a:prstGeom>
          <a:ln w="28575">
            <a:solidFill>
              <a:srgbClr val="E6C5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62400" y="3128133"/>
            <a:ext cx="0" cy="381001"/>
          </a:xfrm>
          <a:prstGeom prst="line">
            <a:avLst/>
          </a:prstGeom>
          <a:ln w="28575">
            <a:solidFill>
              <a:srgbClr val="E6C5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2400" y="3200162"/>
            <a:ext cx="1676400" cy="2031325"/>
          </a:xfrm>
          <a:prstGeom prst="rect">
            <a:avLst/>
          </a:prstGeom>
          <a:solidFill>
            <a:schemeClr val="bg2"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 Marco para la Acción de SUN ha sido desarrollado y aprobado por más de    100 entidades globales, 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estableciendo las bases del movimiento.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53002" y="2009025"/>
            <a:ext cx="1556606" cy="1600438"/>
          </a:xfrm>
          <a:prstGeom prst="rect">
            <a:avLst/>
          </a:prstGeom>
          <a:solidFill>
            <a:schemeClr val="bg2"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SUN gana impulso y aumenta el compromiso con el fomento de la nutrición:</a:t>
            </a:r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19 países se unen al movimiento.</a:t>
            </a: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85406" y="1096808"/>
            <a:ext cx="1948594" cy="2031325"/>
          </a:xfrm>
          <a:prstGeom prst="rect">
            <a:avLst/>
          </a:prstGeom>
          <a:solidFill>
            <a:schemeClr val="bg2"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 movimiento crece hasta contar con </a:t>
            </a:r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33 países</a:t>
            </a: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miembros, un grupo de alto nivel de </a:t>
            </a:r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27 líderes internacionales se designa como el Grupo de Liderazgo de SUN y se aprueba la Estrategia del Movimiento SUN </a:t>
            </a:r>
          </a:p>
          <a:p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2012-2015</a:t>
            </a:r>
            <a:endParaRPr lang="es-E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53249" y="4893368"/>
            <a:ext cx="2000141" cy="1600438"/>
          </a:xfrm>
          <a:prstGeom prst="rect">
            <a:avLst/>
          </a:prstGeom>
          <a:solidFill>
            <a:schemeClr val="bg2"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 2013, SUN se concentrará en </a:t>
            </a:r>
            <a:r>
              <a:rPr lang="es-ES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movilizar los recursos detrás de </a:t>
            </a:r>
          </a:p>
          <a:p>
            <a:r>
              <a:rPr lang="es-ES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los movimientos nacionales, para lograr un progreso y un impacto mensurables. </a:t>
            </a:r>
            <a:endParaRPr lang="es-ES" sz="14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7315200" y="4495800"/>
            <a:ext cx="0" cy="397568"/>
          </a:xfrm>
          <a:prstGeom prst="line">
            <a:avLst/>
          </a:prstGeom>
          <a:ln w="28575">
            <a:solidFill>
              <a:srgbClr val="E6C5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683" y="192509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461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105402" y="0"/>
            <a:ext cx="3789220" cy="6629400"/>
          </a:xfrm>
          <a:prstGeom prst="rect">
            <a:avLst/>
          </a:prstGeom>
          <a:solidFill>
            <a:schemeClr val="bg2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5519" y="1382404"/>
            <a:ext cx="4876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 Movimiento SUN </a:t>
            </a:r>
          </a:p>
          <a:p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crece en número y en fuerza 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2551736"/>
            <a:ext cx="4114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rgbClr val="E4A018"/>
                </a:solidFill>
              </a:rPr>
              <a:t>Más de 100 representantes globales </a:t>
            </a:r>
          </a:p>
          <a:p>
            <a:r>
              <a:rPr lang="es-E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brindan su apoyo a </a:t>
            </a:r>
          </a:p>
          <a:p>
            <a:r>
              <a:rPr lang="es-ES" sz="3200" b="1" dirty="0" smtClean="0">
                <a:solidFill>
                  <a:srgbClr val="E4A018"/>
                </a:solidFill>
              </a:rPr>
              <a:t>50 países </a:t>
            </a:r>
          </a:p>
          <a:p>
            <a:r>
              <a:rPr lang="es-E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 la oportunidad de ayudar a </a:t>
            </a:r>
          </a:p>
          <a:p>
            <a:r>
              <a:rPr lang="es-ES" sz="3200" b="1" dirty="0" smtClean="0">
                <a:solidFill>
                  <a:srgbClr val="E4A018"/>
                </a:solidFill>
              </a:rPr>
              <a:t>82,8 millones de niños con retraso en el crecimiento</a:t>
            </a:r>
            <a:endParaRPr lang="es-ES" sz="3200" b="1" i="1" dirty="0">
              <a:solidFill>
                <a:srgbClr val="E4A018"/>
              </a:solidFill>
            </a:endParaRPr>
          </a:p>
          <a:p>
            <a:endParaRPr lang="es-E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683" y="876875"/>
            <a:ext cx="4281317" cy="603263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0" y="0"/>
            <a:ext cx="9144000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012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575"/>
            <a:ext cx="9144000" cy="607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4800" y="957590"/>
            <a:ext cx="1470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>
                <a:solidFill>
                  <a:srgbClr val="E4A018"/>
                </a:solidFill>
              </a:rPr>
              <a:t>juntos</a:t>
            </a:r>
            <a:endParaRPr lang="es-ES" sz="2800" b="1" dirty="0">
              <a:solidFill>
                <a:srgbClr val="E4A018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179278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3716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s-ES" sz="2000" dirty="0" smtClean="0">
                <a:solidFill>
                  <a:schemeClr val="bg1"/>
                </a:solidFill>
              </a:rPr>
              <a:t>           podemos lograr</a:t>
            </a:r>
          </a:p>
          <a:p>
            <a:pPr fontAlgn="base"/>
            <a:r>
              <a:rPr lang="es-ES" sz="2000" dirty="0" smtClean="0">
                <a:solidFill>
                  <a:schemeClr val="bg1"/>
                </a:solidFill>
              </a:rPr>
              <a:t>  lo que por separado nunca podríamos,</a:t>
            </a:r>
          </a:p>
          <a:p>
            <a:pPr fontAlgn="base"/>
            <a:r>
              <a:rPr lang="es-ES" sz="2400" b="1" dirty="0" smtClean="0">
                <a:solidFill>
                  <a:schemeClr val="bg1"/>
                </a:solidFill>
              </a:rPr>
              <a:t>     y convertir al mundo en </a:t>
            </a:r>
          </a:p>
          <a:p>
            <a:pPr fontAlgn="base"/>
            <a:r>
              <a:rPr lang="es-ES" sz="2400" b="1" dirty="0" smtClean="0">
                <a:solidFill>
                  <a:schemeClr val="bg1"/>
                </a:solidFill>
              </a:rPr>
              <a:t>     un lugar más saludable y </a:t>
            </a:r>
          </a:p>
          <a:p>
            <a:pPr fontAlgn="base"/>
            <a:r>
              <a:rPr lang="es-ES" sz="2400" b="1" dirty="0" smtClean="0">
                <a:solidFill>
                  <a:schemeClr val="bg1"/>
                </a:solidFill>
              </a:rPr>
              <a:t>más fuerte para todos.</a:t>
            </a:r>
          </a:p>
        </p:txBody>
      </p:sp>
    </p:spTree>
    <p:extLst>
      <p:ext uri="{BB962C8B-B14F-4D97-AF65-F5344CB8AC3E}">
        <p14:creationId xmlns:p14="http://schemas.microsoft.com/office/powerpoint/2010/main" val="756997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899978"/>
            <a:ext cx="2356881" cy="5958022"/>
            <a:chOff x="4248037" y="962885"/>
            <a:chExt cx="2322099" cy="5895113"/>
          </a:xfrm>
        </p:grpSpPr>
        <p:sp>
          <p:nvSpPr>
            <p:cNvPr id="14" name="Rectangle 13"/>
            <p:cNvSpPr/>
            <p:nvPr/>
          </p:nvSpPr>
          <p:spPr>
            <a:xfrm>
              <a:off x="4288139" y="962885"/>
              <a:ext cx="2281997" cy="5895113"/>
            </a:xfrm>
            <a:prstGeom prst="rect">
              <a:avLst/>
            </a:prstGeom>
            <a:solidFill>
              <a:srgbClr val="E6C54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48037" y="1386196"/>
              <a:ext cx="2281997" cy="4025181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s-ES" sz="1600" spc="-150" dirty="0" smtClean="0">
                  <a:solidFill>
                    <a:srgbClr val="E95411"/>
                  </a:solidFill>
                </a:rPr>
                <a:t>BANGLADESH</a:t>
              </a:r>
              <a:r>
                <a:rPr lang="es-ES" sz="1600" dirty="0" smtClean="0"/>
                <a:t> 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s-ES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INDONESIA 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s-ES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REPÚBLICA DE KIRGUISTÁN 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s-ES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REPÚBLICA DEMOCRÁTICA POPULAR LAO 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s-A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REPÚBLICA DE LA UNIÓN DE MYANMAR</a:t>
              </a:r>
              <a:endPara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s-ES" sz="1600" spc="-150" dirty="0" smtClean="0">
                  <a:solidFill>
                    <a:srgbClr val="E95411"/>
                  </a:solidFill>
                </a:rPr>
                <a:t>NEPAL 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s-E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PAQUISTÁN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s-E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SRI LANKA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s-ES" sz="1600" dirty="0" smtClean="0">
                  <a:solidFill>
                    <a:srgbClr val="E95411"/>
                  </a:solidFill>
                </a:rPr>
                <a:t>TAYIKISTÁN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s-ES" sz="1600" dirty="0" smtClean="0">
                  <a:solidFill>
                    <a:srgbClr val="E95411"/>
                  </a:solidFill>
                </a:rPr>
                <a:t>VIETNAM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s-ES" sz="1600" dirty="0" smtClean="0">
                  <a:solidFill>
                    <a:srgbClr val="E95411"/>
                  </a:solidFill>
                </a:rPr>
                <a:t>YEMEN 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288139" y="962887"/>
              <a:ext cx="2281997" cy="467268"/>
            </a:xfrm>
            <a:prstGeom prst="rect">
              <a:avLst/>
            </a:prstGeom>
            <a:solidFill>
              <a:srgbClr val="99AF01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b="1" dirty="0" smtClean="0"/>
                <a:t>ASIA</a:t>
              </a:r>
              <a:endParaRPr lang="es-ES" sz="20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0"/>
            <a:ext cx="9144000" cy="889575"/>
            <a:chOff x="0" y="0"/>
            <a:chExt cx="9144000" cy="889575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44000" cy="889575"/>
            </a:xfrm>
            <a:prstGeom prst="rect">
              <a:avLst/>
            </a:prstGeom>
            <a:solidFill>
              <a:srgbClr val="E4A018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152400"/>
              <a:ext cx="1538117" cy="645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Rectangle 15"/>
          <p:cNvSpPr/>
          <p:nvPr/>
        </p:nvSpPr>
        <p:spPr>
          <a:xfrm>
            <a:off x="53319" y="104862"/>
            <a:ext cx="58599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50 países: 21 reduciendo rápidamente la prevalencia</a:t>
            </a:r>
          </a:p>
          <a:p>
            <a:r>
              <a:rPr lang="es-ES" sz="2000" b="1" dirty="0" smtClean="0">
                <a:solidFill>
                  <a:schemeClr val="bg1"/>
                </a:solidFill>
              </a:rPr>
              <a:t>del retraso en el crecimiento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5483171"/>
            <a:ext cx="2160230" cy="1393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s-E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COSTA RICA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s-ES" sz="1600" spc="-150" dirty="0" smtClean="0">
                <a:solidFill>
                  <a:srgbClr val="E95411"/>
                </a:solidFill>
                <a:latin typeface="+mj-lt"/>
              </a:rPr>
              <a:t>EL SALVADOR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s-E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GUATEMALA</a:t>
            </a:r>
            <a:r>
              <a:rPr lang="es-ES" sz="1600" spc="-150" dirty="0" smtClean="0">
                <a:solidFill>
                  <a:srgbClr val="E95411"/>
                </a:solidFill>
                <a:latin typeface="+mj-lt"/>
              </a:rPr>
              <a:t>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s-ES" sz="1600" spc="-150" dirty="0" smtClean="0">
                <a:solidFill>
                  <a:srgbClr val="E95411"/>
                </a:solidFill>
                <a:latin typeface="+mj-lt"/>
              </a:rPr>
              <a:t>HAITÍ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s-ES" sz="1600" spc="-150" dirty="0" smtClean="0">
                <a:solidFill>
                  <a:srgbClr val="E95411"/>
                </a:solidFill>
                <a:latin typeface="+mj-lt"/>
              </a:rPr>
              <a:t>PERÚ</a:t>
            </a:r>
            <a:r>
              <a:rPr lang="es-ES" sz="1600" dirty="0" smtClean="0">
                <a:latin typeface="+mj-lt"/>
              </a:rPr>
              <a:t>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362200" y="2636912"/>
            <a:ext cx="6781800" cy="4190999"/>
            <a:chOff x="0" y="962886"/>
            <a:chExt cx="4114800" cy="5895113"/>
          </a:xfrm>
        </p:grpSpPr>
        <p:sp>
          <p:nvSpPr>
            <p:cNvPr id="19" name="Rectangle 18"/>
            <p:cNvSpPr/>
            <p:nvPr/>
          </p:nvSpPr>
          <p:spPr>
            <a:xfrm>
              <a:off x="0" y="962886"/>
              <a:ext cx="4114800" cy="5895113"/>
            </a:xfrm>
            <a:prstGeom prst="rect">
              <a:avLst/>
            </a:prstGeom>
            <a:solidFill>
              <a:srgbClr val="E6C548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9284" y="1469316"/>
              <a:ext cx="1487895" cy="53682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BENÍN </a:t>
              </a:r>
            </a:p>
            <a:p>
              <a:pPr>
                <a:spcAft>
                  <a:spcPts val="600"/>
                </a:spcAft>
              </a:pPr>
              <a:r>
                <a:rPr lang="es-ES" sz="1600" spc="-150" dirty="0" smtClean="0">
                  <a:solidFill>
                    <a:srgbClr val="E95411"/>
                  </a:solidFill>
                </a:rPr>
                <a:t>BURKINA FASO </a:t>
              </a:r>
            </a:p>
            <a:p>
              <a:pPr>
                <a:spcAft>
                  <a:spcPts val="600"/>
                </a:spcAft>
              </a:pPr>
              <a:r>
                <a:rPr lang="es-ES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BURUNDI</a:t>
              </a:r>
            </a:p>
            <a:p>
              <a:pPr>
                <a:spcAft>
                  <a:spcPts val="600"/>
                </a:spcAft>
              </a:pPr>
              <a:r>
                <a:rPr lang="es-ES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CAMERÚN</a:t>
              </a:r>
            </a:p>
            <a:p>
              <a:pPr>
                <a:spcAft>
                  <a:spcPts val="600"/>
                </a:spcAft>
              </a:pPr>
              <a:r>
                <a:rPr lang="es-ES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REPÚBLICA DE CHAD</a:t>
              </a:r>
            </a:p>
            <a:p>
              <a:pPr>
                <a:spcAft>
                  <a:spcPts val="600"/>
                </a:spcAft>
              </a:pPr>
              <a:r>
                <a:rPr lang="es-ES" sz="1600" spc="-150" dirty="0">
                  <a:solidFill>
                    <a:srgbClr val="E95411"/>
                  </a:solidFill>
                </a:rPr>
                <a:t>COMORAS</a:t>
              </a:r>
            </a:p>
            <a:p>
              <a:pPr>
                <a:spcAft>
                  <a:spcPts val="600"/>
                </a:spcAft>
              </a:pPr>
              <a:r>
                <a:rPr lang="es-ES" sz="1600" spc="-150" dirty="0" smtClean="0">
                  <a:solidFill>
                    <a:srgbClr val="E95411"/>
                  </a:solidFill>
                </a:rPr>
                <a:t>COSTA DE MARFIL</a:t>
              </a:r>
            </a:p>
            <a:p>
              <a:pPr>
                <a:spcAft>
                  <a:spcPts val="600"/>
                </a:spcAft>
              </a:pPr>
              <a:r>
                <a:rPr lang="es-ES" sz="1600" spc="-150" dirty="0">
                  <a:solidFill>
                    <a:srgbClr val="E95411"/>
                  </a:solidFill>
                </a:rPr>
                <a:t>REPÚBLICA </a:t>
              </a:r>
              <a:r>
                <a:rPr lang="es-ES" sz="1600" spc="-150" dirty="0" smtClean="0">
                  <a:solidFill>
                    <a:srgbClr val="E95411"/>
                  </a:solidFill>
                </a:rPr>
                <a:t> </a:t>
              </a:r>
              <a:r>
                <a:rPr lang="es-ES" sz="1600" spc="-150" dirty="0">
                  <a:solidFill>
                    <a:srgbClr val="E95411"/>
                  </a:solidFill>
                </a:rPr>
                <a:t>DEL CONGO</a:t>
              </a:r>
            </a:p>
            <a:p>
              <a:pPr>
                <a:spcAft>
                  <a:spcPts val="600"/>
                </a:spcAft>
              </a:pPr>
              <a:r>
                <a:rPr lang="es-ES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REPÚBLICA DEMOCRÁTICA DEL CONGO</a:t>
              </a:r>
            </a:p>
            <a:p>
              <a:pPr>
                <a:spcAft>
                  <a:spcPts val="600"/>
                </a:spcAft>
              </a:pPr>
              <a:r>
                <a:rPr lang="es-ES" sz="1600" spc="-150" dirty="0" smtClean="0">
                  <a:solidFill>
                    <a:srgbClr val="E95411"/>
                  </a:solidFill>
                </a:rPr>
                <a:t>ETIOPÍA</a:t>
              </a:r>
            </a:p>
            <a:p>
              <a:pPr>
                <a:spcAft>
                  <a:spcPts val="600"/>
                </a:spcAft>
              </a:pPr>
              <a:r>
                <a:rPr lang="es-ES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GAMBIA</a:t>
              </a:r>
              <a:r>
                <a:rPr lang="es-ES" sz="1600" dirty="0" smtClean="0"/>
                <a:t> 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896530" y="1469323"/>
              <a:ext cx="1118957" cy="53682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s-ES" sz="1600" spc="-150" dirty="0" smtClean="0">
                  <a:solidFill>
                    <a:srgbClr val="E95411"/>
                  </a:solidFill>
                </a:rPr>
                <a:t>NIGERIA</a:t>
              </a:r>
            </a:p>
            <a:p>
              <a:pPr>
                <a:spcAft>
                  <a:spcPts val="600"/>
                </a:spcAft>
              </a:pPr>
              <a:r>
                <a:rPr lang="es-ES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RUANDA </a:t>
              </a:r>
            </a:p>
            <a:p>
              <a:pPr>
                <a:spcAft>
                  <a:spcPts val="600"/>
                </a:spcAft>
              </a:pPr>
              <a:r>
                <a:rPr lang="es-ES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SENEGAL </a:t>
              </a:r>
            </a:p>
            <a:p>
              <a:pPr>
                <a:spcAft>
                  <a:spcPts val="600"/>
                </a:spcAft>
              </a:pPr>
              <a:r>
                <a:rPr lang="es-ES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SWAZILANDIA</a:t>
              </a:r>
            </a:p>
            <a:p>
              <a:pPr>
                <a:spcAft>
                  <a:spcPts val="600"/>
                </a:spcAft>
              </a:pPr>
              <a:r>
                <a:rPr lang="es-ES" sz="1600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REPÚBLICA DE SIERRA LEONA</a:t>
              </a:r>
            </a:p>
            <a:p>
              <a:pPr>
                <a:spcAft>
                  <a:spcPts val="600"/>
                </a:spcAft>
              </a:pP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SUDÁN DEL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SUR</a:t>
              </a:r>
            </a:p>
            <a:p>
              <a:pPr>
                <a:spcAft>
                  <a:spcPts val="600"/>
                </a:spcAft>
              </a:pPr>
              <a:r>
                <a:rPr lang="es-E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TANZANIA </a:t>
              </a:r>
            </a:p>
            <a:p>
              <a:pPr>
                <a:spcAft>
                  <a:spcPts val="600"/>
                </a:spcAft>
              </a:pPr>
              <a:r>
                <a:rPr lang="es-E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TOGO</a:t>
              </a:r>
            </a:p>
            <a:p>
              <a:pPr>
                <a:spcAft>
                  <a:spcPts val="600"/>
                </a:spcAft>
              </a:pPr>
              <a:r>
                <a:rPr lang="es-ES" sz="1600" dirty="0" smtClean="0">
                  <a:solidFill>
                    <a:srgbClr val="E95411"/>
                  </a:solidFill>
                </a:rPr>
                <a:t>UGANDA </a:t>
              </a:r>
            </a:p>
            <a:p>
              <a:pPr>
                <a:spcAft>
                  <a:spcPts val="600"/>
                </a:spcAft>
              </a:pPr>
              <a:r>
                <a:rPr lang="es-ES" sz="1600" dirty="0" smtClean="0">
                  <a:solidFill>
                    <a:srgbClr val="E95411"/>
                  </a:solidFill>
                </a:rPr>
                <a:t>ZAMBIA </a:t>
              </a:r>
            </a:p>
            <a:p>
              <a:pPr>
                <a:spcAft>
                  <a:spcPts val="600"/>
                </a:spcAft>
              </a:pPr>
              <a:r>
                <a:rPr lang="es-ES" sz="1600" dirty="0" smtClean="0">
                  <a:solidFill>
                    <a:srgbClr val="E95411"/>
                  </a:solidFill>
                </a:rPr>
                <a:t>ZIMBABUE</a:t>
              </a:r>
              <a:endParaRPr lang="es-ES" sz="1600" dirty="0">
                <a:solidFill>
                  <a:srgbClr val="E9541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962887"/>
              <a:ext cx="4114800" cy="467268"/>
            </a:xfrm>
            <a:prstGeom prst="rect">
              <a:avLst/>
            </a:prstGeom>
            <a:solidFill>
              <a:srgbClr val="99AF01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000" b="1" dirty="0" smtClean="0"/>
                <a:t>ÁFRICA</a:t>
              </a:r>
              <a:endParaRPr lang="es-ES" sz="2000" b="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25835" y="1054100"/>
            <a:ext cx="6385885" cy="163121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s-ES" sz="2000" dirty="0" smtClean="0"/>
              <a:t>Desde 2000, 21 países miembros del SUN (que se indican en </a:t>
            </a:r>
            <a:r>
              <a:rPr lang="es-ES" sz="2000" b="1" dirty="0" smtClean="0">
                <a:solidFill>
                  <a:srgbClr val="E95411"/>
                </a:solidFill>
              </a:rPr>
              <a:t>ROJO</a:t>
            </a:r>
            <a:r>
              <a:rPr lang="es-ES" sz="2000" dirty="0" smtClean="0"/>
              <a:t>) han acelerado su índice anual promedio de reducción de la desnutrición crónica ( o retraso en el crecimiento) en niños menores de 5</a:t>
            </a:r>
          </a:p>
          <a:p>
            <a:pPr lvl="0" algn="ctr"/>
            <a:r>
              <a:rPr lang="es-ES" sz="2000" dirty="0" smtClean="0"/>
              <a:t>en más de un 2 % al año.</a:t>
            </a:r>
            <a:endParaRPr lang="es-ES" sz="2000" dirty="0"/>
          </a:p>
        </p:txBody>
      </p:sp>
      <p:sp>
        <p:nvSpPr>
          <p:cNvPr id="28" name="Rectangle 27"/>
          <p:cNvSpPr/>
          <p:nvPr/>
        </p:nvSpPr>
        <p:spPr>
          <a:xfrm>
            <a:off x="58224" y="5013176"/>
            <a:ext cx="2298657" cy="467268"/>
          </a:xfrm>
          <a:prstGeom prst="rect">
            <a:avLst/>
          </a:prstGeom>
          <a:solidFill>
            <a:srgbClr val="99AF01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AMÉRICA LATINA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56858" y="2996952"/>
            <a:ext cx="1992483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spc="-150" dirty="0" smtClean="0">
                <a:solidFill>
                  <a:srgbClr val="E95411"/>
                </a:solidFill>
              </a:rPr>
              <a:t>GHANA</a:t>
            </a:r>
            <a:endParaRPr lang="es-ES" sz="1600" spc="-150" dirty="0">
              <a:solidFill>
                <a:srgbClr val="E95411"/>
              </a:solidFill>
            </a:endParaRPr>
          </a:p>
          <a:p>
            <a:pPr>
              <a:spcAft>
                <a:spcPts val="600"/>
              </a:spcAft>
            </a:pPr>
            <a:r>
              <a:rPr lang="es-ES" sz="1600" spc="-150" dirty="0" smtClean="0">
                <a:solidFill>
                  <a:srgbClr val="E95411"/>
                </a:solidFill>
              </a:rPr>
              <a:t>REPÚBLICA DE GUINEA </a:t>
            </a:r>
            <a:r>
              <a:rPr lang="es-ES" sz="1600" dirty="0" smtClean="0">
                <a:solidFill>
                  <a:srgbClr val="E95411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s-E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GUINEA-BISSAU</a:t>
            </a:r>
          </a:p>
          <a:p>
            <a:pPr>
              <a:spcAft>
                <a:spcPts val="600"/>
              </a:spcAft>
            </a:pPr>
            <a:r>
              <a:rPr lang="es-E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KENIA</a:t>
            </a:r>
          </a:p>
          <a:p>
            <a:pPr>
              <a:spcAft>
                <a:spcPts val="600"/>
              </a:spcAft>
            </a:pPr>
            <a:r>
              <a:rPr lang="es-E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LIBERIA</a:t>
            </a:r>
          </a:p>
          <a:p>
            <a:pPr>
              <a:spcAft>
                <a:spcPts val="600"/>
              </a:spcAft>
            </a:pPr>
            <a:r>
              <a:rPr lang="es-E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MADAGASCAR </a:t>
            </a:r>
          </a:p>
          <a:p>
            <a:pPr>
              <a:spcAft>
                <a:spcPts val="600"/>
              </a:spcAft>
            </a:pPr>
            <a:r>
              <a:rPr lang="es-ES" sz="1600" spc="-1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MALAUI </a:t>
            </a:r>
          </a:p>
          <a:p>
            <a:pPr>
              <a:spcAft>
                <a:spcPts val="600"/>
              </a:spcAft>
            </a:pPr>
            <a:r>
              <a:rPr lang="es-ES" sz="1600" spc="-150" dirty="0" smtClean="0">
                <a:solidFill>
                  <a:srgbClr val="E95411"/>
                </a:solidFill>
              </a:rPr>
              <a:t>MALÍ </a:t>
            </a:r>
          </a:p>
          <a:p>
            <a:pPr>
              <a:spcAft>
                <a:spcPts val="600"/>
              </a:spcAft>
            </a:pPr>
            <a:r>
              <a:rPr lang="es-ES" sz="1600" spc="-150" dirty="0" smtClean="0">
                <a:solidFill>
                  <a:srgbClr val="E95411"/>
                </a:solidFill>
              </a:rPr>
              <a:t>MAURITANIA</a:t>
            </a:r>
            <a:r>
              <a:rPr lang="es-ES" sz="1600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s-ES" sz="16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MOZAMBIQUE </a:t>
            </a:r>
          </a:p>
          <a:p>
            <a:pPr>
              <a:spcAft>
                <a:spcPts val="600"/>
              </a:spcAft>
            </a:pPr>
            <a:r>
              <a:rPr lang="es-ES" sz="16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NAMIBIA </a:t>
            </a:r>
          </a:p>
          <a:p>
            <a:pPr>
              <a:spcAft>
                <a:spcPts val="600"/>
              </a:spcAft>
            </a:pPr>
            <a:r>
              <a:rPr lang="es-ES" sz="16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NÍGER </a:t>
            </a:r>
          </a:p>
        </p:txBody>
      </p:sp>
    </p:spTree>
    <p:extLst>
      <p:ext uri="{BB962C8B-B14F-4D97-AF65-F5344CB8AC3E}">
        <p14:creationId xmlns:p14="http://schemas.microsoft.com/office/powerpoint/2010/main" val="3138926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575"/>
            <a:ext cx="9151620" cy="6083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" y="1003300"/>
            <a:ext cx="2083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E4A018"/>
                </a:solidFill>
              </a:rPr>
              <a:t>Juntos...</a:t>
            </a:r>
            <a:endParaRPr lang="es-ES" sz="3200" b="1" dirty="0">
              <a:solidFill>
                <a:srgbClr val="E4A018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179278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1575375"/>
            <a:ext cx="3429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sz="2000" b="1" dirty="0" smtClean="0">
                <a:solidFill>
                  <a:schemeClr val="bg1"/>
                </a:solidFill>
              </a:rPr>
              <a:t>Estamos revelando lo que    </a:t>
            </a:r>
          </a:p>
          <a:p>
            <a:pPr fontAlgn="base"/>
            <a:r>
              <a:rPr lang="es-ES" sz="2000" dirty="0" smtClean="0"/>
              <a:t> </a:t>
            </a:r>
            <a:r>
              <a:rPr lang="es-ES" sz="2000" b="1" dirty="0" smtClean="0">
                <a:solidFill>
                  <a:schemeClr val="bg1"/>
                </a:solidFill>
              </a:rPr>
              <a:t>    había estado escondido para todos.  </a:t>
            </a:r>
          </a:p>
          <a:p>
            <a:pPr fontAlgn="base"/>
            <a:endParaRPr lang="es-ES" sz="2000" b="1" dirty="0">
              <a:solidFill>
                <a:schemeClr val="bg1"/>
              </a:solidFill>
            </a:endParaRPr>
          </a:p>
          <a:p>
            <a:pPr fontAlgn="base"/>
            <a:r>
              <a:rPr lang="es-ES" sz="2000" b="1" dirty="0" smtClean="0">
                <a:solidFill>
                  <a:schemeClr val="bg1"/>
                </a:solidFill>
              </a:rPr>
              <a:t>Estamos construyendo sociedades    </a:t>
            </a:r>
          </a:p>
          <a:p>
            <a:pPr fontAlgn="base"/>
            <a:r>
              <a:rPr lang="es-ES" sz="2000" dirty="0" smtClean="0"/>
              <a:t> </a:t>
            </a:r>
            <a:r>
              <a:rPr lang="es-ES" sz="2000" b="1" dirty="0" smtClean="0">
                <a:solidFill>
                  <a:schemeClr val="bg1"/>
                </a:solidFill>
              </a:rPr>
              <a:t>  más saludables y más fuertes.</a:t>
            </a:r>
          </a:p>
          <a:p>
            <a:pPr fontAlgn="base"/>
            <a:endParaRPr lang="es-ES" sz="2000" b="1" dirty="0" smtClean="0">
              <a:solidFill>
                <a:schemeClr val="bg1"/>
              </a:solidFill>
            </a:endParaRPr>
          </a:p>
          <a:p>
            <a:pPr fontAlgn="base"/>
            <a:r>
              <a:rPr lang="es-ES" sz="2000" b="1" dirty="0" smtClean="0">
                <a:solidFill>
                  <a:schemeClr val="bg1"/>
                </a:solidFill>
              </a:rPr>
              <a:t>Queremos hacer del mundo </a:t>
            </a:r>
          </a:p>
          <a:p>
            <a:pPr fontAlgn="base"/>
            <a:r>
              <a:rPr lang="es-ES" sz="2000" b="1" dirty="0" smtClean="0">
                <a:solidFill>
                  <a:schemeClr val="bg1"/>
                </a:solidFill>
              </a:rPr>
              <a:t>un lugar mejor para todos</a:t>
            </a:r>
          </a:p>
          <a:p>
            <a:pPr fontAlgn="base"/>
            <a:r>
              <a:rPr lang="es-ES" sz="2000" b="1" dirty="0" smtClean="0">
                <a:solidFill>
                  <a:schemeClr val="bg1"/>
                </a:solidFill>
              </a:rPr>
              <a:t>    ... especialmente para nuestros  niños</a:t>
            </a:r>
          </a:p>
          <a:p>
            <a:pPr fontAlgn="base"/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66900" y="5807302"/>
            <a:ext cx="1045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es-ES" sz="2000" b="1" i="1" dirty="0">
                <a:solidFill>
                  <a:schemeClr val="bg1"/>
                </a:solidFill>
              </a:rPr>
              <a:t>Gracias</a:t>
            </a:r>
            <a:r>
              <a:rPr lang="es-ES" sz="2400" b="1" i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8989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400600"/>
          </a:xfrm>
        </p:spPr>
        <p:txBody>
          <a:bodyPr>
            <a:noAutofit/>
          </a:bodyPr>
          <a:lstStyle/>
          <a:p>
            <a:r>
              <a:rPr lang="es-AR" sz="1600" dirty="0" smtClean="0"/>
              <a:t>Diapositiva 4: ¿Por qué la nutrición? Los hechos: UNICEF, PMA, El Banco Mundial: Presupuesto conjunto para la desnutrición infantil – Niveles y tendencias. Base de datos mundial de crecimiento y desnutrición infantil.</a:t>
            </a:r>
          </a:p>
          <a:p>
            <a:r>
              <a:rPr lang="es-AR" sz="1600" dirty="0" smtClean="0"/>
              <a:t>Diapositiva 6:  Una inversión inteligente: </a:t>
            </a:r>
            <a:r>
              <a:rPr lang="en-US" sz="1600" dirty="0" smtClean="0"/>
              <a:t>Lawrence Haddad. </a:t>
            </a:r>
            <a:r>
              <a:rPr lang="en-US" sz="1600" dirty="0" err="1" smtClean="0"/>
              <a:t>Crecimiento</a:t>
            </a:r>
            <a:r>
              <a:rPr lang="en-US" sz="1600" dirty="0" smtClean="0"/>
              <a:t> del </a:t>
            </a:r>
            <a:r>
              <a:rPr lang="en-US" sz="1600" dirty="0" err="1" smtClean="0"/>
              <a:t>niño</a:t>
            </a:r>
            <a:r>
              <a:rPr lang="en-US" sz="1600" dirty="0" smtClean="0"/>
              <a:t>=</a:t>
            </a:r>
            <a:r>
              <a:rPr lang="en-US" sz="1600" dirty="0" err="1" smtClean="0"/>
              <a:t>Crecimiento</a:t>
            </a:r>
            <a:r>
              <a:rPr lang="en-US" sz="1600" dirty="0" smtClean="0"/>
              <a:t> </a:t>
            </a:r>
            <a:r>
              <a:rPr lang="en-US" sz="1600" dirty="0" err="1" smtClean="0"/>
              <a:t>económico</a:t>
            </a:r>
            <a:r>
              <a:rPr lang="en-US" sz="1600" dirty="0" smtClean="0"/>
              <a:t> </a:t>
            </a:r>
            <a:r>
              <a:rPr lang="en-US" sz="1600" dirty="0" err="1" smtClean="0"/>
              <a:t>sostenible</a:t>
            </a:r>
            <a:r>
              <a:rPr lang="en-US" sz="1600" dirty="0" smtClean="0"/>
              <a:t>: ¿</a:t>
            </a:r>
            <a:r>
              <a:rPr lang="en-US" sz="1600" dirty="0" err="1" smtClean="0"/>
              <a:t>Por</a:t>
            </a:r>
            <a:r>
              <a:rPr lang="en-US" sz="1600" dirty="0" smtClean="0"/>
              <a:t> </a:t>
            </a:r>
            <a:r>
              <a:rPr lang="en-US" sz="1600" dirty="0" err="1" smtClean="0"/>
              <a:t>qué</a:t>
            </a:r>
            <a:r>
              <a:rPr lang="en-US" sz="1600" dirty="0" smtClean="0"/>
              <a:t> </a:t>
            </a:r>
            <a:r>
              <a:rPr lang="en-US" sz="1600" dirty="0" err="1" smtClean="0"/>
              <a:t>debemos</a:t>
            </a:r>
            <a:r>
              <a:rPr lang="en-US" sz="1600" dirty="0" smtClean="0"/>
              <a:t> </a:t>
            </a:r>
            <a:r>
              <a:rPr lang="en-US" sz="1600" dirty="0" err="1" smtClean="0"/>
              <a:t>invertir</a:t>
            </a:r>
            <a:r>
              <a:rPr lang="en-US" sz="1600" dirty="0" smtClean="0"/>
              <a:t> en </a:t>
            </a:r>
            <a:r>
              <a:rPr lang="en-US" sz="1600" dirty="0" err="1" smtClean="0"/>
              <a:t>nutrición</a:t>
            </a:r>
            <a:r>
              <a:rPr lang="en-US" sz="1600" dirty="0" smtClean="0"/>
              <a:t>? Mayo de 2013.</a:t>
            </a:r>
          </a:p>
          <a:p>
            <a:r>
              <a:rPr lang="en-US" sz="1600" dirty="0" err="1" smtClean="0"/>
              <a:t>Diapositiva</a:t>
            </a:r>
            <a:r>
              <a:rPr lang="en-US" sz="1600" dirty="0" smtClean="0"/>
              <a:t> 7:  Los </a:t>
            </a:r>
            <a:r>
              <a:rPr lang="en-US" sz="1600" dirty="0" err="1" smtClean="0"/>
              <a:t>expertos</a:t>
            </a:r>
            <a:r>
              <a:rPr lang="en-US" sz="1600" dirty="0" smtClean="0"/>
              <a:t> </a:t>
            </a:r>
            <a:r>
              <a:rPr lang="en-US" sz="1600" dirty="0" err="1" smtClean="0"/>
              <a:t>están</a:t>
            </a:r>
            <a:r>
              <a:rPr lang="en-US" sz="1600" dirty="0" smtClean="0"/>
              <a:t> de </a:t>
            </a:r>
            <a:r>
              <a:rPr lang="en-US" sz="1600" dirty="0" err="1" smtClean="0"/>
              <a:t>acuerdo</a:t>
            </a:r>
            <a:r>
              <a:rPr lang="en-US" sz="1600" dirty="0" smtClean="0"/>
              <a:t>: </a:t>
            </a:r>
            <a:r>
              <a:rPr lang="es-AR" sz="1600" dirty="0" smtClean="0"/>
              <a:t>Consenso de Copenhague:  Resolución de los desafíos mundiales. Mayo de 2012.</a:t>
            </a:r>
          </a:p>
          <a:p>
            <a:r>
              <a:rPr lang="es-AR" sz="1600" dirty="0" smtClean="0"/>
              <a:t>Diapositivas 32: </a:t>
            </a:r>
            <a:r>
              <a:rPr lang="es-ES" sz="1600" dirty="0" smtClean="0"/>
              <a:t>El </a:t>
            </a:r>
            <a:r>
              <a:rPr lang="es-ES" sz="1600" dirty="0"/>
              <a:t>número de países con </a:t>
            </a:r>
            <a:r>
              <a:rPr lang="es-ES" sz="1600" dirty="0" err="1"/>
              <a:t>AARRs</a:t>
            </a:r>
            <a:r>
              <a:rPr lang="es-ES" sz="1600" dirty="0"/>
              <a:t> (Tasas anuales medias de Reducción) superiores a 2% se calcula sobre la base de los datos históricos desde 2000 hasta </a:t>
            </a:r>
            <a:r>
              <a:rPr lang="es-ES" sz="1600" dirty="0" smtClean="0"/>
              <a:t>principios </a:t>
            </a:r>
            <a:r>
              <a:rPr lang="es-ES" sz="1600" dirty="0"/>
              <a:t>de </a:t>
            </a:r>
            <a:r>
              <a:rPr lang="es-ES" sz="1600" dirty="0" smtClean="0"/>
              <a:t>2014. </a:t>
            </a:r>
            <a:r>
              <a:rPr lang="es-ES" sz="1600" dirty="0"/>
              <a:t>Esta cifra es actualmente objeto de examen, y el nuevo número se informará una vez terminado el nuevo análisis de los últimos datos disponibles.</a:t>
            </a:r>
            <a:endParaRPr lang="es-AR" sz="1600" dirty="0"/>
          </a:p>
          <a:p>
            <a:endParaRPr lang="es-AR" sz="1600" dirty="0" smtClean="0"/>
          </a:p>
          <a:p>
            <a:pPr marL="0" indent="0">
              <a:buNone/>
            </a:pPr>
            <a:endParaRPr lang="es-ES" sz="1600" b="1" dirty="0" smtClean="0"/>
          </a:p>
          <a:p>
            <a:pPr marL="0" indent="0">
              <a:buNone/>
            </a:pPr>
            <a:r>
              <a:rPr lang="es-ES_tradnl" sz="1600" dirty="0"/>
              <a:t>La Secretaría del Movimiento SUN es apoyada por Canadá, Francia, Alemania, Irlanda, los Países Bajos, el Reino Unido y la Unión Europea, junto con </a:t>
            </a:r>
            <a:r>
              <a:rPr lang="es-ES_tradnl" sz="1600" dirty="0" err="1"/>
              <a:t>Micronutrient</a:t>
            </a:r>
            <a:r>
              <a:rPr lang="es-ES_tradnl" sz="1600" dirty="0"/>
              <a:t> </a:t>
            </a:r>
            <a:r>
              <a:rPr lang="es-ES_tradnl" sz="1600" dirty="0" err="1"/>
              <a:t>Initiative</a:t>
            </a:r>
            <a:r>
              <a:rPr lang="es-ES_tradnl" sz="1600" dirty="0"/>
              <a:t> y Unilever</a:t>
            </a:r>
            <a:r>
              <a:rPr lang="es-ES" sz="1600" dirty="0" smtClean="0"/>
              <a:t>.</a:t>
            </a:r>
            <a:endParaRPr lang="en-US" sz="1600" dirty="0"/>
          </a:p>
          <a:p>
            <a:pPr marL="0" indent="0">
              <a:buNone/>
            </a:pPr>
            <a:endParaRPr lang="es-AR" sz="16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682" y="121941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" y="381000"/>
            <a:ext cx="2942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Referencias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y 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notas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técnicas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40152" y="5949280"/>
            <a:ext cx="27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marzo</a:t>
            </a:r>
            <a:r>
              <a:rPr lang="en-US" dirty="0" smtClean="0"/>
              <a:t> </a:t>
            </a:r>
            <a:r>
              <a:rPr lang="en-US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111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3283" y="1267123"/>
            <a:ext cx="796111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>
                <a:solidFill>
                  <a:srgbClr val="E4A018"/>
                </a:solidFill>
              </a:rPr>
              <a:t>Más de 165 millones de niños menores de 5 años</a:t>
            </a:r>
          </a:p>
          <a:p>
            <a:r>
              <a:rPr lang="es-ES" sz="2800" b="1" dirty="0" smtClean="0">
                <a:solidFill>
                  <a:srgbClr val="E4A018"/>
                </a:solidFill>
              </a:rPr>
              <a:t>sufren de retraso en el crecimiento como resultado de la desnutrición.</a:t>
            </a:r>
          </a:p>
          <a:p>
            <a:endParaRPr lang="es-ES" sz="2800" b="1" dirty="0" smtClean="0">
              <a:solidFill>
                <a:srgbClr val="E4A01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2400" b="1" dirty="0" smtClean="0">
                <a:solidFill>
                  <a:srgbClr val="E4A018"/>
                </a:solidFill>
              </a:rPr>
              <a:t>52 millones de niños 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son demasiado delgados y necesitan un tratamiento especial. </a:t>
            </a: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s-ES" sz="1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1" indent="-342900">
              <a:buClr>
                <a:srgbClr val="E4A018"/>
              </a:buClr>
              <a:buFont typeface="Arial" pitchFamily="34" charset="0"/>
              <a:buChar char="•"/>
            </a:pP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 mismo tiempo, </a:t>
            </a:r>
            <a:r>
              <a:rPr lang="es-ES" sz="2400" b="1">
                <a:solidFill>
                  <a:srgbClr val="E4A018"/>
                </a:solidFill>
              </a:rPr>
              <a:t>43 </a:t>
            </a:r>
            <a:r>
              <a:rPr lang="es-ES" sz="2400" b="1" smtClean="0">
                <a:solidFill>
                  <a:srgbClr val="E4A018"/>
                </a:solidFill>
              </a:rPr>
              <a:t>millones </a:t>
            </a:r>
            <a:r>
              <a:rPr lang="es-ES" sz="2400" b="1" dirty="0" smtClean="0">
                <a:solidFill>
                  <a:srgbClr val="E4A018"/>
                </a:solidFill>
              </a:rPr>
              <a:t>de </a:t>
            </a:r>
            <a:r>
              <a:rPr lang="es-ES" sz="2400" b="1" dirty="0">
                <a:solidFill>
                  <a:srgbClr val="E4A018"/>
                </a:solidFill>
              </a:rPr>
              <a:t>niños </a:t>
            </a:r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tienen sobrepeso, como resultado de la pobreza, cuando las familias no pueden acceder a una dieta nutritiva y balanceada.</a:t>
            </a:r>
            <a:r>
              <a:rPr lang="es-ES" dirty="0" smtClean="0"/>
              <a:t> </a:t>
            </a: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E4A018"/>
              </a:buClr>
              <a:buFont typeface="Arial" pitchFamily="34" charset="0"/>
              <a:buChar char="•"/>
            </a:pPr>
            <a:endParaRPr lang="es-E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E4A018"/>
              </a:buClr>
              <a:buFont typeface="Arial" pitchFamily="34" charset="0"/>
              <a:buChar char="•"/>
            </a:pPr>
            <a:r>
              <a:rPr lang="es-ES" sz="2400" b="1" dirty="0" smtClean="0">
                <a:solidFill>
                  <a:srgbClr val="E4A018"/>
                </a:solidFill>
              </a:rPr>
              <a:t>2 mil millones </a:t>
            </a:r>
            <a:r>
              <a:rPr lang="es-E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personas tienen deficiencias de vitaminas y minerales esenciales</a:t>
            </a:r>
          </a:p>
          <a:p>
            <a:pPr marL="342900" indent="-342900">
              <a:buClr>
                <a:srgbClr val="E4A018"/>
              </a:buClr>
              <a:buFont typeface="Arial" pitchFamily="34" charset="0"/>
              <a:buChar char="•"/>
            </a:pP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448" y="381000"/>
            <a:ext cx="44875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¿Por qué la nutrición? Los hechos</a:t>
            </a:r>
            <a:endParaRPr lang="es-ES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2509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085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 rot="18957455">
            <a:off x="3217848" y="2459309"/>
            <a:ext cx="2708303" cy="2703861"/>
          </a:xfrm>
          <a:prstGeom prst="ellipse">
            <a:avLst/>
          </a:prstGeom>
          <a:noFill/>
          <a:ln w="101600">
            <a:solidFill>
              <a:srgbClr val="1A7669">
                <a:alpha val="36000"/>
              </a:srgb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0" y="0"/>
            <a:ext cx="9144000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ardrop 14"/>
          <p:cNvSpPr/>
          <p:nvPr/>
        </p:nvSpPr>
        <p:spPr>
          <a:xfrm rot="15646755">
            <a:off x="2488813" y="4408758"/>
            <a:ext cx="2229535" cy="2496552"/>
          </a:xfrm>
          <a:prstGeom prst="teardrop">
            <a:avLst>
              <a:gd name="adj" fmla="val 100000"/>
            </a:avLst>
          </a:prstGeom>
          <a:solidFill>
            <a:srgbClr val="E4A018">
              <a:alpha val="3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Teardrop 15"/>
          <p:cNvSpPr/>
          <p:nvPr/>
        </p:nvSpPr>
        <p:spPr>
          <a:xfrm rot="10229997">
            <a:off x="5591706" y="2523005"/>
            <a:ext cx="2345713" cy="2394334"/>
          </a:xfrm>
          <a:prstGeom prst="teardrop">
            <a:avLst>
              <a:gd name="adj" fmla="val 100000"/>
            </a:avLst>
          </a:prstGeom>
          <a:solidFill>
            <a:srgbClr val="E4A018">
              <a:alpha val="5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eardrop 18"/>
          <p:cNvSpPr/>
          <p:nvPr/>
        </p:nvSpPr>
        <p:spPr>
          <a:xfrm rot="1912480">
            <a:off x="2107994" y="999946"/>
            <a:ext cx="2367771" cy="2281762"/>
          </a:xfrm>
          <a:prstGeom prst="teardrop">
            <a:avLst>
              <a:gd name="adj" fmla="val 102204"/>
            </a:avLst>
          </a:prstGeom>
          <a:solidFill>
            <a:srgbClr val="E4A018">
              <a:alpha val="65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6020259" y="3181563"/>
            <a:ext cx="18828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 adolescentes aprenden mejor y obtienen calificaciones más altas </a:t>
            </a:r>
          </a:p>
          <a:p>
            <a:pPr lvl="0" algn="ctr"/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 la escuela</a:t>
            </a: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ardrop 22"/>
          <p:cNvSpPr/>
          <p:nvPr/>
        </p:nvSpPr>
        <p:spPr>
          <a:xfrm rot="20932481">
            <a:off x="1302946" y="2841259"/>
            <a:ext cx="2317439" cy="2364179"/>
          </a:xfrm>
          <a:prstGeom prst="teardrop">
            <a:avLst>
              <a:gd name="adj" fmla="val 100000"/>
            </a:avLst>
          </a:prstGeom>
          <a:solidFill>
            <a:srgbClr val="E4A018">
              <a:alpha val="15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Teardrop 23"/>
          <p:cNvSpPr/>
          <p:nvPr/>
        </p:nvSpPr>
        <p:spPr>
          <a:xfrm rot="12857846">
            <a:off x="4655001" y="4479544"/>
            <a:ext cx="2345857" cy="2354981"/>
          </a:xfrm>
          <a:prstGeom prst="teardrop">
            <a:avLst>
              <a:gd name="adj" fmla="val 100000"/>
            </a:avLst>
          </a:prstGeom>
          <a:solidFill>
            <a:srgbClr val="E4A018">
              <a:alpha val="4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Rectangle 1"/>
          <p:cNvSpPr/>
          <p:nvPr/>
        </p:nvSpPr>
        <p:spPr>
          <a:xfrm>
            <a:off x="2395380" y="1507131"/>
            <a:ext cx="1905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Las niñas y mujeres están bien alimentadas y tienen bebés saludables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839430" y="1307076"/>
            <a:ext cx="18670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b="1" dirty="0">
                <a:solidFill>
                  <a:schemeClr val="bg1"/>
                </a:solidFill>
              </a:rPr>
              <a:t>Los niños reciben una alimentación adecuada y desarrollan mentes y cuerpos sanos</a:t>
            </a:r>
            <a:endParaRPr lang="es-ES" sz="20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61664" y="5185826"/>
            <a:ext cx="19015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Las familias y las comunidades salen de la pobreza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371783" y="3525652"/>
            <a:ext cx="18160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Las comunidades y las naciones son productivas y estables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21201" y="3226604"/>
            <a:ext cx="19015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E4A018"/>
                </a:solidFill>
              </a:rPr>
              <a:t>El mundo es un lugar más seguro y fuerte, con mayor capacidad de adaptación</a:t>
            </a:r>
          </a:p>
        </p:txBody>
      </p:sp>
      <p:sp>
        <p:nvSpPr>
          <p:cNvPr id="8" name="Rectangle 7"/>
          <p:cNvSpPr/>
          <p:nvPr/>
        </p:nvSpPr>
        <p:spPr>
          <a:xfrm>
            <a:off x="4899700" y="5094499"/>
            <a:ext cx="17977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 adultos jóvenes están más preparados</a:t>
            </a:r>
          </a:p>
          <a:p>
            <a:pPr lvl="0" algn="ctr"/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 conseguir </a:t>
            </a:r>
          </a:p>
          <a:p>
            <a:pPr lvl="0" algn="ctr"/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empleos y generar mayores ingresos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5220" y="363621"/>
            <a:ext cx="2852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¿Por qué la nutrición? </a:t>
            </a:r>
            <a:endParaRPr lang="es-ES" sz="3200" b="1" dirty="0">
              <a:solidFill>
                <a:schemeClr val="bg1"/>
              </a:solidFill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2509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entagon 3"/>
          <p:cNvSpPr/>
          <p:nvPr/>
        </p:nvSpPr>
        <p:spPr>
          <a:xfrm>
            <a:off x="537684" y="1066800"/>
            <a:ext cx="2102652" cy="533400"/>
          </a:xfrm>
          <a:prstGeom prst="homePlate">
            <a:avLst/>
          </a:prstGeom>
          <a:solidFill>
            <a:srgbClr val="E4A018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smtClean="0"/>
              <a:t>Porque cuando...</a:t>
            </a:r>
            <a:endParaRPr lang="es-ES" sz="2000" b="1" dirty="0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33400" y="826476"/>
            <a:ext cx="4284" cy="761999"/>
          </a:xfrm>
          <a:prstGeom prst="line">
            <a:avLst/>
          </a:prstGeom>
          <a:ln w="28575">
            <a:solidFill>
              <a:srgbClr val="E6C5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ardrop 21"/>
          <p:cNvSpPr/>
          <p:nvPr/>
        </p:nvSpPr>
        <p:spPr>
          <a:xfrm rot="4795336">
            <a:off x="4600101" y="867446"/>
            <a:ext cx="2174809" cy="2356587"/>
          </a:xfrm>
          <a:prstGeom prst="teardrop">
            <a:avLst>
              <a:gd name="adj" fmla="val 100000"/>
            </a:avLst>
          </a:prstGeom>
          <a:solidFill>
            <a:srgbClr val="E4A018">
              <a:alpha val="6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4875829" y="1321335"/>
            <a:ext cx="18670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 niños reciben una alimentación adecuada y desarrollan mentes y cuerpos sanos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147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7505" y="1066800"/>
            <a:ext cx="484549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4A018"/>
              </a:buClr>
            </a:pPr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Eliminar la desnutrición en niños pequeños tiene múltiples beneficios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Puede:</a:t>
            </a:r>
          </a:p>
          <a:p>
            <a:pPr>
              <a:buClr>
                <a:srgbClr val="E4A018"/>
              </a:buClr>
            </a:pPr>
            <a:endParaRPr lang="es-E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E4A018"/>
              </a:buClr>
              <a:buFont typeface="Arial" pitchFamily="34" charset="0"/>
              <a:buChar char="•"/>
            </a:pPr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Incrementar el producto nacional bruto 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 11 % en África y Asia.</a:t>
            </a:r>
          </a:p>
          <a:p>
            <a:pPr marL="342900" indent="-342900">
              <a:buClr>
                <a:srgbClr val="E4A018"/>
              </a:buClr>
              <a:buFont typeface="Arial" pitchFamily="34" charset="0"/>
              <a:buChar char="•"/>
            </a:pPr>
            <a:endParaRPr lang="es-E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E4A018"/>
              </a:buClr>
              <a:buFont typeface="Arial" pitchFamily="34" charset="0"/>
              <a:buChar char="•"/>
            </a:pPr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Mejorar el logro escolar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al menos un año.</a:t>
            </a:r>
          </a:p>
          <a:p>
            <a:pPr marL="342900" indent="-342900">
              <a:buClr>
                <a:srgbClr val="E4A018"/>
              </a:buClr>
              <a:buFont typeface="Arial" pitchFamily="34" charset="0"/>
              <a:buChar char="•"/>
            </a:pPr>
            <a:endParaRPr lang="es-E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E4A018"/>
              </a:buClr>
              <a:buFont typeface="Arial" pitchFamily="34" charset="0"/>
              <a:buChar char="•"/>
            </a:pPr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Aumentar los salarios 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 5-50 %.</a:t>
            </a:r>
          </a:p>
          <a:p>
            <a:pPr marL="342900" indent="-342900">
              <a:buClr>
                <a:srgbClr val="E4A018"/>
              </a:buClr>
              <a:buFont typeface="Arial" pitchFamily="34" charset="0"/>
              <a:buChar char="•"/>
            </a:pPr>
            <a:endParaRPr lang="es-E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E4A018"/>
              </a:buClr>
              <a:buFont typeface="Arial" pitchFamily="34" charset="0"/>
              <a:buChar char="•"/>
            </a:pPr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Reducir la pobreza 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ya que los niños bien alimentados tienen un 33 % más de probabilidad de salir de la pobreza siendo adultos.</a:t>
            </a:r>
          </a:p>
          <a:p>
            <a:pPr marL="342900" indent="-342900">
              <a:buClr>
                <a:srgbClr val="E4A018"/>
              </a:buClr>
              <a:buFont typeface="Arial" pitchFamily="34" charset="0"/>
              <a:buChar char="•"/>
            </a:pPr>
            <a:endParaRPr lang="es-E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Clr>
                <a:srgbClr val="E4A018"/>
              </a:buClr>
              <a:buFont typeface="Arial" pitchFamily="34" charset="0"/>
              <a:buChar char="•"/>
            </a:pPr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Empoderar a las mujeres 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 que tengan un 10 % más de probabilidad de dirigir sus propios negocios.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1473" y="381000"/>
            <a:ext cx="36275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</a:rPr>
              <a:t>Una inversión inteligente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2509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carters\Desktop\UNICEF PHOTOS\UNI424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821" y="889575"/>
            <a:ext cx="4001622" cy="600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622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403" y="16196"/>
            <a:ext cx="3849714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46766" y="0"/>
            <a:ext cx="3901440" cy="6707777"/>
          </a:xfrm>
          <a:prstGeom prst="rect">
            <a:avLst/>
          </a:prstGeom>
          <a:solidFill>
            <a:schemeClr val="bg2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-15240" y="0"/>
            <a:ext cx="9159240" cy="990600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16731" y="3566677"/>
            <a:ext cx="346601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“Una de las inversiones más críticas es obtener nutrientes para las personas desnutridas en todo el mundo. Los beneficios de esta inversión, en términos de salud, escolaridad y productividad, son enormes",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ES" sz="2000" b="1" dirty="0">
                <a:solidFill>
                  <a:srgbClr val="E4A018"/>
                </a:solidFill>
              </a:rPr>
              <a:t>Vernon Smith, economista ganador del Premio Nobel </a:t>
            </a:r>
          </a:p>
        </p:txBody>
      </p:sp>
      <p:sp>
        <p:nvSpPr>
          <p:cNvPr id="7" name="Left Bracket 6"/>
          <p:cNvSpPr/>
          <p:nvPr/>
        </p:nvSpPr>
        <p:spPr>
          <a:xfrm rot="16200000">
            <a:off x="6906986" y="4566557"/>
            <a:ext cx="381000" cy="3901440"/>
          </a:xfrm>
          <a:prstGeom prst="leftBracket">
            <a:avLst/>
          </a:prstGeom>
          <a:ln w="76200">
            <a:solidFill>
              <a:srgbClr val="E4A0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9077" y="28896"/>
            <a:ext cx="4147457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Los expertos están de acuerdo</a:t>
            </a:r>
          </a:p>
          <a:p>
            <a:endParaRPr lang="es-ES" sz="1000" dirty="0">
              <a:solidFill>
                <a:srgbClr val="8C3C13"/>
              </a:solidFill>
            </a:endParaRPr>
          </a:p>
          <a:p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 Panel de Expertos del Consenso de Copenhague 2012, formado por reconocidos economistas, identificó las formas más inteligentes de distribuir el dinero para enfrentar los diez desafíos más grandes del mundo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es-E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Descubrieron que </a:t>
            </a: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cada $1 invertido para reducir la desnutrición resulta en un rendimiento de $30 en inversión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en términos de mejoras en la salud, la educación y la productividad.</a:t>
            </a:r>
            <a:endParaRPr lang="es-E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s-ES" sz="2000" dirty="0" smtClean="0">
              <a:solidFill>
                <a:srgbClr val="8C3C13"/>
              </a:solidFill>
            </a:endParaRPr>
          </a:p>
          <a:p>
            <a:r>
              <a:rPr lang="es-ES" sz="2000" dirty="0" smtClean="0">
                <a:solidFill>
                  <a:srgbClr val="8C3C13"/>
                </a:solidFill>
              </a:rPr>
              <a:t>Acordaron que luchar contra la desnutrición debería ser la prioridad principal para los responsables de las políticas y los filántropos</a:t>
            </a:r>
            <a:r>
              <a:rPr lang="es-ES" sz="2800" dirty="0" smtClean="0">
                <a:solidFill>
                  <a:srgbClr val="8C3C13"/>
                </a:solidFill>
              </a:rPr>
              <a:t>. </a:t>
            </a:r>
            <a:endParaRPr lang="es-ES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403" y="889575"/>
            <a:ext cx="3833431" cy="2555621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2208"/>
            <a:ext cx="5181402" cy="2057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6560" y="3280616"/>
            <a:ext cx="39493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000" dirty="0"/>
              <a:t>Descubrieron que </a:t>
            </a:r>
            <a:r>
              <a:rPr lang="es-ES" sz="2000" b="1" dirty="0"/>
              <a:t>cada $1 invertido para reducir la desnutrición resulta en un rendimiento de $30 en inversión</a:t>
            </a:r>
            <a:r>
              <a:rPr lang="es-ES" sz="2000" dirty="0"/>
              <a:t> en términos de mejoras en la salud, la educación y la productividad.</a:t>
            </a:r>
            <a:endParaRPr lang="en-GB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98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05" y="3581400"/>
            <a:ext cx="82973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753" y="3581400"/>
            <a:ext cx="82973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766" y="0"/>
            <a:ext cx="2287732" cy="685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841" y="0"/>
            <a:ext cx="2287732" cy="685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2" y="0"/>
            <a:ext cx="2287732" cy="68580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-15239" y="5535332"/>
            <a:ext cx="9159239" cy="1299814"/>
          </a:xfrm>
          <a:prstGeom prst="rect">
            <a:avLst/>
          </a:prstGeom>
          <a:solidFill>
            <a:srgbClr val="1A7669">
              <a:alpha val="48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518710" y="5455501"/>
            <a:ext cx="2030470" cy="4001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s-ES" sz="2000" b="1" i="1" dirty="0" smtClean="0">
                <a:solidFill>
                  <a:schemeClr val="bg1"/>
                </a:solidFill>
                <a:latin typeface="+mj-lt"/>
              </a:rPr>
              <a:t>SE ORIGINAN EN</a:t>
            </a:r>
            <a:endParaRPr lang="es-ES" sz="20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97338" y="5931811"/>
            <a:ext cx="1606895" cy="430887"/>
          </a:xfrm>
          <a:prstGeom prst="rect">
            <a:avLst/>
          </a:prstGeom>
          <a:noFill/>
          <a:ln w="38100">
            <a:noFill/>
            <a:prstDash val="sysDash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 smtClean="0">
                <a:solidFill>
                  <a:schemeClr val="bg1"/>
                </a:solidFill>
              </a:rPr>
              <a:t>La pobreza</a:t>
            </a:r>
            <a:endParaRPr lang="es-ES" sz="22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42836" y="5784571"/>
            <a:ext cx="3366222" cy="1107996"/>
          </a:xfrm>
          <a:prstGeom prst="rect">
            <a:avLst/>
          </a:prstGeom>
          <a:noFill/>
          <a:ln w="38100">
            <a:noFill/>
            <a:prstDash val="sysDash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 smtClean="0">
                <a:solidFill>
                  <a:schemeClr val="bg1"/>
                </a:solidFill>
              </a:rPr>
              <a:t>La falta de empoderamiento de las mujeres</a:t>
            </a:r>
            <a:endParaRPr lang="es-ES" sz="2200" b="1" dirty="0">
              <a:solidFill>
                <a:schemeClr val="bg1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2380180" y="5872074"/>
            <a:ext cx="0" cy="519639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49" y="3180566"/>
            <a:ext cx="2072937" cy="199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803" y="3180566"/>
            <a:ext cx="1995658" cy="199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135" y="3200400"/>
            <a:ext cx="2022978" cy="199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-98205" y="5800519"/>
            <a:ext cx="2502528" cy="769441"/>
          </a:xfrm>
          <a:prstGeom prst="rect">
            <a:avLst/>
          </a:prstGeom>
          <a:noFill/>
          <a:ln w="38100">
            <a:noFill/>
            <a:prstDash val="sysDash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 smtClean="0">
                <a:solidFill>
                  <a:schemeClr val="bg1"/>
                </a:solidFill>
              </a:rPr>
              <a:t>El entorno político y cultural</a:t>
            </a:r>
            <a:endParaRPr lang="es-ES" sz="22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4071" y="1110732"/>
            <a:ext cx="2587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dirty="0" smtClean="0"/>
              <a:t>Acceso insuficiente a </a:t>
            </a:r>
            <a:r>
              <a:rPr lang="es-ES" sz="3600" b="1" dirty="0" smtClean="0">
                <a:solidFill>
                  <a:srgbClr val="E4A018"/>
                </a:solidFill>
              </a:rPr>
              <a:t>ALIMENTOS NUTRITIVOS</a:t>
            </a:r>
          </a:p>
          <a:p>
            <a:pPr lvl="0" algn="ctr"/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lo largo del año</a:t>
            </a:r>
            <a:endParaRPr lang="es-E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4744" y="972234"/>
            <a:ext cx="226729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dirty="0" smtClean="0"/>
              <a:t>Falta de buen   </a:t>
            </a:r>
            <a:endParaRPr lang="es-ES" dirty="0"/>
          </a:p>
          <a:p>
            <a:pPr lvl="0" algn="ctr"/>
            <a:r>
              <a:rPr lang="es-ES" sz="4000" b="1" dirty="0">
                <a:solidFill>
                  <a:srgbClr val="E4A018"/>
                </a:solidFill>
              </a:rPr>
              <a:t>CUIDADO</a:t>
            </a:r>
            <a:r>
              <a:rPr lang="es-ES" dirty="0" smtClean="0"/>
              <a:t>             </a:t>
            </a:r>
            <a:r>
              <a:rPr lang="es-ES" sz="1600" dirty="0" smtClean="0"/>
              <a:t> de las madres y los niños                       y apoyo para los </a:t>
            </a:r>
            <a:r>
              <a:rPr lang="es-ES" sz="1600" dirty="0"/>
              <a:t>p</a:t>
            </a:r>
            <a:r>
              <a:rPr lang="es-ES" sz="1600" dirty="0" smtClean="0"/>
              <a:t>adres en cuanto a las prácticas de alimentación infantil adecuadas</a:t>
            </a:r>
          </a:p>
        </p:txBody>
      </p:sp>
      <p:sp>
        <p:nvSpPr>
          <p:cNvPr id="4" name="Rectangle 3"/>
          <p:cNvSpPr/>
          <p:nvPr/>
        </p:nvSpPr>
        <p:spPr>
          <a:xfrm>
            <a:off x="6422198" y="1218454"/>
            <a:ext cx="2286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dirty="0" smtClean="0"/>
              <a:t>Acceso inadecuado a los servicios de </a:t>
            </a:r>
            <a:r>
              <a:rPr lang="es-ES" sz="4000" b="1" dirty="0" smtClean="0">
                <a:solidFill>
                  <a:srgbClr val="E4A018"/>
                </a:solidFill>
              </a:rPr>
              <a:t>SALUD</a:t>
            </a:r>
            <a:r>
              <a:rPr lang="es-ES" dirty="0" smtClean="0"/>
              <a:t>        saneamiento y agua limpia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3920698" y="5872074"/>
            <a:ext cx="0" cy="519639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143707" y="5774032"/>
            <a:ext cx="6908000" cy="0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0" y="13525"/>
            <a:ext cx="9144000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17345" y="-76200"/>
            <a:ext cx="545469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</a:rPr>
              <a:t>Las causas de la desnutrición están </a:t>
            </a:r>
          </a:p>
          <a:p>
            <a:r>
              <a:rPr lang="es-ES" sz="3200" b="1" dirty="0">
                <a:solidFill>
                  <a:schemeClr val="bg1"/>
                </a:solidFill>
              </a:rPr>
              <a:t>interconectadas</a:t>
            </a:r>
          </a:p>
          <a:p>
            <a:endParaRPr lang="es-ES" sz="3200" b="1" dirty="0">
              <a:solidFill>
                <a:schemeClr val="bg1"/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0566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Connector 24"/>
          <p:cNvCxnSpPr/>
          <p:nvPr/>
        </p:nvCxnSpPr>
        <p:spPr>
          <a:xfrm>
            <a:off x="6948264" y="5855611"/>
            <a:ext cx="0" cy="519639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819334" y="5872074"/>
            <a:ext cx="2502528" cy="830997"/>
          </a:xfrm>
          <a:prstGeom prst="rect">
            <a:avLst/>
          </a:prstGeom>
          <a:noFill/>
          <a:ln w="38100">
            <a:noFill/>
            <a:prstDash val="sysDash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 smtClean="0">
                <a:solidFill>
                  <a:schemeClr val="bg1"/>
                </a:solidFill>
              </a:rPr>
              <a:t>La degrada</a:t>
            </a:r>
            <a:r>
              <a:rPr lang="es-ES" sz="2400" b="1" dirty="0" smtClean="0">
                <a:solidFill>
                  <a:schemeClr val="bg1"/>
                </a:solidFill>
              </a:rPr>
              <a:t>ción ambiental</a:t>
            </a:r>
            <a:endParaRPr lang="es-ES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118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050" y="889575"/>
            <a:ext cx="3978950" cy="59684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90735" y="1849555"/>
            <a:ext cx="487431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Movimiento SUN </a:t>
            </a:r>
          </a:p>
          <a:p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reconoce que la </a:t>
            </a:r>
            <a:r>
              <a:rPr lang="es-ES" sz="2800" b="1" dirty="0">
                <a:solidFill>
                  <a:srgbClr val="E4A018"/>
                </a:solidFill>
              </a:rPr>
              <a:t>desnutrición crónica , o el retraso en el crecimiento,</a:t>
            </a:r>
            <a:r>
              <a:rPr lang="es-ES" dirty="0" smtClean="0"/>
              <a:t> </a:t>
            </a:r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tiene múltiples causas.</a:t>
            </a:r>
          </a:p>
          <a:p>
            <a:r>
              <a:rPr lang="es-ES" dirty="0" smtClean="0"/>
              <a:t>  </a:t>
            </a:r>
          </a:p>
          <a:p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Por eso necesita que las personas </a:t>
            </a:r>
          </a:p>
          <a:p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 los programas colaboren</a:t>
            </a:r>
            <a:r>
              <a:rPr lang="es-ES" dirty="0" smtClean="0"/>
              <a:t> </a:t>
            </a:r>
            <a:endParaRPr lang="es-E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 todos los esfuerzos de desarrollo </a:t>
            </a:r>
          </a:p>
          <a:p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apunten a la nutrición y se desarrollen</a:t>
            </a:r>
          </a:p>
          <a:p>
            <a:pPr algn="ctr"/>
            <a:r>
              <a:rPr lang="es-ES" sz="2800" b="1" dirty="0" smtClean="0">
                <a:solidFill>
                  <a:srgbClr val="E4A018"/>
                </a:solidFill>
              </a:rPr>
              <a:t>       soluciones que funcionen.</a:t>
            </a:r>
            <a:endParaRPr lang="es-ES" sz="2400" b="1" dirty="0">
              <a:solidFill>
                <a:srgbClr val="E4A018"/>
              </a:solidFill>
            </a:endParaRPr>
          </a:p>
          <a:p>
            <a:endParaRPr lang="es-E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889575"/>
          </a:xfrm>
          <a:prstGeom prst="rect">
            <a:avLst/>
          </a:prstGeom>
          <a:solidFill>
            <a:srgbClr val="E4A01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682" y="121941"/>
            <a:ext cx="1538117" cy="64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242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36779</TotalTime>
  <Words>2858</Words>
  <Application>Microsoft Macintosh PowerPoint</Application>
  <PresentationFormat>On-screen Show (4:3)</PresentationFormat>
  <Paragraphs>370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GMMB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Shelley Carter</dc:creator>
  <cp:lastModifiedBy>Florin Iorganda</cp:lastModifiedBy>
  <cp:revision>334</cp:revision>
  <cp:lastPrinted>2013-01-17T19:13:04Z</cp:lastPrinted>
  <dcterms:created xsi:type="dcterms:W3CDTF">2012-11-25T14:42:50Z</dcterms:created>
  <dcterms:modified xsi:type="dcterms:W3CDTF">2014-03-24T13:48:51Z</dcterms:modified>
</cp:coreProperties>
</file>