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60" r:id="rId2"/>
    <p:sldId id="279" r:id="rId3"/>
    <p:sldId id="310" r:id="rId4"/>
    <p:sldId id="276" r:id="rId5"/>
    <p:sldId id="266" r:id="rId6"/>
    <p:sldId id="262" r:id="rId7"/>
    <p:sldId id="264" r:id="rId8"/>
    <p:sldId id="311" r:id="rId9"/>
    <p:sldId id="259" r:id="rId10"/>
    <p:sldId id="317" r:id="rId11"/>
    <p:sldId id="318" r:id="rId12"/>
    <p:sldId id="256" r:id="rId13"/>
    <p:sldId id="280" r:id="rId14"/>
    <p:sldId id="319" r:id="rId15"/>
    <p:sldId id="320" r:id="rId16"/>
    <p:sldId id="331" r:id="rId17"/>
    <p:sldId id="322" r:id="rId18"/>
    <p:sldId id="334" r:id="rId19"/>
    <p:sldId id="355" r:id="rId20"/>
    <p:sldId id="268" r:id="rId21"/>
    <p:sldId id="356" r:id="rId22"/>
    <p:sldId id="357" r:id="rId23"/>
    <p:sldId id="358" r:id="rId24"/>
    <p:sldId id="359" r:id="rId25"/>
    <p:sldId id="283" r:id="rId26"/>
    <p:sldId id="284" r:id="rId27"/>
    <p:sldId id="273" r:id="rId28"/>
    <p:sldId id="339" r:id="rId29"/>
    <p:sldId id="263" r:id="rId30"/>
    <p:sldId id="289" r:id="rId31"/>
    <p:sldId id="344" r:id="rId32"/>
    <p:sldId id="361" r:id="rId3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rine Pritchard" initials="KP" lastIdx="2" clrIdx="0"/>
  <p:cmAuthor id="1" name="Brice, Aurore" initials="BA" lastIdx="3" clrIdx="1"/>
  <p:cmAuthor id="2" name="Delphine" initials="D" lastIdx="2" clrIdx="2">
    <p:extLst>
      <p:ext uri="{19B8F6BF-5375-455C-9EA6-DF929625EA0E}">
        <p15:presenceInfo xmlns="" xmlns:p15="http://schemas.microsoft.com/office/powerpoint/2012/main" userId="Delphi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5411"/>
    <a:srgbClr val="C44B1A"/>
    <a:srgbClr val="E4A018"/>
    <a:srgbClr val="DB8717"/>
    <a:srgbClr val="1A7669"/>
    <a:srgbClr val="D3CF31"/>
    <a:srgbClr val="DBD856"/>
    <a:srgbClr val="E9AC33"/>
    <a:srgbClr val="8C3C13"/>
    <a:srgbClr val="E69B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13" autoAdjust="0"/>
    <p:restoredTop sz="84317" autoAdjust="0"/>
  </p:normalViewPr>
  <p:slideViewPr>
    <p:cSldViewPr>
      <p:cViewPr varScale="1">
        <p:scale>
          <a:sx n="122" d="100"/>
          <a:sy n="122" d="100"/>
        </p:scale>
        <p:origin x="-112" y="-9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commentAuthors" Target="commentAuthors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43293-6E5E-485C-A1EC-0018127F9426}" type="datetimeFigureOut">
              <a:rPr lang="en-US" smtClean="0"/>
              <a:t>3/24/14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3FE73-66AE-4B34-B0AA-59583AB1F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99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0F821-E430-473D-AF65-0F7D25515BF0}" type="datetimeFigureOut">
              <a:rPr lang="en-US" smtClean="0"/>
              <a:t>3/24/14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30BA3-1E1F-4686-98A2-DA17DD051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022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706CE-B701-4C90-9B33-436644363D49}" type="datetimeFigureOut">
              <a:rPr lang="en-US" smtClean="0"/>
              <a:t>3/24/14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DA55-86A9-4E34-824E-304506CA3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00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706CE-B701-4C90-9B33-436644363D49}" type="datetimeFigureOut">
              <a:rPr lang="en-US" smtClean="0"/>
              <a:t>3/24/14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DA55-86A9-4E34-824E-304506CA3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49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706CE-B701-4C90-9B33-436644363D49}" type="datetimeFigureOut">
              <a:rPr lang="en-US" smtClean="0"/>
              <a:t>3/24/14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DA55-86A9-4E34-824E-304506CA3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09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706CE-B701-4C90-9B33-436644363D49}" type="datetimeFigureOut">
              <a:rPr lang="en-US" smtClean="0"/>
              <a:t>3/24/14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DA55-86A9-4E34-824E-304506CA3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07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706CE-B701-4C90-9B33-436644363D49}" type="datetimeFigureOut">
              <a:rPr lang="en-US" smtClean="0"/>
              <a:t>3/24/14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DA55-86A9-4E34-824E-304506CA3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43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706CE-B701-4C90-9B33-436644363D49}" type="datetimeFigureOut">
              <a:rPr lang="en-US" smtClean="0"/>
              <a:t>3/24/14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DA55-86A9-4E34-824E-304506CA3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7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706CE-B701-4C90-9B33-436644363D49}" type="datetimeFigureOut">
              <a:rPr lang="en-US" smtClean="0"/>
              <a:t>3/24/14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DA55-86A9-4E34-824E-304506CA3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9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706CE-B701-4C90-9B33-436644363D49}" type="datetimeFigureOut">
              <a:rPr lang="en-US" smtClean="0"/>
              <a:t>3/24/14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DA55-86A9-4E34-824E-304506CA3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35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706CE-B701-4C90-9B33-436644363D49}" type="datetimeFigureOut">
              <a:rPr lang="en-US" smtClean="0"/>
              <a:t>3/24/14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DA55-86A9-4E34-824E-304506CA3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68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706CE-B701-4C90-9B33-436644363D49}" type="datetimeFigureOut">
              <a:rPr lang="en-US" smtClean="0"/>
              <a:t>3/24/14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DA55-86A9-4E34-824E-304506CA3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191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706CE-B701-4C90-9B33-436644363D49}" type="datetimeFigureOut">
              <a:rPr lang="en-US" smtClean="0"/>
              <a:t>3/24/14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DA55-86A9-4E34-824E-304506CA3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4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706CE-B701-4C90-9B33-436644363D49}" type="datetimeFigureOut">
              <a:rPr lang="en-US" smtClean="0"/>
              <a:t>3/24/14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BDA55-86A9-4E34-824E-304506CA3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38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27.png"/><Relationship Id="rId13" Type="http://schemas.openxmlformats.org/officeDocument/2006/relationships/image" Target="../media/image28.png"/><Relationship Id="rId14" Type="http://schemas.openxmlformats.org/officeDocument/2006/relationships/image" Target="../media/image29.png"/><Relationship Id="rId15" Type="http://schemas.openxmlformats.org/officeDocument/2006/relationships/image" Target="../media/image30.png"/><Relationship Id="rId16" Type="http://schemas.openxmlformats.org/officeDocument/2006/relationships/image" Target="../media/image31.png"/><Relationship Id="rId17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png"/><Relationship Id="rId12" Type="http://schemas.openxmlformats.org/officeDocument/2006/relationships/image" Target="../media/image32.png"/><Relationship Id="rId13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microsoft.com/office/2007/relationships/hdphoto" Target="../media/hdphoto1.wdp"/><Relationship Id="rId4" Type="http://schemas.openxmlformats.org/officeDocument/2006/relationships/image" Target="../media/image34.png"/><Relationship Id="rId5" Type="http://schemas.openxmlformats.org/officeDocument/2006/relationships/image" Target="../media/image2.png"/><Relationship Id="rId6" Type="http://schemas.openxmlformats.org/officeDocument/2006/relationships/image" Target="../media/image14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575"/>
            <a:ext cx="9144000" cy="6096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0"/>
            <a:ext cx="9144000" cy="889575"/>
          </a:xfrm>
          <a:prstGeom prst="rect">
            <a:avLst/>
          </a:prstGeom>
          <a:solidFill>
            <a:srgbClr val="E9A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716" y="1066800"/>
            <a:ext cx="3773316" cy="158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72000" y="2695009"/>
            <a:ext cx="45720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buNone/>
            </a:pPr>
            <a:r>
              <a:rPr lang="fr-FR" sz="3200" b="1" i="0" dirty="0">
                <a:solidFill>
                  <a:srgbClr val="E4A018"/>
                </a:solidFill>
                <a:latin typeface="Calibri"/>
                <a:ea typeface="+mn-ea"/>
                <a:cs typeface="+mn-cs"/>
              </a:rPr>
              <a:t>SUN est un Mouvement </a:t>
            </a:r>
          </a:p>
          <a:p>
            <a:pPr defTabSz="914400">
              <a:buNone/>
            </a:pPr>
            <a:r>
              <a:rPr lang="fr-FR" sz="3200" b="1" dirty="0">
                <a:solidFill>
                  <a:srgbClr val="E4A018"/>
                </a:solidFill>
                <a:latin typeface="Calibri"/>
              </a:rPr>
              <a:t>	</a:t>
            </a:r>
            <a:r>
              <a:rPr lang="fr-FR" sz="3200" b="1" i="0" dirty="0" smtClean="0">
                <a:solidFill>
                  <a:srgbClr val="E4A018"/>
                </a:solidFill>
                <a:latin typeface="Calibri"/>
              </a:rPr>
              <a:t>unique</a:t>
            </a:r>
            <a:r>
              <a:rPr lang="fr-FR" sz="3200" b="1" i="0" dirty="0" smtClean="0">
                <a:solidFill>
                  <a:srgbClr val="FFFF00"/>
                </a:solidFill>
                <a:latin typeface="Calibri"/>
              </a:rPr>
              <a:t> </a:t>
            </a:r>
            <a:endParaRPr sz="3200" dirty="0">
              <a:solidFill>
                <a:srgbClr val="FFFF00"/>
              </a:solidFill>
            </a:endParaRPr>
          </a:p>
          <a:p>
            <a:pPr defTabSz="914400">
              <a:buNone/>
            </a:pPr>
            <a:r>
              <a:rPr lang="fr-FR" sz="2000" b="0" i="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	fondé </a:t>
            </a:r>
            <a:r>
              <a:rPr lang="fr-FR" sz="2000" b="0" i="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sur le principe </a:t>
            </a:r>
            <a:r>
              <a:rPr lang="fr-FR" sz="2000" b="0" i="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que 			toutes les personnes ont</a:t>
            </a:r>
            <a:br>
              <a:rPr lang="fr-FR" sz="2000" b="0" i="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</a:br>
            <a:r>
              <a:rPr lang="fr-FR" sz="2000" b="0" i="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	</a:t>
            </a:r>
            <a:r>
              <a:rPr lang="fr-FR" sz="2800" b="0" i="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droit </a:t>
            </a:r>
            <a:r>
              <a:rPr lang="fr-FR" sz="2800" b="0" i="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à </a:t>
            </a:r>
            <a:r>
              <a:rPr lang="fr-FR" sz="2800" b="0" i="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une 	alimentation saine et 	à une bonne nutrition. </a:t>
            </a:r>
            <a:endParaRPr lang="fr-FR" sz="2800" b="0" i="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1930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133" y="983363"/>
            <a:ext cx="82973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997147"/>
            <a:ext cx="4986866" cy="5860853"/>
          </a:xfrm>
          <a:prstGeom prst="rect">
            <a:avLst/>
          </a:prstGeom>
          <a:solidFill>
            <a:srgbClr val="E6C548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183529" y="983363"/>
            <a:ext cx="4986867" cy="5874637"/>
          </a:xfrm>
          <a:prstGeom prst="rect">
            <a:avLst/>
          </a:prstGeom>
          <a:solidFill>
            <a:srgbClr val="1A7669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0480" y="1643478"/>
            <a:ext cx="4053049" cy="4237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defTabSz="914400">
              <a:lnSpc>
                <a:spcPts val="2000"/>
              </a:lnSpc>
              <a:buNone/>
            </a:pPr>
            <a:r>
              <a:rPr lang="fr-FR" sz="1600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Pratiques et habitudes alimentaires : </a:t>
            </a:r>
            <a:r>
              <a:rPr lang="fr-FR" sz="16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encourager l'allaitement maternel exclusif jusqu'à l'âge de 6 mois et l'allaitement continu couplé aux aliments nutritifs et appropriés jusqu'à 2 ans et au-delà </a:t>
            </a:r>
          </a:p>
          <a:p>
            <a:pPr marL="0" algn="l" defTabSz="914400">
              <a:buNone/>
            </a:pPr>
            <a:endParaRPr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algn="l" defTabSz="914400">
              <a:lnSpc>
                <a:spcPts val="2000"/>
              </a:lnSpc>
              <a:buNone/>
            </a:pPr>
            <a:r>
              <a:rPr lang="fr-FR" sz="1600" b="1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Fortification des </a:t>
            </a:r>
            <a:r>
              <a:rPr lang="fr-FR" sz="1600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aliments : </a:t>
            </a:r>
            <a:r>
              <a:rPr lang="fr-FR" sz="16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Faciliter l'accès aux nutriments en les ajoutant aux aliments</a:t>
            </a:r>
          </a:p>
          <a:p>
            <a:pPr marL="0" algn="l" defTabSz="914400">
              <a:buNone/>
            </a:pPr>
            <a:endParaRPr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algn="l" defTabSz="914400">
              <a:lnSpc>
                <a:spcPts val="2000"/>
              </a:lnSpc>
              <a:buNone/>
            </a:pPr>
            <a:r>
              <a:rPr lang="fr-FR" sz="1600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Supplémentation </a:t>
            </a:r>
            <a:r>
              <a:rPr lang="fr-FR" sz="1600" b="1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en </a:t>
            </a:r>
            <a:r>
              <a:rPr lang="fr-FR" sz="1600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micronutriments :</a:t>
            </a:r>
          </a:p>
          <a:p>
            <a:pPr marL="0" algn="l" defTabSz="914400">
              <a:lnSpc>
                <a:spcPts val="2000"/>
              </a:lnSpc>
              <a:buNone/>
            </a:pPr>
            <a:r>
              <a:rPr lang="fr-FR" sz="16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Approvisionnement direct </a:t>
            </a:r>
            <a:r>
              <a:rPr lang="fr-FR" sz="16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en </a:t>
            </a:r>
            <a:r>
              <a:rPr lang="fr-FR" sz="16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nutriments supplémentaires</a:t>
            </a:r>
          </a:p>
          <a:p>
            <a:pPr marL="0" algn="l" defTabSz="914400">
              <a:buNone/>
            </a:pPr>
            <a:endParaRPr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algn="l" defTabSz="914400">
              <a:lnSpc>
                <a:spcPts val="2000"/>
              </a:lnSpc>
              <a:buNone/>
            </a:pPr>
            <a:r>
              <a:rPr lang="fr-FR" sz="1600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Traitement de la malnutrition chronique :</a:t>
            </a:r>
          </a:p>
          <a:p>
            <a:pPr marL="0" algn="l" defTabSz="914400">
              <a:lnSpc>
                <a:spcPts val="2000"/>
              </a:lnSpc>
              <a:buNone/>
            </a:pPr>
            <a:r>
              <a:rPr lang="fr-FR" sz="16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Permettre aux personnes atteintes de malnutrition modérée et chronique d'accéder à </a:t>
            </a:r>
            <a:r>
              <a:rPr lang="fr-FR" sz="16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une prise </a:t>
            </a:r>
            <a:r>
              <a:rPr lang="fr-FR" sz="16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en charge effective</a:t>
            </a:r>
            <a:endParaRPr sz="1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27897" y="1643478"/>
            <a:ext cx="4233334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914400">
              <a:lnSpc>
                <a:spcPts val="2000"/>
              </a:lnSpc>
              <a:buNone/>
            </a:pPr>
            <a:r>
              <a:rPr lang="fr-FR" sz="1600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Agriculture : </a:t>
            </a:r>
            <a:r>
              <a:rPr lang="fr-FR" sz="16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rendre des aliments nutritifs plus accessibles à tous, et soutenir les petites exploitations agricoles en tant que source de revenus pour les femmes et les familles</a:t>
            </a:r>
          </a:p>
          <a:p>
            <a:pPr algn="l" defTabSz="914400">
              <a:buNone/>
            </a:pPr>
            <a:endParaRPr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 defTabSz="914400">
              <a:lnSpc>
                <a:spcPts val="2000"/>
              </a:lnSpc>
              <a:buNone/>
            </a:pPr>
            <a:r>
              <a:rPr lang="fr-FR" sz="1600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Eau potable et assainissement : </a:t>
            </a:r>
            <a:r>
              <a:rPr lang="fr-FR" sz="16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améliorer l'accès pour réduire les infections et les maladies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 defTabSz="914400">
              <a:buNone/>
            </a:pPr>
            <a:endParaRPr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 defTabSz="914400">
              <a:lnSpc>
                <a:spcPts val="2000"/>
              </a:lnSpc>
              <a:buNone/>
            </a:pPr>
            <a:r>
              <a:rPr lang="fr-FR" sz="1600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Éducation et emploi : </a:t>
            </a:r>
            <a:r>
              <a:rPr lang="fr-FR" sz="16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s'assurer que les enfants reçoivent la nutrition dont ils ont besoin pour apprendre et trouver un emploi décent à l'âge adulte</a:t>
            </a:r>
          </a:p>
          <a:p>
            <a:pPr algn="l" defTabSz="914400">
              <a:buNone/>
            </a:pPr>
            <a:endParaRPr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 defTabSz="914400">
              <a:lnSpc>
                <a:spcPts val="2000"/>
              </a:lnSpc>
              <a:buNone/>
            </a:pPr>
            <a:r>
              <a:rPr lang="fr-FR" sz="1600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Soins de santé : </a:t>
            </a:r>
            <a:r>
              <a:rPr lang="fr-FR" sz="16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Accès aux services permettant aux femmes et aux enfants d'être en bonne santé</a:t>
            </a:r>
          </a:p>
          <a:p>
            <a:pPr algn="l" defTabSz="914400">
              <a:buNone/>
            </a:pPr>
            <a:endParaRPr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2000"/>
              </a:lnSpc>
            </a:pPr>
            <a:r>
              <a:rPr lang="fr-FR" sz="1600" b="1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Appui</a:t>
            </a:r>
            <a:r>
              <a:rPr lang="fr-FR" sz="160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</a:t>
            </a:r>
            <a:r>
              <a:rPr lang="fr-F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à la résilience</a:t>
            </a:r>
            <a:r>
              <a:rPr lang="fr-FR" sz="1600" b="1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: </a:t>
            </a:r>
            <a:r>
              <a:rPr lang="fr-FR" sz="16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permettre à la population d'être en meilleure santé, plus forte et de connaître une prospérité durable afin </a:t>
            </a:r>
            <a:r>
              <a:rPr lang="fr-FR" sz="16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qu’elle soit apte </a:t>
            </a:r>
            <a:r>
              <a:rPr lang="fr-FR" sz="16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à mieux supporter les situations d'urgence et de conflits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20158" y="997147"/>
            <a:ext cx="43762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buNone/>
            </a:pPr>
            <a:r>
              <a:rPr lang="fr-FR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Stratégies</a:t>
            </a:r>
            <a:r>
              <a:rPr lang="fr-FR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</a:t>
            </a:r>
            <a:r>
              <a:rPr lang="fr-FR" b="1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sectorielles </a:t>
            </a:r>
            <a:r>
              <a:rPr lang="fr-FR" b="1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contribuant </a:t>
            </a:r>
            <a:r>
              <a:rPr lang="fr-FR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à la nutrition</a:t>
            </a:r>
            <a:endParaRPr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52400" y="1004563"/>
            <a:ext cx="44196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buNone/>
            </a:pPr>
            <a:r>
              <a:rPr lang="fr-FR" sz="21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 </a:t>
            </a:r>
            <a:r>
              <a:rPr lang="fr-FR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Actions spécifiques à la nutrition</a:t>
            </a:r>
            <a:endParaRPr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9144000" cy="889575"/>
          </a:xfrm>
          <a:prstGeom prst="rect">
            <a:avLst/>
          </a:prstGeom>
          <a:solidFill>
            <a:srgbClr val="E4A018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6200" y="28735"/>
            <a:ext cx="79667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>
              <a:buNone/>
            </a:pPr>
            <a:r>
              <a:rPr lang="fr-FR" sz="2400" b="1" i="0" dirty="0">
                <a:solidFill>
                  <a:schemeClr val="bg1"/>
                </a:solidFill>
                <a:latin typeface="Calibri"/>
              </a:rPr>
              <a:t>Les stratégies </a:t>
            </a:r>
            <a:r>
              <a:rPr lang="fr-FR" sz="2400" b="1" i="0" dirty="0" smtClean="0">
                <a:solidFill>
                  <a:schemeClr val="bg1"/>
                </a:solidFill>
                <a:latin typeface="Calibri"/>
              </a:rPr>
              <a:t>sectorielles contribuant </a:t>
            </a:r>
            <a:r>
              <a:rPr lang="fr-FR" sz="2400" b="1" i="0" dirty="0">
                <a:solidFill>
                  <a:schemeClr val="bg1"/>
                </a:solidFill>
                <a:latin typeface="Calibri"/>
              </a:rPr>
              <a:t>à la nutrition augmentent l'impact </a:t>
            </a:r>
            <a:r>
              <a:rPr lang="fr-FR" sz="2400" b="1" i="0" dirty="0" smtClean="0">
                <a:solidFill>
                  <a:schemeClr val="bg1"/>
                </a:solidFill>
                <a:latin typeface="Calibri"/>
              </a:rPr>
              <a:t>des actions </a:t>
            </a:r>
            <a:r>
              <a:rPr lang="fr-FR" sz="2400" b="1" i="0" dirty="0">
                <a:solidFill>
                  <a:schemeClr val="bg1"/>
                </a:solidFill>
                <a:latin typeface="Calibri"/>
              </a:rPr>
              <a:t>spécifiques à la nutrition.</a:t>
            </a:r>
            <a:endParaRPr sz="2400" dirty="0">
              <a:solidFill>
                <a:schemeClr val="bg1"/>
              </a:solidFill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597" y="198977"/>
            <a:ext cx="1168458" cy="490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5653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97147"/>
            <a:ext cx="6858000" cy="5860853"/>
          </a:xfrm>
          <a:prstGeom prst="rect">
            <a:avLst/>
          </a:prstGeom>
          <a:solidFill>
            <a:srgbClr val="E6C548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133600" y="1003497"/>
            <a:ext cx="7010400" cy="5848151"/>
          </a:xfrm>
          <a:prstGeom prst="rect">
            <a:avLst/>
          </a:prstGeom>
          <a:solidFill>
            <a:srgbClr val="1A7669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49" y="1009848"/>
            <a:ext cx="8763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0" y="0"/>
            <a:ext cx="9144000" cy="889575"/>
          </a:xfrm>
          <a:prstGeom prst="rect">
            <a:avLst/>
          </a:prstGeom>
          <a:solidFill>
            <a:srgbClr val="E4A018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3500" y="25460"/>
            <a:ext cx="496123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buNone/>
            </a:pPr>
            <a:r>
              <a:rPr lang="fr-FR" sz="2800" b="1" i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À travers toutes les approches – </a:t>
            </a:r>
          </a:p>
          <a:p>
            <a:pPr algn="l" defTabSz="914400">
              <a:buNone/>
            </a:pPr>
            <a:r>
              <a:rPr lang="fr-FR" sz="2800" b="1" i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SUN soutient l'égalité des femmes</a:t>
            </a:r>
            <a:endParaRPr sz="3200">
              <a:solidFill>
                <a:schemeClr val="bg1"/>
              </a:solidFill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342" y="121389"/>
            <a:ext cx="1538117" cy="64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209799" y="1838523"/>
            <a:ext cx="457200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buNone/>
            </a:pPr>
            <a:r>
              <a:rPr lang="fr-FR"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Au centre de tous les efforts, </a:t>
            </a:r>
          </a:p>
          <a:p>
            <a:pPr algn="ctr" defTabSz="914400">
              <a:buNone/>
            </a:pPr>
            <a:r>
              <a:rPr lang="fr-FR" sz="2000" b="1" i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les femmes sont responsabilisées </a:t>
            </a:r>
          </a:p>
          <a:p>
            <a:pPr algn="ctr" defTabSz="914400">
              <a:buNone/>
            </a:pPr>
            <a:r>
              <a:rPr lang="fr-FR"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afin de pouvoir prendre la tête de leurs familles et communautés, ce qui ouvre la voie à un monde plus sain et plus fort.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555" y="3810000"/>
            <a:ext cx="4338489" cy="289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464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0575"/>
            <a:ext cx="5705475" cy="606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889575"/>
          </a:xfrm>
          <a:prstGeom prst="rect">
            <a:avLst/>
          </a:prstGeom>
          <a:solidFill>
            <a:srgbClr val="E4A018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018" y="150453"/>
            <a:ext cx="1456782" cy="611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729116" y="1981200"/>
            <a:ext cx="3276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-109728" algn="ctr" defTabSz="914400">
              <a:buNone/>
            </a:pPr>
            <a:r>
              <a:rPr lang="fr-FR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Les pays à travers le   </a:t>
            </a:r>
            <a:r>
              <a:rPr lang="fr-FR" sz="24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monde</a:t>
            </a:r>
            <a:r>
              <a:rPr lang="fr-FR" sz="2400" b="0" i="0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fr-FR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se sont engagés à faire</a:t>
            </a:r>
          </a:p>
          <a:p>
            <a:pPr marL="109728" indent="-109728" algn="ctr" defTabSz="914400">
              <a:buNone/>
            </a:pPr>
            <a:r>
              <a:rPr lang="fr-FR" sz="2400" b="1" i="0" dirty="0">
                <a:solidFill>
                  <a:srgbClr val="EBB241"/>
                </a:solidFill>
                <a:latin typeface="Calibri"/>
                <a:ea typeface="+mn-ea"/>
                <a:cs typeface="+mn-cs"/>
              </a:rPr>
              <a:t>de la nutrition une priorité</a:t>
            </a:r>
          </a:p>
          <a:p>
            <a:pPr marL="109728" indent="-109728" algn="ctr" defTabSz="914400">
              <a:buNone/>
            </a:pPr>
            <a:endParaRPr sz="2400" dirty="0">
              <a:solidFill>
                <a:schemeClr val="tx1">
                  <a:lumMod val="75000"/>
                </a:schemeClr>
              </a:solidFill>
            </a:endParaRPr>
          </a:p>
          <a:p>
            <a:pPr marL="109728" indent="-109728" algn="ctr" defTabSz="914400">
              <a:buNone/>
            </a:pPr>
            <a:r>
              <a:rPr lang="fr-FR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et les partenaires </a:t>
            </a:r>
            <a:r>
              <a:rPr lang="en-US" sz="24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au </a:t>
            </a:r>
            <a:r>
              <a:rPr lang="en-US" sz="2400" b="0" i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niveau</a:t>
            </a:r>
            <a:r>
              <a:rPr lang="en-US" sz="24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global</a:t>
            </a:r>
            <a:endParaRPr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09728" indent="-109728" algn="ctr" defTabSz="914400">
              <a:buNone/>
            </a:pPr>
            <a:r>
              <a:rPr lang="fr-FR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travaillent ensemble </a:t>
            </a:r>
            <a:endParaRPr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09728" indent="-109728" algn="ctr" defTabSz="914400">
              <a:buNone/>
            </a:pPr>
            <a:r>
              <a:rPr lang="fr-FR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pour soutenir les </a:t>
            </a:r>
          </a:p>
          <a:p>
            <a:pPr marL="109728" indent="-109728" algn="ctr" defTabSz="914400">
              <a:buNone/>
            </a:pPr>
            <a:r>
              <a:rPr lang="fr-FR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efforts des pays </a:t>
            </a:r>
            <a:r>
              <a:rPr lang="fr-FR" sz="24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du SUN</a:t>
            </a:r>
            <a:r>
              <a:rPr lang="fr-FR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. </a:t>
            </a:r>
            <a:endParaRPr sz="24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400" y="0"/>
            <a:ext cx="622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>
              <a:buNone/>
            </a:pPr>
            <a:r>
              <a:rPr lang="fr-FR" sz="2800" b="1" i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Les pays sont au centre du renforcement de la nutrition</a:t>
            </a:r>
            <a:endParaRPr sz="2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609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889575"/>
          </a:xfrm>
          <a:prstGeom prst="rect">
            <a:avLst/>
          </a:prstGeom>
          <a:solidFill>
            <a:srgbClr val="E4A018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76200"/>
            <a:ext cx="1538117" cy="64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65101" y="366355"/>
            <a:ext cx="58991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buNone/>
            </a:pPr>
            <a:r>
              <a:rPr lang="fr-FR" sz="3200" b="1" i="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L'approche </a:t>
            </a:r>
            <a:r>
              <a:rPr lang="fr-FR" sz="3200" b="1" i="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du SUN </a:t>
            </a:r>
            <a:r>
              <a:rPr lang="fr-FR" sz="3200" b="1" i="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– </a:t>
            </a:r>
            <a:r>
              <a:rPr lang="fr-FR" sz="3200" b="1" i="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Depuis </a:t>
            </a:r>
            <a:r>
              <a:rPr lang="fr-FR" sz="3200" b="1" i="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2010</a:t>
            </a:r>
            <a:endParaRPr sz="32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8775" y="1371600"/>
            <a:ext cx="83828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472" indent="-347472" algn="l" defTabSz="914400">
              <a:buClr>
                <a:srgbClr val="E4A018"/>
              </a:buClr>
              <a:buFont typeface="Arial"/>
              <a:buChar char="•"/>
            </a:pPr>
            <a:r>
              <a:rPr lang="fr-FR" sz="2200" b="1" i="0">
                <a:solidFill>
                  <a:srgbClr val="EBB241"/>
                </a:solidFill>
                <a:latin typeface="Calibri"/>
                <a:ea typeface="+mn-ea"/>
                <a:cs typeface="+mn-cs"/>
              </a:rPr>
              <a:t>Le Mouvement pour le renforcement de la nutrition s'appuie sur les dirigeants nationaux </a:t>
            </a:r>
          </a:p>
          <a:p>
            <a:pPr algn="l" defTabSz="914400">
              <a:buNone/>
            </a:pPr>
            <a:r>
              <a:rPr lang="fr-FR"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+mn-cs"/>
              </a:rPr>
              <a:t>      qui s'approprient la nutrition et s'engagent à trouver des </a:t>
            </a:r>
            <a:r>
              <a:rPr lang="fr-FR" sz="2000" b="0" i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+mn-cs"/>
              </a:rPr>
              <a:t>solutions durables</a:t>
            </a:r>
            <a:br>
              <a:rPr lang="fr-FR" sz="2000" b="0" i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+mn-cs"/>
              </a:rPr>
            </a:br>
            <a:r>
              <a:rPr lang="fr-FR" sz="2000" b="0" i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+mn-cs"/>
              </a:rPr>
              <a:t>      en </a:t>
            </a:r>
            <a:r>
              <a:rPr lang="fr-FR"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+mn-cs"/>
              </a:rPr>
              <a:t>vue d'améliorer la nutrition dans leur pays.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08773" y="2819400"/>
            <a:ext cx="85352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472" indent="-347472">
              <a:buClr>
                <a:srgbClr val="E4A018"/>
              </a:buClr>
              <a:buSzPct val="130000"/>
              <a:buFont typeface="Arial"/>
              <a:buChar char="•"/>
            </a:pPr>
            <a:r>
              <a:rPr lang="fr-FR" sz="2000" b="0" i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+mn-cs"/>
              </a:rPr>
              <a:t>À travers les efforts 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menés </a:t>
            </a:r>
            <a:r>
              <a:rPr lang="fr-FR" sz="20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par </a:t>
            </a:r>
            <a:r>
              <a:rPr lang="fr-FR" sz="2000" b="0" i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+mn-cs"/>
              </a:rPr>
              <a:t>les pays et fondés sur l'égalité et le respect des droits, </a:t>
            </a:r>
            <a:r>
              <a:rPr lang="fr-FR" sz="2200" b="1" i="0" dirty="0" smtClean="0">
                <a:solidFill>
                  <a:srgbClr val="EBB241"/>
                </a:solidFill>
                <a:latin typeface="Calibri"/>
                <a:ea typeface="+mn-ea"/>
                <a:cs typeface="+mn-cs"/>
              </a:rPr>
              <a:t>les </a:t>
            </a:r>
            <a:r>
              <a:rPr lang="fr-FR" sz="2200" b="1" i="0" dirty="0">
                <a:solidFill>
                  <a:srgbClr val="EBB241"/>
                </a:solidFill>
                <a:latin typeface="Calibri"/>
                <a:ea typeface="+mn-ea"/>
                <a:cs typeface="+mn-cs"/>
              </a:rPr>
              <a:t>pays SUN permettent aux femmes, familles et </a:t>
            </a:r>
            <a:r>
              <a:rPr lang="fr-FR" sz="2200" b="1" i="0" dirty="0" smtClean="0">
                <a:solidFill>
                  <a:srgbClr val="EBB241"/>
                </a:solidFill>
                <a:latin typeface="Calibri"/>
                <a:ea typeface="+mn-ea"/>
                <a:cs typeface="+mn-cs"/>
              </a:rPr>
              <a:t>communautés </a:t>
            </a:r>
            <a:r>
              <a:rPr lang="fr-FR" sz="2000" b="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+mn-cs"/>
              </a:rPr>
              <a:t>de </a:t>
            </a:r>
            <a:r>
              <a:rPr lang="fr-FR" sz="2000" b="0" i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+mn-cs"/>
              </a:rPr>
              <a:t>poser </a:t>
            </a:r>
            <a:r>
              <a:rPr lang="fr-FR" sz="20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des fondations solides </a:t>
            </a:r>
            <a:r>
              <a:rPr lang="fr-FR" sz="2000" b="0" i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+mn-cs"/>
              </a:rPr>
              <a:t>pour les populations et transformer  </a:t>
            </a:r>
            <a:r>
              <a:rPr lang="fr-FR" sz="2000" b="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+mn-cs"/>
              </a:rPr>
              <a:t>l'avenir </a:t>
            </a:r>
            <a:r>
              <a:rPr lang="fr-FR" sz="2000" b="0" i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+mn-cs"/>
              </a:rPr>
              <a:t>de notre planète. </a:t>
            </a:r>
          </a:p>
          <a:p>
            <a:pPr marL="347472" indent="-347472" algn="l" defTabSz="914400">
              <a:buClr>
                <a:schemeClr val="tx1">
                  <a:lumMod val="75000"/>
                </a:schemeClr>
              </a:buClr>
              <a:buSzPct val="100000"/>
              <a:buFont typeface="Arial"/>
              <a:buChar char="•"/>
            </a:pPr>
            <a:endParaRPr sz="24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8775" y="4253805"/>
            <a:ext cx="853522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472" indent="-347472" algn="l" defTabSz="914400">
              <a:buClr>
                <a:srgbClr val="E4A018"/>
              </a:buClr>
              <a:buSzPct val="100000"/>
              <a:buFont typeface="Arial"/>
              <a:buChar char="•"/>
            </a:pPr>
            <a:r>
              <a:rPr lang="fr-FR" sz="2200" b="1" i="0" dirty="0">
                <a:solidFill>
                  <a:srgbClr val="EBB241"/>
                </a:solidFill>
                <a:latin typeface="Calibri"/>
                <a:ea typeface="+mn-ea"/>
                <a:cs typeface="+mn-cs"/>
              </a:rPr>
              <a:t>Le Mouvement SUN permet aux pays d'adopter une approche collaborative 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rassemblant </a:t>
            </a:r>
            <a:r>
              <a:rPr lang="fr-FR" sz="2000" b="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+mn-cs"/>
              </a:rPr>
              <a:t>les </a:t>
            </a:r>
            <a:r>
              <a:rPr lang="fr-FR" sz="2000" b="0" i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+mn-cs"/>
              </a:rPr>
              <a:t>intervenants et les ressources nécessaires pour une mise à </a:t>
            </a:r>
            <a:r>
              <a:rPr lang="fr-FR" sz="2000" b="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+mn-cs"/>
              </a:rPr>
              <a:t>l'échelle rapide </a:t>
            </a:r>
            <a:r>
              <a:rPr lang="fr-FR" sz="2000" b="0" i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+mn-cs"/>
              </a:rPr>
              <a:t>des interventions spécifiques à la nutrition et </a:t>
            </a:r>
            <a:r>
              <a:rPr lang="fr-FR" sz="2000" b="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+mn-cs"/>
              </a:rPr>
              <a:t>une </a:t>
            </a:r>
            <a:r>
              <a:rPr lang="fr-FR" sz="2000" b="0" i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+mn-cs"/>
              </a:rPr>
              <a:t>mise en œuvre des stratégies intersectorielles contribuant à la nutrition. </a:t>
            </a:r>
          </a:p>
        </p:txBody>
      </p:sp>
    </p:spTree>
    <p:extLst>
      <p:ext uri="{BB962C8B-B14F-4D97-AF65-F5344CB8AC3E}">
        <p14:creationId xmlns:p14="http://schemas.microsoft.com/office/powerpoint/2010/main" val="1022804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0315" y="0"/>
            <a:ext cx="9154315" cy="889575"/>
          </a:xfrm>
          <a:prstGeom prst="rect">
            <a:avLst/>
          </a:prstGeom>
          <a:solidFill>
            <a:srgbClr val="E4A018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5101" y="366355"/>
            <a:ext cx="3329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buNone/>
            </a:pPr>
            <a:r>
              <a:rPr lang="fr-FR" sz="3200" b="1" i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L'approche du Mouvement SUN</a:t>
            </a:r>
            <a:endParaRPr sz="320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21941"/>
            <a:ext cx="1538117" cy="64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81153"/>
            <a:ext cx="6710758" cy="5436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7200" y="4007584"/>
            <a:ext cx="221139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>
              <a:buNone/>
            </a:pPr>
            <a:r>
              <a:rPr lang="fr-FR"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+mn-cs"/>
              </a:rPr>
              <a:t>Les gouvernements dirigent les efforts nationaux de renforcement de la nutrition. </a:t>
            </a:r>
            <a:endParaRPr sz="200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34200" y="1709916"/>
            <a:ext cx="198279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>
              <a:buNone/>
            </a:pPr>
            <a:r>
              <a:rPr lang="fr-FR"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+mn-cs"/>
              </a:rPr>
              <a:t>Dans chaque pays, </a:t>
            </a:r>
          </a:p>
          <a:p>
            <a:pPr algn="l" defTabSz="914400">
              <a:buNone/>
            </a:pPr>
            <a:r>
              <a:rPr lang="fr-FR" sz="2000" b="1" i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+mn-cs"/>
              </a:rPr>
              <a:t>un Point focal SUN </a:t>
            </a:r>
            <a:r>
              <a:rPr lang="fr-FR"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+mn-cs"/>
              </a:rPr>
              <a:t>est nommé</a:t>
            </a:r>
            <a:endParaRPr sz="200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282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85497"/>
            <a:ext cx="9110364" cy="5172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0315" y="0"/>
            <a:ext cx="9154315" cy="889575"/>
          </a:xfrm>
          <a:prstGeom prst="rect">
            <a:avLst/>
          </a:prstGeom>
          <a:solidFill>
            <a:srgbClr val="E4A018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5101" y="366355"/>
            <a:ext cx="3329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buNone/>
            </a:pPr>
            <a:r>
              <a:rPr lang="fr-FR" sz="3200" b="1" i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L'approche du Mouvement SUN</a:t>
            </a:r>
            <a:endParaRPr sz="320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21941"/>
            <a:ext cx="1538117" cy="64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25581" y="1295400"/>
            <a:ext cx="66592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+mn-cs"/>
              </a:rPr>
              <a:t>Le point focal </a:t>
            </a:r>
            <a:r>
              <a:rPr lang="fr-FR" sz="20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am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è</a:t>
            </a:r>
            <a:r>
              <a:rPr lang="fr-FR" sz="20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ne les gens a travailler ensemble  </a:t>
            </a:r>
            <a:r>
              <a:rPr lang="fr-FR" sz="20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+mn-cs"/>
              </a:rPr>
              <a:t>autour d'une </a:t>
            </a:r>
            <a:r>
              <a:rPr lang="fr-FR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+mn-cs"/>
              </a:rPr>
              <a:t>plate-forme </a:t>
            </a:r>
            <a:r>
              <a:rPr lang="fr-FR" sz="2000" b="1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+mn-cs"/>
              </a:rPr>
              <a:t>multi-acteurs </a:t>
            </a:r>
            <a:endParaRPr sz="24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5101" y="2209800"/>
            <a:ext cx="1593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400">
              <a:buNone/>
            </a:pPr>
            <a:r>
              <a:rPr lang="fr-FR" sz="1600" b="0" i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+mn-ea"/>
                <a:cs typeface="+mn-cs"/>
              </a:rPr>
              <a:t>la communauté technique,</a:t>
            </a:r>
            <a:endParaRPr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0315" y="3453825"/>
            <a:ext cx="13057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400">
              <a:buNone/>
            </a:pPr>
            <a:r>
              <a:rPr lang="fr-FR"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+mn-ea"/>
                <a:cs typeface="+mn-cs"/>
              </a:rPr>
              <a:t>les Nations </a:t>
            </a:r>
          </a:p>
          <a:p>
            <a:pPr algn="r" defTabSz="914400">
              <a:buNone/>
            </a:pPr>
            <a:r>
              <a:rPr lang="fr-FR"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+mn-ea"/>
                <a:cs typeface="+mn-cs"/>
              </a:rPr>
              <a:t>Unies,</a:t>
            </a:r>
            <a:endParaRPr sz="16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4648200"/>
            <a:ext cx="18581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400">
              <a:buNone/>
            </a:pPr>
            <a:r>
              <a:rPr lang="fr-FR"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+mn-ea"/>
                <a:cs typeface="+mn-cs"/>
              </a:rPr>
              <a:t>les partenaires </a:t>
            </a:r>
            <a:r>
              <a:rPr lang="fr-FR" sz="16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+mn-ea"/>
                <a:cs typeface="+mn-cs"/>
              </a:rPr>
              <a:t>gouvernementaux,</a:t>
            </a:r>
            <a:endParaRPr sz="16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62800" y="2286803"/>
            <a:ext cx="14439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>
              <a:buNone/>
            </a:pPr>
            <a:r>
              <a:rPr lang="fr-FR"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+mn-ea"/>
                <a:cs typeface="+mn-cs"/>
              </a:rPr>
              <a:t>la société civile</a:t>
            </a:r>
            <a:endParaRPr sz="16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00029" y="3576935"/>
            <a:ext cx="14439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>
              <a:buNone/>
            </a:pPr>
            <a:r>
              <a:rPr lang="fr-FR"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+mn-ea"/>
                <a:cs typeface="+mn-cs"/>
              </a:rPr>
              <a:t>les donateurs,</a:t>
            </a:r>
            <a:endParaRPr sz="16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62800" y="4771310"/>
            <a:ext cx="1676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>
              <a:buNone/>
            </a:pPr>
            <a:r>
              <a:rPr lang="fr-FR"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+mn-ea"/>
                <a:cs typeface="+mn-cs"/>
              </a:rPr>
              <a:t>et le secteur privé</a:t>
            </a:r>
            <a:endParaRPr sz="160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229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216">
            <a:off x="3018747" y="2140219"/>
            <a:ext cx="5819918" cy="5194494"/>
          </a:xfrm>
          <a:prstGeom prst="rect">
            <a:avLst/>
          </a:prstGeom>
          <a:noFill/>
          <a:ln>
            <a:noFill/>
          </a:ln>
          <a:effectLst/>
          <a:scene3d>
            <a:camera prst="isometricTopUp">
              <a:rot lat="2796699" lon="9764882" rev="20618891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6" name="Straight Connector 55"/>
          <p:cNvCxnSpPr>
            <a:endCxn id="52" idx="4"/>
          </p:cNvCxnSpPr>
          <p:nvPr/>
        </p:nvCxnSpPr>
        <p:spPr>
          <a:xfrm flipH="1">
            <a:off x="5708625" y="2372949"/>
            <a:ext cx="1" cy="1945128"/>
          </a:xfrm>
          <a:prstGeom prst="line">
            <a:avLst/>
          </a:prstGeom>
          <a:ln w="34925">
            <a:solidFill>
              <a:srgbClr val="E69B3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300952" y="1719868"/>
            <a:ext cx="2332344" cy="416607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 rot="21352670">
            <a:off x="3965253" y="1210525"/>
            <a:ext cx="3484338" cy="2324849"/>
          </a:xfrm>
          <a:prstGeom prst="ellipse">
            <a:avLst/>
          </a:prstGeom>
          <a:solidFill>
            <a:srgbClr val="FFAA01">
              <a:alpha val="43922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875" y="1965518"/>
            <a:ext cx="571500" cy="533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-10315" y="0"/>
            <a:ext cx="9154315" cy="889575"/>
          </a:xfrm>
          <a:prstGeom prst="rect">
            <a:avLst/>
          </a:prstGeom>
          <a:solidFill>
            <a:srgbClr val="E4A018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21941"/>
            <a:ext cx="1538117" cy="64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265101" y="366355"/>
            <a:ext cx="3329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buNone/>
            </a:pPr>
            <a:r>
              <a:rPr lang="fr-FR" sz="3200" b="1" i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L'approche du Mouvement SUN</a:t>
            </a:r>
            <a:endParaRPr sz="320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81551" y="1455491"/>
            <a:ext cx="2947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buNone/>
            </a:pPr>
            <a:r>
              <a:rPr lang="fr-FR"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+mn-cs"/>
              </a:rPr>
              <a:t>La plate-forme multi-acteurs</a:t>
            </a:r>
            <a:endParaRPr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67625" y="2738076"/>
            <a:ext cx="22875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buNone/>
            </a:pPr>
            <a:r>
              <a:rPr lang="fr-FR" sz="2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+mn-cs"/>
              </a:rPr>
              <a:t>harmonise et coordonne les actions à travers les secteurs.</a:t>
            </a:r>
            <a:endParaRPr sz="20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955276" y="4298876"/>
            <a:ext cx="20794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400">
              <a:buNone/>
            </a:pPr>
            <a:r>
              <a:rPr lang="fr-FR" sz="1600" b="0" i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+mn-ea"/>
                <a:cs typeface="+mn-cs"/>
              </a:rPr>
              <a:t>Responsabilisation </a:t>
            </a:r>
            <a:r>
              <a:rPr lang="fr-FR" sz="1600" b="0" i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+mn-ea"/>
                <a:cs typeface="+mn-cs"/>
              </a:rPr>
              <a:t/>
            </a:r>
            <a:br>
              <a:rPr lang="fr-FR" sz="1600" b="0" i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+mn-ea"/>
                <a:cs typeface="+mn-cs"/>
              </a:rPr>
            </a:br>
            <a:r>
              <a:rPr lang="fr-FR" sz="1600" b="0" i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+mn-ea"/>
                <a:cs typeface="+mn-cs"/>
              </a:rPr>
              <a:t>de </a:t>
            </a:r>
            <a:r>
              <a:rPr lang="fr-FR" sz="1600" b="0" i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+mn-ea"/>
                <a:cs typeface="+mn-cs"/>
              </a:rPr>
              <a:t>la femme</a:t>
            </a:r>
            <a:endParaRPr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078541" y="3566202"/>
            <a:ext cx="1219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400">
              <a:buNone/>
            </a:pPr>
            <a:r>
              <a:rPr lang="fr-FR"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+mn-ea"/>
                <a:cs typeface="+mn-cs"/>
              </a:rPr>
              <a:t>Santé</a:t>
            </a:r>
            <a:endParaRPr sz="16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884905" y="4840728"/>
            <a:ext cx="18780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>
              <a:buNone/>
            </a:pPr>
            <a:r>
              <a:rPr lang="fr-FR" sz="1600" b="0" i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+mn-ea"/>
                <a:cs typeface="+mn-cs"/>
              </a:rPr>
              <a:t>Développement </a:t>
            </a:r>
            <a:r>
              <a:rPr lang="fr-FR" sz="1600" b="0" i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+mn-ea"/>
                <a:cs typeface="+mn-cs"/>
              </a:rPr>
              <a:t/>
            </a:r>
            <a:br>
              <a:rPr lang="fr-FR" sz="1600" b="0" i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+mn-ea"/>
                <a:cs typeface="+mn-cs"/>
              </a:rPr>
            </a:br>
            <a:r>
              <a:rPr lang="fr-FR" sz="1600" b="0" i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+mn-ea"/>
                <a:cs typeface="+mn-cs"/>
              </a:rPr>
              <a:t>et </a:t>
            </a:r>
            <a:r>
              <a:rPr lang="fr-FR" sz="1600" b="0" i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+mn-ea"/>
                <a:cs typeface="+mn-cs"/>
              </a:rPr>
              <a:t>réduction de la pauvreté</a:t>
            </a:r>
            <a:endParaRPr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627058" y="4252710"/>
            <a:ext cx="1219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buNone/>
            </a:pPr>
            <a:r>
              <a:rPr lang="fr-FR"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+mn-ea"/>
                <a:cs typeface="+mn-cs"/>
              </a:rPr>
              <a:t>Agriculture</a:t>
            </a:r>
            <a:endParaRPr sz="16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577447" y="5060968"/>
            <a:ext cx="1219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400">
              <a:buNone/>
            </a:pPr>
            <a:r>
              <a:rPr lang="fr-FR"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+mn-ea"/>
                <a:cs typeface="+mn-cs"/>
              </a:rPr>
              <a:t>Éducation</a:t>
            </a:r>
            <a:endParaRPr sz="16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366118" y="3443092"/>
            <a:ext cx="121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>
              <a:buNone/>
            </a:pPr>
            <a:r>
              <a:rPr lang="fr-FR"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+mn-ea"/>
                <a:cs typeface="+mn-cs"/>
              </a:rPr>
              <a:t>Protection sociale</a:t>
            </a:r>
            <a:endParaRPr sz="160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493" y="4158069"/>
            <a:ext cx="584194" cy="584194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824" y="4815328"/>
            <a:ext cx="584194" cy="584194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479" y="4870805"/>
            <a:ext cx="584194" cy="584194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745" y="3443673"/>
            <a:ext cx="584194" cy="584194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747" y="3343816"/>
            <a:ext cx="584194" cy="584194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648" y="4271974"/>
            <a:ext cx="584194" cy="584194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01824" y="2140635"/>
            <a:ext cx="631775" cy="59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643" y="2021822"/>
            <a:ext cx="532560" cy="539567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113" y="2575925"/>
            <a:ext cx="532560" cy="525985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933" y="1959442"/>
            <a:ext cx="532560" cy="539476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375" y="2575925"/>
            <a:ext cx="532559" cy="532559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372" y="1278996"/>
            <a:ext cx="532562" cy="532562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347" y="1278996"/>
            <a:ext cx="532944" cy="532944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424" y="2140636"/>
            <a:ext cx="631775" cy="59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3" name="Straight Connector 42"/>
          <p:cNvCxnSpPr>
            <a:stCxn id="33" idx="1"/>
          </p:cNvCxnSpPr>
          <p:nvPr/>
        </p:nvCxnSpPr>
        <p:spPr>
          <a:xfrm>
            <a:off x="3078541" y="3735479"/>
            <a:ext cx="2712659" cy="855785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422875" y="4318077"/>
            <a:ext cx="571500" cy="533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5023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15" y="2974746"/>
            <a:ext cx="9183052" cy="3889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73" y="2291923"/>
            <a:ext cx="2513861" cy="243247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2922000" lon="10194000" rev="20934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3" name="Straight Connector 182"/>
          <p:cNvCxnSpPr/>
          <p:nvPr/>
        </p:nvCxnSpPr>
        <p:spPr>
          <a:xfrm flipV="1">
            <a:off x="7288006" y="4214922"/>
            <a:ext cx="297870" cy="194936"/>
          </a:xfrm>
          <a:prstGeom prst="line">
            <a:avLst/>
          </a:prstGeom>
          <a:ln w="28575">
            <a:solidFill>
              <a:srgbClr val="EBB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>
            <a:off x="1228839" y="5172862"/>
            <a:ext cx="416574" cy="375755"/>
          </a:xfrm>
          <a:prstGeom prst="line">
            <a:avLst/>
          </a:prstGeom>
          <a:ln w="28575">
            <a:solidFill>
              <a:srgbClr val="EBB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 flipV="1">
            <a:off x="5004572" y="5979020"/>
            <a:ext cx="240174" cy="345580"/>
          </a:xfrm>
          <a:prstGeom prst="line">
            <a:avLst/>
          </a:prstGeom>
          <a:ln w="28575">
            <a:solidFill>
              <a:srgbClr val="EBB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4872430" y="5380299"/>
            <a:ext cx="443220" cy="288138"/>
          </a:xfrm>
          <a:prstGeom prst="line">
            <a:avLst/>
          </a:prstGeom>
          <a:ln w="28575">
            <a:solidFill>
              <a:srgbClr val="EBB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 flipV="1">
            <a:off x="5099686" y="5010047"/>
            <a:ext cx="215964" cy="141778"/>
          </a:xfrm>
          <a:prstGeom prst="line">
            <a:avLst/>
          </a:prstGeom>
          <a:ln w="28575">
            <a:solidFill>
              <a:srgbClr val="EBB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H="1">
            <a:off x="3105693" y="4811340"/>
            <a:ext cx="556038" cy="198706"/>
          </a:xfrm>
          <a:prstGeom prst="line">
            <a:avLst/>
          </a:prstGeom>
          <a:ln w="28575">
            <a:solidFill>
              <a:srgbClr val="EBB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H="1" flipV="1">
            <a:off x="3072218" y="4484725"/>
            <a:ext cx="485770" cy="103011"/>
          </a:xfrm>
          <a:prstGeom prst="line">
            <a:avLst/>
          </a:prstGeom>
          <a:ln w="28575">
            <a:solidFill>
              <a:srgbClr val="EBB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-10315" y="0"/>
            <a:ext cx="9154315" cy="889575"/>
          </a:xfrm>
          <a:prstGeom prst="rect">
            <a:avLst/>
          </a:prstGeom>
          <a:solidFill>
            <a:srgbClr val="E4A018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5101" y="366355"/>
            <a:ext cx="3329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buNone/>
            </a:pPr>
            <a:r>
              <a:rPr lang="fr-FR" sz="3200" b="1" i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L'approche du Mouvement SUN</a:t>
            </a:r>
            <a:endParaRPr sz="320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21941"/>
            <a:ext cx="1538117" cy="64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Straight Connector 20"/>
          <p:cNvCxnSpPr/>
          <p:nvPr/>
        </p:nvCxnSpPr>
        <p:spPr>
          <a:xfrm flipH="1">
            <a:off x="1210440" y="4052838"/>
            <a:ext cx="183091" cy="460685"/>
          </a:xfrm>
          <a:prstGeom prst="line">
            <a:avLst/>
          </a:prstGeom>
          <a:ln w="28575">
            <a:solidFill>
              <a:srgbClr val="EBB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900894" y="4669558"/>
            <a:ext cx="210068" cy="879058"/>
          </a:xfrm>
          <a:prstGeom prst="line">
            <a:avLst/>
          </a:prstGeom>
          <a:ln w="28575">
            <a:solidFill>
              <a:srgbClr val="EBB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3468086" y="4096626"/>
            <a:ext cx="201214" cy="313232"/>
          </a:xfrm>
          <a:prstGeom prst="line">
            <a:avLst/>
          </a:prstGeom>
          <a:ln w="28575">
            <a:solidFill>
              <a:srgbClr val="EBB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5468050" y="5366615"/>
            <a:ext cx="595740" cy="76050"/>
          </a:xfrm>
          <a:prstGeom prst="line">
            <a:avLst/>
          </a:prstGeom>
          <a:ln w="28575">
            <a:solidFill>
              <a:srgbClr val="EBB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4184300" y="4801636"/>
            <a:ext cx="157020" cy="465064"/>
          </a:xfrm>
          <a:prstGeom prst="line">
            <a:avLst/>
          </a:prstGeom>
          <a:ln w="28575">
            <a:solidFill>
              <a:srgbClr val="EBB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4043450" y="3990935"/>
            <a:ext cx="0" cy="397029"/>
          </a:xfrm>
          <a:prstGeom prst="line">
            <a:avLst/>
          </a:prstGeom>
          <a:ln w="28575">
            <a:solidFill>
              <a:srgbClr val="EBB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493555" y="3963526"/>
            <a:ext cx="158633" cy="446332"/>
          </a:xfrm>
          <a:prstGeom prst="line">
            <a:avLst/>
          </a:prstGeom>
          <a:ln w="28575">
            <a:solidFill>
              <a:srgbClr val="EBB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5719606" y="4856229"/>
            <a:ext cx="344184" cy="126429"/>
          </a:xfrm>
          <a:prstGeom prst="line">
            <a:avLst/>
          </a:prstGeom>
          <a:ln w="28575">
            <a:solidFill>
              <a:srgbClr val="EBB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4408832" y="4547405"/>
            <a:ext cx="452710" cy="292099"/>
          </a:xfrm>
          <a:prstGeom prst="line">
            <a:avLst/>
          </a:prstGeom>
          <a:ln w="28575">
            <a:solidFill>
              <a:srgbClr val="EBB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 flipV="1">
            <a:off x="5826118" y="4020836"/>
            <a:ext cx="129121" cy="524688"/>
          </a:xfrm>
          <a:prstGeom prst="line">
            <a:avLst/>
          </a:prstGeom>
          <a:ln w="28575">
            <a:solidFill>
              <a:srgbClr val="EBB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6863877" y="3178958"/>
            <a:ext cx="424129" cy="185368"/>
          </a:xfrm>
          <a:prstGeom prst="line">
            <a:avLst/>
          </a:prstGeom>
          <a:ln w="28575">
            <a:solidFill>
              <a:srgbClr val="EBB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7389990" y="3911352"/>
            <a:ext cx="458610" cy="143936"/>
          </a:xfrm>
          <a:prstGeom prst="line">
            <a:avLst/>
          </a:prstGeom>
          <a:ln w="28575">
            <a:solidFill>
              <a:srgbClr val="EBB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715709" y="914400"/>
            <a:ext cx="42594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fr-FR" sz="2000" b="1" i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Se servant d'une approche unique qui </a:t>
            </a:r>
            <a:endParaRPr sz="2000">
              <a:solidFill>
                <a:schemeClr val="tx1">
                  <a:lumMod val="75000"/>
                </a:schemeClr>
              </a:solidFill>
            </a:endParaRPr>
          </a:p>
          <a:p>
            <a:pPr algn="ctr" defTabSz="914400">
              <a:buNone/>
            </a:pPr>
            <a:r>
              <a:rPr lang="fr-FR" sz="2000" b="1" i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fonctionne dans chaque pays</a:t>
            </a:r>
            <a:r>
              <a:rPr lang="fr-FR" sz="2400" b="1" i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20496" name="Rectangle 20495"/>
          <p:cNvSpPr/>
          <p:nvPr/>
        </p:nvSpPr>
        <p:spPr>
          <a:xfrm>
            <a:off x="284299" y="1066800"/>
            <a:ext cx="28289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buNone/>
            </a:pPr>
            <a:r>
              <a:rPr lang="fr-FR" sz="1800" b="0" i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Ces efforts sont en cours dans chaque pays SUN</a:t>
            </a:r>
            <a:endParaRPr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023992" y="957176"/>
            <a:ext cx="8763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454" y="1647195"/>
            <a:ext cx="438150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Rectangle 63"/>
          <p:cNvSpPr/>
          <p:nvPr/>
        </p:nvSpPr>
        <p:spPr>
          <a:xfrm>
            <a:off x="373665" y="2068941"/>
            <a:ext cx="2650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buNone/>
            </a:pPr>
            <a:r>
              <a:rPr lang="fr-FR"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Plate-forme multisectorielle et multi-acteurs</a:t>
            </a:r>
            <a:endParaRPr sz="160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0499" name="Rectangle 20498"/>
          <p:cNvSpPr/>
          <p:nvPr/>
        </p:nvSpPr>
        <p:spPr>
          <a:xfrm>
            <a:off x="386365" y="2068941"/>
            <a:ext cx="2598917" cy="21985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Connector 89"/>
          <p:cNvCxnSpPr/>
          <p:nvPr/>
        </p:nvCxnSpPr>
        <p:spPr>
          <a:xfrm flipH="1">
            <a:off x="3625663" y="4856228"/>
            <a:ext cx="417787" cy="181982"/>
          </a:xfrm>
          <a:prstGeom prst="line">
            <a:avLst/>
          </a:prstGeom>
          <a:ln w="28575">
            <a:solidFill>
              <a:srgbClr val="EBB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4430296" y="6019800"/>
            <a:ext cx="276406" cy="121948"/>
          </a:xfrm>
          <a:prstGeom prst="line">
            <a:avLst/>
          </a:prstGeom>
          <a:ln w="28575">
            <a:solidFill>
              <a:srgbClr val="EBB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>
            <a:off x="5844708" y="5938240"/>
            <a:ext cx="665305" cy="81560"/>
          </a:xfrm>
          <a:prstGeom prst="line">
            <a:avLst/>
          </a:prstGeom>
          <a:ln w="28575">
            <a:solidFill>
              <a:srgbClr val="EBB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7975169" y="5217022"/>
            <a:ext cx="522978" cy="521440"/>
          </a:xfrm>
          <a:prstGeom prst="line">
            <a:avLst/>
          </a:prstGeom>
          <a:ln w="28575">
            <a:solidFill>
              <a:srgbClr val="EBB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9" name="Picture 10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66" y="3178958"/>
            <a:ext cx="365920" cy="370734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494" y="3557816"/>
            <a:ext cx="365919" cy="361401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630" y="3133058"/>
            <a:ext cx="365919" cy="370671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442" y="3549692"/>
            <a:ext cx="365918" cy="365918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746" y="2767138"/>
            <a:ext cx="365920" cy="365920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440" y="2803911"/>
            <a:ext cx="366183" cy="366183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cxnSp>
        <p:nvCxnSpPr>
          <p:cNvPr id="171" name="Straight Connector 170"/>
          <p:cNvCxnSpPr/>
          <p:nvPr/>
        </p:nvCxnSpPr>
        <p:spPr>
          <a:xfrm>
            <a:off x="5409782" y="5866310"/>
            <a:ext cx="247587" cy="545241"/>
          </a:xfrm>
          <a:prstGeom prst="line">
            <a:avLst/>
          </a:prstGeom>
          <a:ln w="28575">
            <a:solidFill>
              <a:srgbClr val="EBB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 flipV="1">
            <a:off x="8068875" y="4277602"/>
            <a:ext cx="458610" cy="143936"/>
          </a:xfrm>
          <a:prstGeom prst="line">
            <a:avLst/>
          </a:prstGeom>
          <a:ln w="28575">
            <a:solidFill>
              <a:srgbClr val="EBB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 flipH="1">
            <a:off x="2774348" y="4693454"/>
            <a:ext cx="794345" cy="60351"/>
          </a:xfrm>
          <a:prstGeom prst="line">
            <a:avLst/>
          </a:prstGeom>
          <a:ln w="28575">
            <a:solidFill>
              <a:srgbClr val="EBB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5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968" y="3503729"/>
            <a:ext cx="617919" cy="62491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6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030" y="3492887"/>
            <a:ext cx="617919" cy="62491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7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337" y="3590008"/>
            <a:ext cx="617919" cy="62491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635" y="4606986"/>
            <a:ext cx="617919" cy="62491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9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634" y="5130208"/>
            <a:ext cx="617919" cy="62491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0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973" y="5577816"/>
            <a:ext cx="617919" cy="62491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960" y="6123704"/>
            <a:ext cx="617919" cy="62491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300" y="6080774"/>
            <a:ext cx="617919" cy="62491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927" y="5829291"/>
            <a:ext cx="617919" cy="62491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693" y="5404640"/>
            <a:ext cx="617919" cy="62491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360" y="5056213"/>
            <a:ext cx="617919" cy="62491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555" y="5080936"/>
            <a:ext cx="617919" cy="62491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300" y="4600436"/>
            <a:ext cx="617919" cy="62491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612" y="4102935"/>
            <a:ext cx="617919" cy="62491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022" y="4189449"/>
            <a:ext cx="617919" cy="62491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261" y="3534466"/>
            <a:ext cx="617919" cy="62491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1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981" y="2770250"/>
            <a:ext cx="617919" cy="62491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2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798" y="3922491"/>
            <a:ext cx="617919" cy="62491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3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640" y="5527008"/>
            <a:ext cx="617919" cy="62491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4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962" y="4836977"/>
            <a:ext cx="617919" cy="62491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322" y="4779726"/>
            <a:ext cx="617919" cy="62491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6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752" y="4068040"/>
            <a:ext cx="617919" cy="62491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7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279" y="4456022"/>
            <a:ext cx="617919" cy="62491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8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38" y="4779726"/>
            <a:ext cx="617919" cy="62491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3429000" y="1752600"/>
            <a:ext cx="47394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fr-FR"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+mn-cs"/>
              </a:rPr>
              <a:t>Les efforts combinés de tous les pays constituent le noyau du Mouvement </a:t>
            </a:r>
            <a:r>
              <a:rPr lang="fr-FR" sz="2000" b="0" i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+mn-cs"/>
              </a:rPr>
              <a:t>– </a:t>
            </a:r>
            <a:br>
              <a:rPr lang="fr-FR" sz="2000" b="0" i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+mn-cs"/>
              </a:rPr>
            </a:br>
            <a:r>
              <a:rPr lang="fr-FR" sz="2000" b="1" i="0" smtClean="0">
                <a:solidFill>
                  <a:srgbClr val="E69B36"/>
                </a:solidFill>
                <a:latin typeface="Calibri"/>
                <a:ea typeface="+mn-ea"/>
                <a:cs typeface="+mn-cs"/>
              </a:rPr>
              <a:t>Le </a:t>
            </a:r>
            <a:r>
              <a:rPr lang="fr-FR" sz="2000" b="1" i="0">
                <a:solidFill>
                  <a:srgbClr val="E69B36"/>
                </a:solidFill>
                <a:latin typeface="Calibri"/>
                <a:ea typeface="+mn-ea"/>
                <a:cs typeface="+mn-cs"/>
              </a:rPr>
              <a:t>Réseau des pays SUN</a:t>
            </a:r>
          </a:p>
        </p:txBody>
      </p:sp>
    </p:spTree>
    <p:extLst>
      <p:ext uri="{BB962C8B-B14F-4D97-AF65-F5344CB8AC3E}">
        <p14:creationId xmlns:p14="http://schemas.microsoft.com/office/powerpoint/2010/main" val="2600415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/>
          <p:cNvSpPr/>
          <p:nvPr/>
        </p:nvSpPr>
        <p:spPr>
          <a:xfrm rot="18957455">
            <a:off x="3823214" y="2317250"/>
            <a:ext cx="2270897" cy="2261202"/>
          </a:xfrm>
          <a:prstGeom prst="ellipse">
            <a:avLst/>
          </a:prstGeom>
          <a:noFill/>
          <a:ln w="101600">
            <a:solidFill>
              <a:srgbClr val="E6C548">
                <a:alpha val="79000"/>
              </a:srgb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5" name="Oval 34"/>
          <p:cNvSpPr/>
          <p:nvPr/>
        </p:nvSpPr>
        <p:spPr>
          <a:xfrm rot="18957455">
            <a:off x="3447519" y="1978683"/>
            <a:ext cx="3022286" cy="3009383"/>
          </a:xfrm>
          <a:prstGeom prst="ellipse">
            <a:avLst/>
          </a:prstGeom>
          <a:noFill/>
          <a:ln w="101600">
            <a:solidFill>
              <a:srgbClr val="E69B36">
                <a:alpha val="68000"/>
              </a:srgb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44645">
            <a:off x="2063190" y="3234383"/>
            <a:ext cx="1430487" cy="2281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068" y="2622076"/>
            <a:ext cx="1699191" cy="16515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0315" y="0"/>
            <a:ext cx="9154315" cy="889575"/>
          </a:xfrm>
          <a:prstGeom prst="rect">
            <a:avLst/>
          </a:prstGeom>
          <a:solidFill>
            <a:srgbClr val="E4A018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21941"/>
            <a:ext cx="1538117" cy="64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366215" y="3116027"/>
            <a:ext cx="11848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buNone/>
            </a:pPr>
            <a:r>
              <a:rPr lang="fr-FR" sz="18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+mn-cs"/>
              </a:rPr>
              <a:t>Réseau des pays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778433" y="6214450"/>
            <a:ext cx="14439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buNone/>
            </a:pPr>
            <a:r>
              <a:rPr lang="fr-FR"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Réseau des donateurs</a:t>
            </a:r>
            <a:endParaRPr sz="160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5054025"/>
            <a:ext cx="14439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buNone/>
            </a:pPr>
            <a:r>
              <a:rPr lang="fr-FR"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Réseau de la société civile</a:t>
            </a:r>
            <a:endParaRPr sz="160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57272" y="6214451"/>
            <a:ext cx="19004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buNone/>
            </a:pPr>
            <a:r>
              <a:rPr lang="fr-FR"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Réseau</a:t>
            </a:r>
          </a:p>
          <a:p>
            <a:pPr algn="ctr" defTabSz="914400">
              <a:buNone/>
            </a:pPr>
            <a:r>
              <a:rPr lang="fr-FR"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du secteur privé</a:t>
            </a:r>
            <a:endParaRPr sz="160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768115" y="5025764"/>
            <a:ext cx="14439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buNone/>
            </a:pPr>
            <a:r>
              <a:rPr lang="fr-FR"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Réseau des</a:t>
            </a:r>
          </a:p>
          <a:p>
            <a:pPr algn="ctr" defTabSz="914400">
              <a:buNone/>
            </a:pPr>
            <a:r>
              <a:rPr lang="fr-FR"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Nations Unies</a:t>
            </a:r>
            <a:endParaRPr sz="160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0170" y="1172888"/>
            <a:ext cx="34836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fr-FR" sz="2000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Les réseaux </a:t>
            </a:r>
            <a:r>
              <a:rPr lang="fr-FR" sz="2000" b="1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globaux </a:t>
            </a:r>
            <a:endParaRPr lang="fr-FR" sz="2000" b="1" i="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+mn-ea"/>
              <a:cs typeface="+mn-cs"/>
            </a:endParaRPr>
          </a:p>
          <a:p>
            <a:pPr algn="ctr" defTabSz="914400">
              <a:buNone/>
            </a:pPr>
            <a:r>
              <a:rPr lang="fr-FR" sz="20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d'acteurs </a:t>
            </a:r>
            <a:r>
              <a:rPr lang="fr-FR" sz="20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alignent </a:t>
            </a:r>
            <a:r>
              <a:rPr lang="fr-FR" sz="20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les ressources et </a:t>
            </a:r>
          </a:p>
          <a:p>
            <a:pPr algn="ctr" defTabSz="914400">
              <a:buNone/>
            </a:pPr>
            <a:r>
              <a:rPr lang="fr-FR" sz="20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harmonisent les actions pour soutenir les efforts des pays.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5568">
            <a:off x="3450549" y="4080082"/>
            <a:ext cx="1430487" cy="2281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4432" flipH="1">
            <a:off x="5102361" y="4068133"/>
            <a:ext cx="1430487" cy="2281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55355" flipH="1">
            <a:off x="6432995" y="3084649"/>
            <a:ext cx="1430487" cy="2281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6" name="Straight Connector 35"/>
          <p:cNvCxnSpPr>
            <a:stCxn id="34" idx="6"/>
          </p:cNvCxnSpPr>
          <p:nvPr/>
        </p:nvCxnSpPr>
        <p:spPr>
          <a:xfrm flipV="1">
            <a:off x="5774852" y="1845793"/>
            <a:ext cx="785983" cy="812705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5923063" y="2514600"/>
            <a:ext cx="522967" cy="353346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1974819" y="2735341"/>
            <a:ext cx="231152" cy="1027017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265101" y="366355"/>
            <a:ext cx="3329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buNone/>
            </a:pPr>
            <a:r>
              <a:rPr lang="fr-FR" sz="3200" b="1" i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L'approche du Mouvement SUN</a:t>
            </a:r>
            <a:endParaRPr sz="320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6631" y="958333"/>
            <a:ext cx="250225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fr-FR" sz="18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Avec</a:t>
            </a:r>
            <a:r>
              <a:rPr lang="fr-FR" sz="1800" b="0" i="0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fr-FR" sz="18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l’appui </a:t>
            </a:r>
            <a:br>
              <a:rPr lang="fr-FR" sz="18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</a:br>
            <a:r>
              <a:rPr lang="fr-FR" sz="18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et </a:t>
            </a:r>
            <a:r>
              <a:rPr lang="fr-FR" sz="18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la coordination </a:t>
            </a:r>
            <a:r>
              <a:rPr lang="fr-FR" sz="18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globale assurés </a:t>
            </a:r>
            <a:r>
              <a:rPr lang="fr-FR" sz="18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par </a:t>
            </a:r>
          </a:p>
          <a:p>
            <a:pPr algn="ctr" defTabSz="914400">
              <a:buNone/>
            </a:pPr>
            <a:r>
              <a:rPr lang="fr-FR" sz="2000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le Secrétariat du </a:t>
            </a:r>
            <a:r>
              <a:rPr lang="fr-FR" sz="2000" b="1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/>
            </a:r>
            <a:br>
              <a:rPr lang="fr-FR" sz="2000" b="1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</a:br>
            <a:r>
              <a:rPr lang="fr-FR" sz="2000" b="1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Mouvement </a:t>
            </a:r>
            <a:r>
              <a:rPr lang="fr-FR" sz="2000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SUN </a:t>
            </a:r>
            <a:endParaRPr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defTabSz="914400">
              <a:buNone/>
            </a:pPr>
            <a:r>
              <a:rPr lang="fr-FR" sz="18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et </a:t>
            </a:r>
          </a:p>
          <a:p>
            <a:pPr algn="ctr" defTabSz="914400">
              <a:buNone/>
            </a:pPr>
            <a:r>
              <a:rPr lang="fr-FR" sz="2000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le Groupe principal </a:t>
            </a:r>
            <a:r>
              <a:rPr lang="fr-FR" sz="2000" b="1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du</a:t>
            </a:r>
            <a:r>
              <a:rPr lang="fr-FR" sz="2000" b="1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SUN</a:t>
            </a:r>
            <a:endParaRPr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731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118176"/>
            <a:ext cx="8991599" cy="5739824"/>
          </a:xfrm>
        </p:spPr>
        <p:txBody>
          <a:bodyPr>
            <a:noAutofit/>
          </a:bodyPr>
          <a:lstStyle/>
          <a:p>
            <a:pPr marL="0" indent="0" algn="l" defTabSz="914400">
              <a:spcBef>
                <a:spcPts val="768"/>
              </a:spcBef>
              <a:buNone/>
            </a:pPr>
            <a:r>
              <a:rPr lang="fr-FR" sz="3200" b="1" i="0" dirty="0">
                <a:solidFill>
                  <a:srgbClr val="E4A018"/>
                </a:solidFill>
                <a:latin typeface="Calibri"/>
                <a:ea typeface="+mn-ea"/>
                <a:cs typeface="+mn-cs"/>
              </a:rPr>
              <a:t>   Au Pérou</a:t>
            </a:r>
            <a:endParaRPr dirty="0">
              <a:solidFill>
                <a:schemeClr val="tx1">
                  <a:lumMod val="75000"/>
                </a:schemeClr>
              </a:solidFill>
            </a:endParaRPr>
          </a:p>
          <a:p>
            <a:pPr marL="914400" indent="-228600" algn="l" defTabSz="914400">
              <a:lnSpc>
                <a:spcPct val="85000"/>
              </a:lnSpc>
              <a:spcBef>
                <a:spcPts val="480"/>
              </a:spcBef>
              <a:buClr>
                <a:srgbClr val="E69B36"/>
              </a:buClr>
              <a:buFont typeface="Arial"/>
              <a:buChar char="•"/>
            </a:pPr>
            <a:r>
              <a:rPr lang="fr-FR" sz="20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La réduction du retard de croissance est adoptée comme un objectif national 	  	</a:t>
            </a:r>
          </a:p>
          <a:p>
            <a:pPr marL="914400" indent="-228600" algn="l" defTabSz="914400">
              <a:lnSpc>
                <a:spcPct val="85000"/>
              </a:lnSpc>
              <a:spcBef>
                <a:spcPts val="480"/>
              </a:spcBef>
              <a:buClr>
                <a:srgbClr val="E69B36"/>
              </a:buClr>
              <a:buFont typeface="Arial"/>
              <a:buChar char="•"/>
            </a:pPr>
            <a:r>
              <a:rPr lang="fr-FR" sz="20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Les plus grands programmes sociaux ciblent les plus démunis. </a:t>
            </a:r>
            <a:endParaRPr sz="2000" dirty="0"/>
          </a:p>
          <a:p>
            <a:pPr marL="914400" indent="-228600" algn="l" defTabSz="914400">
              <a:lnSpc>
                <a:spcPct val="85000"/>
              </a:lnSpc>
              <a:spcBef>
                <a:spcPts val="480"/>
              </a:spcBef>
              <a:buClr>
                <a:srgbClr val="E69B36"/>
              </a:buClr>
              <a:buFont typeface="Arial"/>
              <a:buChar char="•"/>
            </a:pPr>
            <a:r>
              <a:rPr lang="fr-FR" sz="20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Le système d'assurance santé intégré est mis en œuvre</a:t>
            </a:r>
          </a:p>
          <a:p>
            <a:pPr marL="914400" indent="-228600" algn="l" defTabSz="914400">
              <a:lnSpc>
                <a:spcPct val="85000"/>
              </a:lnSpc>
              <a:spcBef>
                <a:spcPts val="480"/>
              </a:spcBef>
              <a:buClr>
                <a:srgbClr val="E69B36"/>
              </a:buClr>
              <a:buFont typeface="Arial"/>
              <a:buChar char="•"/>
            </a:pPr>
            <a:r>
              <a:rPr lang="fr-FR" sz="20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Le budget du Gouvernement pour la nutrition est augmenté </a:t>
            </a:r>
          </a:p>
          <a:p>
            <a:pPr marL="0" indent="0" algn="l" defTabSz="914400">
              <a:spcBef>
                <a:spcPts val="768"/>
              </a:spcBef>
              <a:buNone/>
            </a:pPr>
            <a:r>
              <a:rPr lang="fr-FR" sz="3200" b="1" i="0" dirty="0">
                <a:solidFill>
                  <a:srgbClr val="E4A018"/>
                </a:solidFill>
                <a:latin typeface="Calibri"/>
                <a:ea typeface="+mn-ea"/>
                <a:cs typeface="+mn-cs"/>
              </a:rPr>
              <a:t>   Au Népal</a:t>
            </a:r>
            <a:endParaRPr dirty="0">
              <a:solidFill>
                <a:schemeClr val="tx1">
                  <a:lumMod val="75000"/>
                </a:schemeClr>
              </a:solidFill>
            </a:endParaRPr>
          </a:p>
          <a:p>
            <a:pPr marL="914400" indent="-228600" algn="l" defTabSz="914400">
              <a:lnSpc>
                <a:spcPct val="85000"/>
              </a:lnSpc>
              <a:spcBef>
                <a:spcPts val="480"/>
              </a:spcBef>
              <a:buClr>
                <a:srgbClr val="E69B36"/>
              </a:buClr>
              <a:buFont typeface="Arial"/>
              <a:buChar char="•"/>
            </a:pPr>
            <a:r>
              <a:rPr lang="en-AU" sz="20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Engagement </a:t>
            </a:r>
            <a:r>
              <a:rPr lang="en-AU" sz="20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politique</a:t>
            </a:r>
            <a:r>
              <a:rPr lang="en-AU" sz="20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par </a:t>
            </a:r>
            <a:r>
              <a:rPr lang="en-AU" sz="20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secteur</a:t>
            </a:r>
            <a:r>
              <a:rPr lang="en-AU" sz="20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AU" sz="20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clé</a:t>
            </a:r>
            <a:r>
              <a:rPr lang="en-AU" sz="20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(</a:t>
            </a:r>
            <a:r>
              <a:rPr lang="en-US" sz="20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Santé, </a:t>
            </a:r>
            <a:r>
              <a:rPr lang="en-US" sz="20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Éducation</a:t>
            </a:r>
            <a:r>
              <a:rPr lang="en-US" sz="20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WASH, Agriculture et </a:t>
            </a:r>
            <a:r>
              <a:rPr lang="en-US" sz="20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gouvernance</a:t>
            </a:r>
            <a:r>
              <a:rPr lang="en-US" sz="20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locale)</a:t>
            </a:r>
            <a:endParaRPr sz="2000" dirty="0"/>
          </a:p>
          <a:p>
            <a:pPr marL="914400" indent="-228600" algn="l" defTabSz="914400">
              <a:lnSpc>
                <a:spcPct val="85000"/>
              </a:lnSpc>
              <a:spcBef>
                <a:spcPts val="480"/>
              </a:spcBef>
              <a:buClr>
                <a:srgbClr val="E69B36"/>
              </a:buClr>
              <a:buFont typeface="Arial"/>
              <a:buChar char="•"/>
            </a:pPr>
            <a:r>
              <a:rPr lang="fr-FR" sz="20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Budget du Gouvernement pour la nutrition doublé</a:t>
            </a:r>
          </a:p>
          <a:p>
            <a:pPr marL="0" indent="0" algn="l" defTabSz="914400">
              <a:spcBef>
                <a:spcPts val="768"/>
              </a:spcBef>
              <a:buNone/>
            </a:pPr>
            <a:r>
              <a:rPr lang="fr-FR" sz="3200" b="1" i="0" dirty="0">
                <a:solidFill>
                  <a:srgbClr val="E4A018"/>
                </a:solidFill>
                <a:latin typeface="Calibri"/>
                <a:ea typeface="+mn-ea"/>
                <a:cs typeface="+mn-cs"/>
              </a:rPr>
              <a:t>   En Éthiopie</a:t>
            </a:r>
            <a:endParaRPr dirty="0">
              <a:solidFill>
                <a:schemeClr val="tx1">
                  <a:lumMod val="75000"/>
                </a:schemeClr>
              </a:solidFill>
            </a:endParaRPr>
          </a:p>
          <a:p>
            <a:pPr marL="914400" indent="-228600" algn="l" defTabSz="914400">
              <a:lnSpc>
                <a:spcPct val="85000"/>
              </a:lnSpc>
              <a:spcBef>
                <a:spcPts val="480"/>
              </a:spcBef>
              <a:buClr>
                <a:srgbClr val="E69B36"/>
              </a:buClr>
              <a:buFont typeface="Arial"/>
              <a:buChar char="•"/>
            </a:pPr>
            <a:r>
              <a:rPr lang="fr-FR" sz="20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Programme de grande envergure pour améliorer l'accès aux postes de santé dans les zones reculées et frappées par la sécheresse</a:t>
            </a:r>
          </a:p>
          <a:p>
            <a:pPr marL="914400" indent="-228600" algn="l" defTabSz="914400">
              <a:lnSpc>
                <a:spcPct val="85000"/>
              </a:lnSpc>
              <a:spcBef>
                <a:spcPts val="480"/>
              </a:spcBef>
              <a:buClr>
                <a:srgbClr val="E69B36"/>
              </a:buClr>
              <a:buFont typeface="Arial"/>
              <a:buChar char="•"/>
            </a:pPr>
            <a:r>
              <a:rPr lang="fr-FR" sz="20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Mise en place des réseaux de sécurité sociale pour les familles vulnérables</a:t>
            </a:r>
          </a:p>
          <a:p>
            <a:pPr marL="914400" indent="-228600" algn="l" defTabSz="914400">
              <a:lnSpc>
                <a:spcPct val="85000"/>
              </a:lnSpc>
              <a:spcBef>
                <a:spcPts val="480"/>
              </a:spcBef>
              <a:buClr>
                <a:srgbClr val="E69B36"/>
              </a:buClr>
              <a:buFont typeface="Arial"/>
              <a:buChar char="•"/>
            </a:pPr>
            <a:r>
              <a:rPr lang="fr-FR" sz="20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Extension de la prise en charge de la malnutrition </a:t>
            </a:r>
            <a:r>
              <a:rPr lang="fr-FR" sz="20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aiguë </a:t>
            </a:r>
            <a:r>
              <a:rPr lang="fr-FR" sz="20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sévère</a:t>
            </a:r>
            <a:endParaRPr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2162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>
              <a:buNone/>
            </a:pPr>
            <a:r>
              <a:rPr lang="fr-FR" sz="3200" b="1" i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Comment le retard de croissance a-t-il été réduit ? </a:t>
            </a:r>
            <a:endParaRPr sz="320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889575"/>
          </a:xfrm>
          <a:prstGeom prst="rect">
            <a:avLst/>
          </a:prstGeom>
          <a:solidFill>
            <a:srgbClr val="E4A018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" y="-76200"/>
            <a:ext cx="57508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>
              <a:buNone/>
            </a:pPr>
            <a:r>
              <a:rPr lang="fr-FR" sz="3200" b="1" i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Comment le retard de croissance a-t-il été réduit ?</a:t>
            </a:r>
            <a:endParaRPr sz="320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682" y="121941"/>
            <a:ext cx="1538117" cy="64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358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575"/>
            <a:ext cx="9144000" cy="5968425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402" y="75287"/>
            <a:ext cx="1538117" cy="64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191000" y="4114800"/>
            <a:ext cx="49530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buNone/>
            </a:pPr>
            <a:r>
              <a:rPr lang="fr-FR" sz="3200" b="1" i="0" dirty="0">
                <a:solidFill>
                  <a:srgbClr val="E4A018"/>
                </a:solidFill>
                <a:latin typeface="Calibri"/>
                <a:ea typeface="+mn-ea"/>
                <a:cs typeface="+mn-cs"/>
              </a:rPr>
              <a:t>SUN </a:t>
            </a:r>
            <a:r>
              <a:rPr lang="fr-FR" sz="3200" b="1" i="0" dirty="0" smtClean="0">
                <a:solidFill>
                  <a:srgbClr val="E4A018"/>
                </a:solidFill>
                <a:latin typeface="Calibri"/>
                <a:ea typeface="+mn-ea"/>
                <a:cs typeface="+mn-cs"/>
              </a:rPr>
              <a:t>réunit des</a:t>
            </a:r>
            <a:r>
              <a:rPr lang="fr-FR" sz="3200" b="1" i="0" dirty="0" smtClean="0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fr-FR" sz="3200" b="1" i="0" dirty="0" smtClean="0">
                <a:solidFill>
                  <a:srgbClr val="E4A018"/>
                </a:solidFill>
                <a:latin typeface="Calibri"/>
                <a:ea typeface="+mn-ea"/>
                <a:cs typeface="+mn-cs"/>
              </a:rPr>
              <a:t>responsables</a:t>
            </a:r>
            <a:r>
              <a:rPr lang="fr-FR" sz="3200" b="1" i="0" dirty="0" smtClean="0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 </a:t>
            </a:r>
            <a:endParaRPr lang="fr-FR" sz="3200" b="1" i="0" dirty="0">
              <a:solidFill>
                <a:srgbClr val="FFFF00"/>
              </a:solidFill>
              <a:latin typeface="Calibri"/>
              <a:ea typeface="+mn-ea"/>
              <a:cs typeface="+mn-cs"/>
            </a:endParaRPr>
          </a:p>
          <a:p>
            <a:r>
              <a:rPr lang="fr-FR" sz="2000" b="0" i="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des </a:t>
            </a:r>
            <a:r>
              <a:rPr lang="fr-FR" sz="2000" b="0" i="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gouvernements, </a:t>
            </a:r>
            <a:r>
              <a:rPr lang="fr-FR" sz="2000" b="0" i="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 de la </a:t>
            </a:r>
            <a:r>
              <a:rPr lang="fr-FR" sz="2000" b="0" i="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société </a:t>
            </a:r>
            <a:r>
              <a:rPr lang="fr-FR" sz="2000" b="0" i="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civile,</a:t>
            </a:r>
            <a:br>
              <a:rPr lang="fr-FR" sz="2000" b="0" i="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</a:br>
            <a:r>
              <a:rPr lang="fr-FR" sz="2000" b="0" i="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des Nations-Unies</a:t>
            </a:r>
            <a:r>
              <a:rPr lang="fr-FR" sz="2000" b="0" i="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, </a:t>
            </a:r>
            <a:r>
              <a:rPr lang="fr-FR" sz="2000" dirty="0" smtClean="0">
                <a:solidFill>
                  <a:schemeClr val="bg1"/>
                </a:solidFill>
                <a:latin typeface="Calibri"/>
              </a:rPr>
              <a:t>des</a:t>
            </a:r>
            <a:r>
              <a:rPr lang="fr-FR" sz="2000" b="0" i="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fr-FR" sz="2000" b="0" i="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donateurs</a:t>
            </a:r>
            <a:r>
              <a:rPr lang="fr-FR" sz="2000" b="0" i="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,</a:t>
            </a:r>
            <a:br>
              <a:rPr lang="fr-FR" sz="2000" b="0" i="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</a:br>
            <a:r>
              <a:rPr lang="fr-FR" sz="2000" b="0" i="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du secteur privé ainsi que des chercheurs </a:t>
            </a:r>
            <a:br>
              <a:rPr lang="fr-FR" sz="2000" b="0" i="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</a:br>
            <a:r>
              <a:rPr lang="fr-FR" sz="2400" b="0" i="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qui œuvrent tous à l'amélioration </a:t>
            </a:r>
            <a:r>
              <a:rPr lang="fr-FR" sz="2400" b="0" i="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de la </a:t>
            </a:r>
            <a:r>
              <a:rPr lang="fr-FR" sz="2400" b="0" i="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nutrition</a:t>
            </a:r>
            <a:r>
              <a:rPr lang="fr-FR" sz="2400" b="0" i="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889575"/>
          </a:xfrm>
          <a:prstGeom prst="rect">
            <a:avLst/>
          </a:prstGeom>
          <a:solidFill>
            <a:srgbClr val="E4A018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599" y="179278"/>
            <a:ext cx="1538117" cy="64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675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10315" y="0"/>
            <a:ext cx="9169555" cy="889575"/>
          </a:xfrm>
          <a:prstGeom prst="rect">
            <a:avLst/>
          </a:prstGeom>
          <a:solidFill>
            <a:srgbClr val="E4A018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-10316" y="4367895"/>
            <a:ext cx="4455939" cy="2320469"/>
          </a:xfrm>
          <a:prstGeom prst="rect">
            <a:avLst/>
          </a:prstGeom>
          <a:solidFill>
            <a:srgbClr val="E6C54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10316" y="1961206"/>
            <a:ext cx="4455939" cy="2305994"/>
          </a:xfrm>
          <a:prstGeom prst="rect">
            <a:avLst/>
          </a:prstGeom>
          <a:solidFill>
            <a:srgbClr val="E6C54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724401" y="4367896"/>
            <a:ext cx="4419599" cy="2320469"/>
          </a:xfrm>
          <a:prstGeom prst="rect">
            <a:avLst/>
          </a:prstGeom>
          <a:solidFill>
            <a:srgbClr val="E6C54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724401" y="1961206"/>
            <a:ext cx="4419599" cy="2305994"/>
          </a:xfrm>
          <a:prstGeom prst="rect">
            <a:avLst/>
          </a:prstGeom>
          <a:solidFill>
            <a:srgbClr val="E6C54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2100" y="304800"/>
            <a:ext cx="30973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buNone/>
            </a:pPr>
            <a:r>
              <a:rPr lang="fr-FR" sz="3200" b="1" i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Des avancées</a:t>
            </a:r>
            <a:endParaRPr sz="280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59335" y="2021596"/>
            <a:ext cx="3296604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914400">
              <a:buNone/>
            </a:pPr>
            <a:r>
              <a:rPr lang="fr-FR" sz="2000" b="1" i="0" dirty="0">
                <a:solidFill>
                  <a:srgbClr val="E4A018"/>
                </a:solidFill>
                <a:latin typeface="Calibri"/>
                <a:ea typeface="+mn-ea"/>
                <a:cs typeface="+mn-cs"/>
              </a:rPr>
              <a:t>Création </a:t>
            </a:r>
            <a:r>
              <a:rPr lang="fr-FR" sz="2000" b="1" i="0" dirty="0" smtClean="0">
                <a:solidFill>
                  <a:srgbClr val="E4A018"/>
                </a:solidFill>
                <a:latin typeface="Calibri"/>
                <a:ea typeface="+mn-ea"/>
                <a:cs typeface="+mn-cs"/>
              </a:rPr>
              <a:t>de plates-formes </a:t>
            </a:r>
            <a:endParaRPr lang="fr-FR" sz="2000" b="1" i="0" dirty="0">
              <a:solidFill>
                <a:srgbClr val="E4A018"/>
              </a:solidFill>
              <a:latin typeface="Calibri"/>
              <a:ea typeface="+mn-ea"/>
              <a:cs typeface="+mn-cs"/>
            </a:endParaRPr>
          </a:p>
          <a:p>
            <a:pPr algn="l" defTabSz="914400">
              <a:buNone/>
            </a:pPr>
            <a:r>
              <a:rPr lang="fr-FR" sz="2000" b="1" i="0" dirty="0">
                <a:solidFill>
                  <a:srgbClr val="E4A018"/>
                </a:solidFill>
                <a:latin typeface="Calibri"/>
                <a:ea typeface="+mn-ea"/>
                <a:cs typeface="+mn-cs"/>
              </a:rPr>
              <a:t>politiques et opérationnelles, </a:t>
            </a:r>
          </a:p>
          <a:p>
            <a:r>
              <a:rPr lang="fr-FR" sz="1600" b="0" i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+mn-cs"/>
              </a:rPr>
              <a:t>avec un </a:t>
            </a:r>
            <a:r>
              <a:rPr lang="fr-FR" sz="16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fort leadership </a:t>
            </a:r>
            <a:r>
              <a:rPr lang="fr-FR" sz="16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et des espaces multi-acteurs où les </a:t>
            </a:r>
            <a:r>
              <a:rPr lang="fr-FR" sz="16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parties prenant</a:t>
            </a: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fr-FR" sz="16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s </a:t>
            </a:r>
            <a:r>
              <a:rPr lang="fr-FR" sz="16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se réunissent pour harmoniser leurs activités et prendre la responsabilité conjointe </a:t>
            </a:r>
            <a:r>
              <a:rPr lang="fr-FR" sz="1600" b="0" i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+mn-cs"/>
              </a:rPr>
              <a:t>du renforcement de la nutrition.</a:t>
            </a:r>
            <a:endParaRPr sz="16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05414" y="2057400"/>
            <a:ext cx="32084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>
              <a:buNone/>
            </a:pPr>
            <a:r>
              <a:rPr lang="fr-FR" sz="2000" b="1" i="0">
                <a:solidFill>
                  <a:srgbClr val="E4A018"/>
                </a:solidFill>
                <a:latin typeface="Calibri"/>
                <a:ea typeface="+mn-ea"/>
                <a:cs typeface="+mn-cs"/>
              </a:rPr>
              <a:t>Intégration des meilleures pratiques dans les politiques nationales</a:t>
            </a:r>
          </a:p>
          <a:p>
            <a:pPr algn="l" defTabSz="914400">
              <a:buNone/>
            </a:pPr>
            <a:r>
              <a:rPr lang="fr-FR"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+mn-cs"/>
              </a:rPr>
              <a:t>pour la mise à l'échelle des interventions efficaces ; y compris l'adoption des lois et </a:t>
            </a:r>
            <a:endParaRPr>
              <a:solidFill>
                <a:schemeClr val="tx1">
                  <a:lumMod val="85000"/>
                </a:schemeClr>
              </a:solidFill>
            </a:endParaRPr>
          </a:p>
          <a:p>
            <a:pPr algn="l" defTabSz="914400">
              <a:buNone/>
            </a:pPr>
            <a:r>
              <a:rPr lang="fr-FR"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+mn-cs"/>
              </a:rPr>
              <a:t>politiques efficaces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46635" y="4555070"/>
            <a:ext cx="342782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>
              <a:buNone/>
            </a:pPr>
            <a:r>
              <a:rPr lang="fr-FR" sz="2000" b="1" i="0" dirty="0" smtClean="0">
                <a:solidFill>
                  <a:srgbClr val="E4A018"/>
                </a:solidFill>
                <a:latin typeface="Calibri"/>
                <a:ea typeface="+mn-ea"/>
                <a:cs typeface="+mn-cs"/>
              </a:rPr>
              <a:t>Alignement </a:t>
            </a:r>
            <a:r>
              <a:rPr lang="fr-FR" sz="2000" b="1" i="0" dirty="0">
                <a:solidFill>
                  <a:srgbClr val="E4A018"/>
                </a:solidFill>
                <a:latin typeface="Calibri"/>
                <a:ea typeface="+mn-ea"/>
                <a:cs typeface="+mn-cs"/>
              </a:rPr>
              <a:t>des actions à</a:t>
            </a:r>
            <a:r>
              <a:rPr lang="fr-FR" sz="2000" b="0" i="0" dirty="0">
                <a:solidFill>
                  <a:srgbClr val="E4A018"/>
                </a:solidFill>
                <a:latin typeface="Calibri"/>
                <a:ea typeface="+mn-ea"/>
                <a:cs typeface="+mn-cs"/>
              </a:rPr>
              <a:t> </a:t>
            </a:r>
            <a:r>
              <a:rPr lang="fr-FR" sz="2000" b="1" i="0" dirty="0">
                <a:solidFill>
                  <a:srgbClr val="E4A018"/>
                </a:solidFill>
                <a:latin typeface="Calibri"/>
                <a:ea typeface="+mn-ea"/>
                <a:cs typeface="+mn-cs"/>
              </a:rPr>
              <a:t>travers les secteurs</a:t>
            </a:r>
            <a:r>
              <a:rPr lang="fr-FR" sz="2000" b="0" i="0" dirty="0">
                <a:solidFill>
                  <a:srgbClr val="E4A018"/>
                </a:solidFill>
                <a:latin typeface="Calibri"/>
                <a:ea typeface="+mn-ea"/>
                <a:cs typeface="+mn-cs"/>
              </a:rPr>
              <a:t> </a:t>
            </a:r>
            <a:r>
              <a:rPr lang="fr-FR" sz="1800" b="0" i="0" dirty="0">
                <a:solidFill>
                  <a:srgbClr val="E4A018"/>
                </a:solidFill>
                <a:latin typeface="Calibri"/>
                <a:ea typeface="+mn-ea"/>
                <a:cs typeface="+mn-cs"/>
              </a:rPr>
              <a:t> </a:t>
            </a:r>
            <a:r>
              <a:rPr lang="fr-FR" sz="1800" b="0" i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+mn-cs"/>
              </a:rPr>
              <a:t>dotés </a:t>
            </a:r>
            <a:r>
              <a:rPr lang="fr-FR" sz="1800" b="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+mn-cs"/>
              </a:rPr>
              <a:t>de </a:t>
            </a:r>
            <a:r>
              <a:rPr lang="fr-FR" sz="1800" b="0" i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+mn-cs"/>
              </a:rPr>
              <a:t>plans nationaux adéquats et bien chiffrés, avec un cadre de résultat consensuel et une obligation mutuelle de rendre compte.</a:t>
            </a:r>
            <a:endParaRPr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67398" y="4644815"/>
            <a:ext cx="322118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>
              <a:buNone/>
            </a:pPr>
            <a:r>
              <a:rPr lang="fr-FR" sz="2000" b="1" i="0" dirty="0">
                <a:solidFill>
                  <a:srgbClr val="E4A018"/>
                </a:solidFill>
                <a:latin typeface="Calibri"/>
                <a:ea typeface="+mn-ea"/>
                <a:cs typeface="+mn-cs"/>
              </a:rPr>
              <a:t>Augmentation des ressources et suivi de la mise en œuvre</a:t>
            </a:r>
          </a:p>
          <a:p>
            <a:pPr algn="l" defTabSz="914400">
              <a:buNone/>
            </a:pPr>
            <a:r>
              <a:rPr lang="fr-FR" sz="1800" b="0" i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+mn-cs"/>
              </a:rPr>
              <a:t>pour des actions cohérentes, harmonisées, efficaces et d'un impact maximal.</a:t>
            </a:r>
            <a:endParaRPr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6211" y="2720190"/>
            <a:ext cx="609600" cy="615631"/>
          </a:xfrm>
          <a:prstGeom prst="ellipse">
            <a:avLst/>
          </a:prstGeom>
          <a:noFill/>
          <a:ln w="635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None/>
            </a:pPr>
            <a:r>
              <a:rPr lang="fr-FR" sz="3200" b="1" i="0">
                <a:latin typeface="Calibri"/>
                <a:ea typeface="+mn-ea"/>
                <a:cs typeface="+mn-cs"/>
              </a:rPr>
              <a:t>1</a:t>
            </a:r>
            <a:endParaRPr sz="3200"/>
          </a:p>
        </p:txBody>
      </p:sp>
      <p:sp>
        <p:nvSpPr>
          <p:cNvPr id="17" name="Oval 16"/>
          <p:cNvSpPr/>
          <p:nvPr/>
        </p:nvSpPr>
        <p:spPr>
          <a:xfrm>
            <a:off x="8213897" y="2720189"/>
            <a:ext cx="609600" cy="615631"/>
          </a:xfrm>
          <a:prstGeom prst="ellipse">
            <a:avLst/>
          </a:prstGeom>
          <a:noFill/>
          <a:ln w="635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None/>
            </a:pPr>
            <a:r>
              <a:rPr lang="fr-FR" sz="3200" b="1" i="0"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292100" y="5026184"/>
            <a:ext cx="609600" cy="615631"/>
          </a:xfrm>
          <a:prstGeom prst="ellipse">
            <a:avLst/>
          </a:prstGeom>
          <a:noFill/>
          <a:ln w="635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None/>
            </a:pPr>
            <a:r>
              <a:rPr lang="fr-FR" sz="3200" b="1" i="0">
                <a:latin typeface="Calibri"/>
                <a:ea typeface="+mn-ea"/>
                <a:cs typeface="+mn-cs"/>
              </a:rPr>
              <a:t>3</a:t>
            </a:r>
            <a:endParaRPr sz="3200"/>
          </a:p>
        </p:txBody>
      </p:sp>
      <p:sp>
        <p:nvSpPr>
          <p:cNvPr id="19" name="Oval 18"/>
          <p:cNvSpPr/>
          <p:nvPr/>
        </p:nvSpPr>
        <p:spPr>
          <a:xfrm>
            <a:off x="8298741" y="5026184"/>
            <a:ext cx="609600" cy="615631"/>
          </a:xfrm>
          <a:prstGeom prst="ellipse">
            <a:avLst/>
          </a:prstGeom>
          <a:noFill/>
          <a:ln w="635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None/>
            </a:pPr>
            <a:r>
              <a:rPr lang="fr-FR" sz="3200" b="1" i="0">
                <a:latin typeface="Calibri"/>
                <a:ea typeface="+mn-ea"/>
                <a:cs typeface="+mn-cs"/>
              </a:rPr>
              <a:t>4</a:t>
            </a:r>
            <a:endParaRPr sz="320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683" y="192509"/>
            <a:ext cx="1538117" cy="64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186612" y="990600"/>
            <a:ext cx="87757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buNone/>
            </a:pPr>
            <a:r>
              <a:rPr lang="fr-FR"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+mn-cs"/>
              </a:rPr>
              <a:t>Dans chaque pays, les acteurs du Mouvement SUN sont réunis autour de </a:t>
            </a:r>
          </a:p>
          <a:p>
            <a:pPr algn="ctr" defTabSz="914400">
              <a:buNone/>
            </a:pPr>
            <a:r>
              <a:rPr lang="fr-FR" sz="2400" b="1" i="0">
                <a:solidFill>
                  <a:srgbClr val="E4A018"/>
                </a:solidFill>
                <a:latin typeface="Calibri"/>
                <a:ea typeface="+mn-ea"/>
                <a:cs typeface="+mn-cs"/>
              </a:rPr>
              <a:t>4 processus clés : </a:t>
            </a:r>
            <a:r>
              <a:rPr lang="fr-FR" sz="2000" b="0" i="0">
                <a:latin typeface="Calibri"/>
                <a:ea typeface="+mn-ea"/>
                <a:cs typeface="+mn-cs"/>
              </a:rPr>
              <a:t>Les progrès sont passés en revue toutes les six semaines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19219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" y="1295399"/>
            <a:ext cx="5136011" cy="914401"/>
          </a:xfrm>
          <a:prstGeom prst="rect">
            <a:avLst/>
          </a:prstGeom>
          <a:solidFill>
            <a:srgbClr val="E6C54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4600"/>
            <a:ext cx="9144000" cy="390560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-10315" y="0"/>
            <a:ext cx="9169555" cy="889575"/>
          </a:xfrm>
          <a:prstGeom prst="rect">
            <a:avLst/>
          </a:prstGeom>
          <a:solidFill>
            <a:srgbClr val="E4A018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2100" y="304800"/>
            <a:ext cx="51106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buNone/>
            </a:pPr>
            <a:r>
              <a:rPr lang="fr-FR" sz="3200" b="1" i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Avancées – exemples</a:t>
            </a:r>
            <a:endParaRPr sz="2800">
              <a:solidFill>
                <a:schemeClr val="bg1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683" y="192509"/>
            <a:ext cx="1538117" cy="64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990600" y="1355790"/>
            <a:ext cx="3733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914400">
              <a:buNone/>
            </a:pPr>
            <a:r>
              <a:rPr lang="fr-FR" sz="2000" b="1" i="0" dirty="0">
                <a:solidFill>
                  <a:srgbClr val="E4A018"/>
                </a:solidFill>
                <a:latin typeface="Calibri"/>
                <a:ea typeface="+mn-ea"/>
                <a:cs typeface="+mn-cs"/>
              </a:rPr>
              <a:t>Création </a:t>
            </a:r>
            <a:r>
              <a:rPr lang="fr-FR" sz="2000" b="1" i="0" dirty="0" smtClean="0">
                <a:solidFill>
                  <a:srgbClr val="E4A018"/>
                </a:solidFill>
                <a:latin typeface="Calibri"/>
                <a:ea typeface="+mn-ea"/>
                <a:cs typeface="+mn-cs"/>
              </a:rPr>
              <a:t>de plates-formes </a:t>
            </a:r>
            <a:endParaRPr lang="fr-FR" sz="2000" b="1" i="0" dirty="0">
              <a:solidFill>
                <a:srgbClr val="E4A018"/>
              </a:solidFill>
              <a:latin typeface="Calibri"/>
              <a:ea typeface="+mn-ea"/>
              <a:cs typeface="+mn-cs"/>
            </a:endParaRPr>
          </a:p>
          <a:p>
            <a:pPr algn="l" defTabSz="914400">
              <a:buNone/>
            </a:pPr>
            <a:r>
              <a:rPr lang="fr-FR" sz="2000" b="1" i="0" dirty="0">
                <a:solidFill>
                  <a:srgbClr val="E4A018"/>
                </a:solidFill>
                <a:latin typeface="Calibri"/>
                <a:ea typeface="+mn-ea"/>
                <a:cs typeface="+mn-cs"/>
              </a:rPr>
              <a:t>politiques et opérationnelles</a:t>
            </a:r>
          </a:p>
        </p:txBody>
      </p:sp>
      <p:sp>
        <p:nvSpPr>
          <p:cNvPr id="24" name="Oval 23"/>
          <p:cNvSpPr/>
          <p:nvPr/>
        </p:nvSpPr>
        <p:spPr>
          <a:xfrm>
            <a:off x="292100" y="1401917"/>
            <a:ext cx="609600" cy="615631"/>
          </a:xfrm>
          <a:prstGeom prst="ellipse">
            <a:avLst/>
          </a:prstGeom>
          <a:noFill/>
          <a:ln w="635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None/>
            </a:pPr>
            <a:r>
              <a:rPr lang="fr-FR" sz="3200" b="1" i="0">
                <a:latin typeface="Calibri"/>
                <a:ea typeface="+mn-ea"/>
                <a:cs typeface="+mn-cs"/>
              </a:rPr>
              <a:t>1</a:t>
            </a:r>
            <a:endParaRPr sz="320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183" y="1320799"/>
            <a:ext cx="2667000" cy="231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46222" y="3733800"/>
            <a:ext cx="2782777" cy="1877437"/>
          </a:xfrm>
          <a:prstGeom prst="rect">
            <a:avLst/>
          </a:prstGeom>
          <a:solidFill>
            <a:srgbClr val="E6C548">
              <a:alpha val="57000"/>
            </a:srgbClr>
          </a:solidFill>
        </p:spPr>
        <p:txBody>
          <a:bodyPr wrap="square">
            <a:spAutoFit/>
          </a:bodyPr>
          <a:lstStyle/>
          <a:p>
            <a:pPr algn="l" defTabSz="914400">
              <a:buNone/>
            </a:pPr>
            <a:r>
              <a:rPr lang="fr-FR" sz="2000" b="1" i="0" dirty="0">
                <a:solidFill>
                  <a:srgbClr val="E4A018"/>
                </a:solidFill>
                <a:latin typeface="Calibri"/>
                <a:ea typeface="+mn-ea"/>
                <a:cs typeface="+mn-cs"/>
              </a:rPr>
              <a:t>GHANA</a:t>
            </a:r>
            <a:endParaRPr sz="1600" dirty="0"/>
          </a:p>
          <a:p>
            <a:pPr algn="l" defTabSz="914400">
              <a:buNone/>
            </a:pPr>
            <a:r>
              <a:rPr lang="fr-FR" sz="16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L'engagement politique pour lutter contre la faim et la malnutrition a été renforcé par le soutien de la Première Dame du Ghana lors du lancement du Mouvement SUN.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96183" y="3618345"/>
            <a:ext cx="2667000" cy="2325255"/>
          </a:xfrm>
          <a:prstGeom prst="rect">
            <a:avLst/>
          </a:prstGeom>
          <a:solidFill>
            <a:srgbClr val="E6C548">
              <a:alpha val="57000"/>
            </a:srgbClr>
          </a:solidFill>
        </p:spPr>
        <p:txBody>
          <a:bodyPr wrap="square">
            <a:noAutofit/>
          </a:bodyPr>
          <a:lstStyle/>
          <a:p>
            <a:pPr algn="l" defTabSz="914400">
              <a:buNone/>
            </a:pPr>
            <a:r>
              <a:rPr lang="fr-FR" sz="2000" b="1" i="0" dirty="0">
                <a:solidFill>
                  <a:srgbClr val="E4A018"/>
                </a:solidFill>
                <a:latin typeface="Calibri"/>
                <a:ea typeface="+mn-ea"/>
                <a:cs typeface="+mn-cs"/>
              </a:rPr>
              <a:t>KENYA</a:t>
            </a:r>
          </a:p>
          <a:p>
            <a:pPr algn="l" defTabSz="914400">
              <a:buNone/>
            </a:pPr>
            <a:r>
              <a:rPr lang="fr-FR" sz="16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Le ministre de la Santé publique et de l'Assainissement, Hon. Beth </a:t>
            </a:r>
            <a:r>
              <a:rPr lang="fr-FR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Mugo</a:t>
            </a:r>
            <a:r>
              <a:rPr lang="fr-FR" sz="16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a officiellement lancé le Plan d'action pour la nutrition au Kenya (2012-2017) lors du Symposium national du Mouvement SUN.</a:t>
            </a:r>
            <a:endParaRPr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562600" y="2514600"/>
            <a:ext cx="633583" cy="2157918"/>
          </a:xfrm>
          <a:prstGeom prst="line">
            <a:avLst/>
          </a:prstGeom>
          <a:ln w="28575">
            <a:solidFill>
              <a:srgbClr val="EBB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389424" y="4441887"/>
            <a:ext cx="633582" cy="191953"/>
          </a:xfrm>
          <a:prstGeom prst="line">
            <a:avLst/>
          </a:prstGeom>
          <a:ln w="28575">
            <a:solidFill>
              <a:srgbClr val="EBB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180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2016"/>
            <a:ext cx="9144000" cy="390560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-10315" y="0"/>
            <a:ext cx="9169555" cy="889575"/>
          </a:xfrm>
          <a:prstGeom prst="rect">
            <a:avLst/>
          </a:prstGeom>
          <a:solidFill>
            <a:srgbClr val="E4A018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2100" y="304800"/>
            <a:ext cx="5001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buNone/>
            </a:pPr>
            <a:r>
              <a:rPr lang="fr-FR" sz="3200" b="1" i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Avancées – exemples</a:t>
            </a:r>
            <a:endParaRPr sz="3200">
              <a:solidFill>
                <a:schemeClr val="bg1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683" y="192509"/>
            <a:ext cx="1538117" cy="64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-1" y="1295399"/>
            <a:ext cx="5136011" cy="914401"/>
          </a:xfrm>
          <a:prstGeom prst="rect">
            <a:avLst/>
          </a:prstGeom>
          <a:solidFill>
            <a:srgbClr val="E6C54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143000" y="1371600"/>
            <a:ext cx="41507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914400">
              <a:buNone/>
            </a:pPr>
            <a:r>
              <a:rPr lang="fr-FR" sz="2000" b="1" i="0">
                <a:solidFill>
                  <a:srgbClr val="E4A018"/>
                </a:solidFill>
                <a:latin typeface="Calibri"/>
                <a:ea typeface="+mn-ea"/>
                <a:cs typeface="+mn-cs"/>
              </a:rPr>
              <a:t>Intégration des meilleures pratiques dans les politiques nationales</a:t>
            </a:r>
            <a:endParaRPr sz="2000">
              <a:solidFill>
                <a:srgbClr val="E4A018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79400" y="1401917"/>
            <a:ext cx="609600" cy="615631"/>
          </a:xfrm>
          <a:prstGeom prst="ellipse">
            <a:avLst/>
          </a:prstGeom>
          <a:noFill/>
          <a:ln w="635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None/>
            </a:pPr>
            <a:r>
              <a:rPr lang="fr-FR" sz="3200" b="1" i="0"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2" name="Rectangle 1"/>
          <p:cNvSpPr/>
          <p:nvPr/>
        </p:nvSpPr>
        <p:spPr>
          <a:xfrm>
            <a:off x="6155140" y="4528788"/>
            <a:ext cx="2191704" cy="2123658"/>
          </a:xfrm>
          <a:prstGeom prst="rect">
            <a:avLst/>
          </a:prstGeom>
          <a:solidFill>
            <a:srgbClr val="E6C548">
              <a:alpha val="57000"/>
            </a:srgbClr>
          </a:solidFill>
        </p:spPr>
        <p:txBody>
          <a:bodyPr wrap="square">
            <a:spAutoFit/>
          </a:bodyPr>
          <a:lstStyle/>
          <a:p>
            <a:pPr algn="l" defTabSz="914400">
              <a:buNone/>
            </a:pPr>
            <a:r>
              <a:rPr lang="fr-FR" sz="2000" b="1" i="0" dirty="0">
                <a:solidFill>
                  <a:srgbClr val="E4A018"/>
                </a:solidFill>
                <a:latin typeface="Calibri"/>
                <a:ea typeface="+mn-ea"/>
                <a:cs typeface="+mn-cs"/>
              </a:rPr>
              <a:t>BURKINA FASO</a:t>
            </a:r>
          </a:p>
          <a:p>
            <a:pPr algn="l" defTabSz="914400">
              <a:buNone/>
            </a:pPr>
            <a:r>
              <a:rPr lang="fr-FR" sz="1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L'alimentation du nourrisson et du jeune enfant est inclue dans la feuille de route pour l'amélioration de la nutrition qui harmonise les programmes nationaux dans les secteurs clés.</a:t>
            </a:r>
            <a:endParaRPr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140" y="1295399"/>
            <a:ext cx="2191703" cy="32875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76423" y="4424818"/>
            <a:ext cx="2524602" cy="1384995"/>
          </a:xfrm>
          <a:prstGeom prst="rect">
            <a:avLst/>
          </a:prstGeom>
          <a:solidFill>
            <a:srgbClr val="E6C548">
              <a:alpha val="57000"/>
            </a:srgbClr>
          </a:solidFill>
        </p:spPr>
        <p:txBody>
          <a:bodyPr wrap="square">
            <a:spAutoFit/>
          </a:bodyPr>
          <a:lstStyle/>
          <a:p>
            <a:pPr algn="l" defTabSz="914400">
              <a:buNone/>
            </a:pPr>
            <a:r>
              <a:rPr lang="fr-FR" sz="2000" b="1" i="0" dirty="0">
                <a:solidFill>
                  <a:srgbClr val="E4A018"/>
                </a:solidFill>
                <a:latin typeface="Calibri"/>
                <a:ea typeface="+mn-ea"/>
                <a:cs typeface="+mn-cs"/>
              </a:rPr>
              <a:t>HAÏTI</a:t>
            </a:r>
          </a:p>
          <a:p>
            <a:pPr algn="l" defTabSz="914400">
              <a:buNone/>
            </a:pPr>
            <a:r>
              <a:rPr lang="fr-FR" sz="16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Le programme de nutrition phare à l'échelle nationale a été lancé pour lutter contre la faim et la malnutrition.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4114801" y="4191000"/>
            <a:ext cx="2042420" cy="609600"/>
          </a:xfrm>
          <a:prstGeom prst="line">
            <a:avLst/>
          </a:prstGeom>
          <a:ln w="28575">
            <a:solidFill>
              <a:srgbClr val="EBB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1837546" y="3982688"/>
            <a:ext cx="67454" cy="442130"/>
          </a:xfrm>
          <a:prstGeom prst="line">
            <a:avLst/>
          </a:prstGeom>
          <a:ln w="28575">
            <a:solidFill>
              <a:srgbClr val="EBB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022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5199"/>
            <a:ext cx="9144000" cy="390560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-10315" y="0"/>
            <a:ext cx="9169555" cy="889575"/>
          </a:xfrm>
          <a:prstGeom prst="rect">
            <a:avLst/>
          </a:prstGeom>
          <a:solidFill>
            <a:srgbClr val="E4A018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2100" y="304800"/>
            <a:ext cx="50177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buNone/>
            </a:pPr>
            <a:r>
              <a:rPr lang="fr-FR" sz="3200" b="1" i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Avancées - exemples</a:t>
            </a:r>
            <a:endParaRPr sz="2800">
              <a:solidFill>
                <a:schemeClr val="bg1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683" y="192509"/>
            <a:ext cx="1538117" cy="64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0" y="1146013"/>
            <a:ext cx="5181600" cy="914401"/>
          </a:xfrm>
          <a:prstGeom prst="rect">
            <a:avLst/>
          </a:prstGeom>
          <a:solidFill>
            <a:srgbClr val="E6C54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159335" y="1295400"/>
            <a:ext cx="34454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914400">
              <a:buNone/>
            </a:pPr>
            <a:r>
              <a:rPr lang="fr-FR" sz="2000" b="1" i="0">
                <a:solidFill>
                  <a:srgbClr val="E4A018"/>
                </a:solidFill>
                <a:latin typeface="Calibri"/>
                <a:ea typeface="+mn-ea"/>
                <a:cs typeface="+mn-cs"/>
              </a:rPr>
              <a:t>Aligner les actions à </a:t>
            </a:r>
            <a:r>
              <a:rPr lang="fr-FR" sz="2000" b="0" i="0">
                <a:solidFill>
                  <a:srgbClr val="E4A018"/>
                </a:solidFill>
                <a:latin typeface="Calibri"/>
                <a:ea typeface="+mn-ea"/>
                <a:cs typeface="+mn-cs"/>
              </a:rPr>
              <a:t> </a:t>
            </a:r>
            <a:r>
              <a:rPr lang="fr-FR" sz="2000" b="1" i="0">
                <a:solidFill>
                  <a:srgbClr val="E4A018"/>
                </a:solidFill>
                <a:latin typeface="Calibri"/>
                <a:ea typeface="+mn-ea"/>
                <a:cs typeface="+mn-cs"/>
              </a:rPr>
              <a:t>travers les secteurs</a:t>
            </a:r>
          </a:p>
        </p:txBody>
      </p:sp>
      <p:sp>
        <p:nvSpPr>
          <p:cNvPr id="10" name="Oval 9"/>
          <p:cNvSpPr/>
          <p:nvPr/>
        </p:nvSpPr>
        <p:spPr>
          <a:xfrm>
            <a:off x="292100" y="1295397"/>
            <a:ext cx="609600" cy="615631"/>
          </a:xfrm>
          <a:prstGeom prst="ellipse">
            <a:avLst/>
          </a:prstGeom>
          <a:noFill/>
          <a:ln w="635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None/>
            </a:pPr>
            <a:r>
              <a:rPr lang="fr-FR" sz="3200" b="1" i="0">
                <a:latin typeface="Calibri"/>
                <a:ea typeface="+mn-ea"/>
                <a:cs typeface="+mn-cs"/>
              </a:rPr>
              <a:t>3</a:t>
            </a:r>
            <a:endParaRPr sz="3200"/>
          </a:p>
        </p:txBody>
      </p:sp>
      <p:sp>
        <p:nvSpPr>
          <p:cNvPr id="2" name="Rectangle 1"/>
          <p:cNvSpPr/>
          <p:nvPr/>
        </p:nvSpPr>
        <p:spPr>
          <a:xfrm>
            <a:off x="152400" y="2318229"/>
            <a:ext cx="3260947" cy="2123658"/>
          </a:xfrm>
          <a:prstGeom prst="rect">
            <a:avLst/>
          </a:prstGeom>
          <a:solidFill>
            <a:srgbClr val="E6C548">
              <a:alpha val="57000"/>
            </a:srgbClr>
          </a:solidFill>
        </p:spPr>
        <p:txBody>
          <a:bodyPr wrap="square" rIns="0">
            <a:spAutoFit/>
          </a:bodyPr>
          <a:lstStyle/>
          <a:p>
            <a:pPr algn="l" defTabSz="914400">
              <a:buNone/>
            </a:pPr>
            <a:r>
              <a:rPr lang="fr-FR" sz="2000" b="1" i="0" dirty="0">
                <a:solidFill>
                  <a:srgbClr val="E4A018"/>
                </a:solidFill>
                <a:latin typeface="Calibri"/>
                <a:ea typeface="+mn-ea"/>
                <a:cs typeface="+mn-cs"/>
              </a:rPr>
              <a:t>NÉPAL</a:t>
            </a:r>
            <a:r>
              <a:rPr lang="fr-FR" sz="2000" b="0" i="0" dirty="0">
                <a:solidFill>
                  <a:srgbClr val="E4A018"/>
                </a:solidFill>
                <a:latin typeface="Calibri"/>
                <a:ea typeface="+mn-ea"/>
                <a:cs typeface="+mn-cs"/>
              </a:rPr>
              <a:t> </a:t>
            </a:r>
          </a:p>
          <a:p>
            <a:r>
              <a:rPr lang="fr-FR" sz="16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Le Plan multisectoriel de nutrition a </a:t>
            </a:r>
            <a:r>
              <a:rPr lang="fr-FR" sz="16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été endoss</a:t>
            </a: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é </a:t>
            </a:r>
            <a:r>
              <a:rPr lang="fr-FR" sz="16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par </a:t>
            </a:r>
            <a:r>
              <a:rPr lang="fr-FR" sz="16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le Cabinet ainsi qu'un cadre commun des résultats dans lequel tous les ministères </a:t>
            </a:r>
            <a:r>
              <a:rPr lang="fr-FR" sz="16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se sont mis d’accord sur </a:t>
            </a:r>
            <a:r>
              <a:rPr lang="fr-FR" sz="16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un </a:t>
            </a:r>
            <a:r>
              <a:rPr lang="fr-FR" sz="16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ensemble </a:t>
            </a:r>
            <a:r>
              <a:rPr lang="fr-FR" sz="16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d'interventions spécifiques 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et </a:t>
            </a: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sectorielles 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contribuant </a:t>
            </a:r>
            <a:r>
              <a:rPr lang="fr-FR" sz="16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à la nutrition</a:t>
            </a:r>
            <a:r>
              <a:rPr lang="fr-FR" sz="1600" b="0" i="0" dirty="0">
                <a:latin typeface="Calibri"/>
                <a:ea typeface="+mn-ea"/>
                <a:cs typeface="+mn-cs"/>
              </a:rPr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346" y="2318229"/>
            <a:ext cx="3185071" cy="2123658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H="1" flipV="1">
            <a:off x="6585718" y="3405069"/>
            <a:ext cx="802152" cy="181203"/>
          </a:xfrm>
          <a:prstGeom prst="line">
            <a:avLst/>
          </a:prstGeom>
          <a:ln w="28575">
            <a:solidFill>
              <a:srgbClr val="EBB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947973" y="4984179"/>
            <a:ext cx="2882900" cy="1645221"/>
          </a:xfrm>
          <a:prstGeom prst="rect">
            <a:avLst/>
          </a:prstGeom>
          <a:solidFill>
            <a:srgbClr val="E6C548">
              <a:alpha val="57000"/>
            </a:srgbClr>
          </a:solidFill>
        </p:spPr>
        <p:txBody>
          <a:bodyPr wrap="square">
            <a:noAutofit/>
          </a:bodyPr>
          <a:lstStyle/>
          <a:p>
            <a:pPr algn="l" defTabSz="914400">
              <a:buNone/>
            </a:pPr>
            <a:r>
              <a:rPr lang="fr-FR" sz="2000" b="1" i="0" dirty="0">
                <a:solidFill>
                  <a:srgbClr val="E4A018"/>
                </a:solidFill>
                <a:latin typeface="Calibri"/>
                <a:ea typeface="+mn-ea"/>
                <a:cs typeface="+mn-cs"/>
              </a:rPr>
              <a:t>OUGANDA</a:t>
            </a:r>
          </a:p>
          <a:p>
            <a:r>
              <a:rPr lang="fr-FR" sz="16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Un Plan d'action pour la nutrition </a:t>
            </a: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renforc</a:t>
            </a: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 </a:t>
            </a:r>
            <a:r>
              <a:rPr lang="fr-FR" sz="16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les efforts multisectoriels pour une solide fondation de la nutrition pour le développement de l'Ouganda.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867400" y="5126216"/>
            <a:ext cx="3040941" cy="1579384"/>
          </a:xfrm>
          <a:prstGeom prst="rect">
            <a:avLst/>
          </a:prstGeom>
          <a:solidFill>
            <a:srgbClr val="E6C548">
              <a:alpha val="57000"/>
            </a:srgbClr>
          </a:solidFill>
        </p:spPr>
        <p:txBody>
          <a:bodyPr wrap="square">
            <a:noAutofit/>
          </a:bodyPr>
          <a:lstStyle/>
          <a:p>
            <a:pPr algn="l" defTabSz="914400">
              <a:buNone/>
            </a:pPr>
            <a:r>
              <a:rPr lang="fr-FR" sz="2000" b="1" i="0" dirty="0">
                <a:solidFill>
                  <a:srgbClr val="E4A018"/>
                </a:solidFill>
                <a:latin typeface="Calibri"/>
                <a:ea typeface="+mn-ea"/>
                <a:cs typeface="+mn-cs"/>
              </a:rPr>
              <a:t>INDONÉSIE</a:t>
            </a:r>
          </a:p>
          <a:p>
            <a:r>
              <a:rPr lang="fr-FR" sz="16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Les Programmes de transferts d'argent pour protéger les familles pauvres sont mis à l'échelle et liés à </a:t>
            </a:r>
            <a:r>
              <a:rPr lang="fr-FR" sz="1600" b="1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la mise en œuvre de </a:t>
            </a:r>
            <a:r>
              <a:rPr lang="fr-FR" sz="1600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services </a:t>
            </a:r>
            <a:r>
              <a:rPr lang="fr-FR" sz="1600" b="1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nutritio</a:t>
            </a:r>
            <a:r>
              <a:rPr lang="fr-F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nnels</a:t>
            </a:r>
            <a:endParaRPr lang="fr-FR" sz="1600" b="1" i="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8077201" y="4680998"/>
            <a:ext cx="76199" cy="445218"/>
          </a:xfrm>
          <a:prstGeom prst="line">
            <a:avLst/>
          </a:prstGeom>
          <a:ln w="28575">
            <a:solidFill>
              <a:srgbClr val="EBB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4604805" y="4680998"/>
            <a:ext cx="802151" cy="296812"/>
          </a:xfrm>
          <a:prstGeom prst="line">
            <a:avLst/>
          </a:prstGeom>
          <a:ln w="28575">
            <a:solidFill>
              <a:srgbClr val="EBB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623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8400"/>
            <a:ext cx="9144000" cy="390560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-10315" y="0"/>
            <a:ext cx="9169555" cy="889575"/>
          </a:xfrm>
          <a:prstGeom prst="rect">
            <a:avLst/>
          </a:prstGeom>
          <a:solidFill>
            <a:srgbClr val="E4A018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2100" y="304800"/>
            <a:ext cx="50177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buNone/>
            </a:pPr>
            <a:r>
              <a:rPr lang="fr-FR" sz="3200" b="1" i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Avancées - exemples</a:t>
            </a:r>
            <a:endParaRPr sz="2800">
              <a:solidFill>
                <a:schemeClr val="bg1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683" y="192509"/>
            <a:ext cx="1538117" cy="64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0" y="1257299"/>
            <a:ext cx="5181600" cy="914401"/>
          </a:xfrm>
          <a:prstGeom prst="rect">
            <a:avLst/>
          </a:prstGeom>
          <a:solidFill>
            <a:srgbClr val="E6C54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143000" y="1349514"/>
            <a:ext cx="32966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914400">
              <a:buNone/>
            </a:pPr>
            <a:r>
              <a:rPr lang="fr-FR" sz="2000" b="1" i="0">
                <a:solidFill>
                  <a:srgbClr val="E4A018"/>
                </a:solidFill>
                <a:latin typeface="Calibri"/>
                <a:ea typeface="+mn-ea"/>
                <a:cs typeface="+mn-cs"/>
              </a:rPr>
              <a:t>Augmentation des ressources et suivi de la mise en œuvre</a:t>
            </a:r>
            <a:endParaRPr sz="2000">
              <a:solidFill>
                <a:srgbClr val="E4A018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92100" y="1406683"/>
            <a:ext cx="609600" cy="615631"/>
          </a:xfrm>
          <a:prstGeom prst="ellipse">
            <a:avLst/>
          </a:prstGeom>
          <a:noFill/>
          <a:ln w="635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None/>
            </a:pPr>
            <a:r>
              <a:rPr lang="fr-FR" sz="3200" b="1" i="0">
                <a:latin typeface="Calibri"/>
                <a:ea typeface="+mn-ea"/>
                <a:cs typeface="+mn-cs"/>
              </a:rPr>
              <a:t>4</a:t>
            </a:r>
            <a:endParaRPr sz="3200"/>
          </a:p>
        </p:txBody>
      </p:sp>
      <p:sp>
        <p:nvSpPr>
          <p:cNvPr id="2" name="Rectangle 1"/>
          <p:cNvSpPr/>
          <p:nvPr/>
        </p:nvSpPr>
        <p:spPr>
          <a:xfrm>
            <a:off x="292100" y="4646200"/>
            <a:ext cx="3670300" cy="1877437"/>
          </a:xfrm>
          <a:prstGeom prst="rect">
            <a:avLst/>
          </a:prstGeom>
          <a:solidFill>
            <a:srgbClr val="E6C548">
              <a:alpha val="57000"/>
            </a:srgbClr>
          </a:solidFill>
        </p:spPr>
        <p:txBody>
          <a:bodyPr wrap="square">
            <a:spAutoFit/>
          </a:bodyPr>
          <a:lstStyle/>
          <a:p>
            <a:pPr algn="l" defTabSz="914400">
              <a:buNone/>
            </a:pPr>
            <a:r>
              <a:rPr lang="fr-FR" sz="2000" b="1" i="0" dirty="0">
                <a:solidFill>
                  <a:srgbClr val="E4A018"/>
                </a:solidFill>
                <a:latin typeface="Calibri"/>
                <a:ea typeface="+mn-ea"/>
                <a:cs typeface="+mn-cs"/>
              </a:rPr>
              <a:t>GUATEMALA</a:t>
            </a:r>
          </a:p>
          <a:p>
            <a:r>
              <a:rPr lang="fr-FR" sz="16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Le plan national de la stratégie Faim Zéro doté d'une ligne budgétaire spécifique pour lutter contre la 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sous-nutrition </a:t>
            </a: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pendant les 1 000 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jours entre la grossesse et le deuxième anniversaire </a:t>
            </a: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 l’enfant, </a:t>
            </a:r>
            <a:r>
              <a:rPr lang="fr-FR" sz="16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a </a:t>
            </a:r>
            <a:r>
              <a:rPr lang="fr-FR" sz="16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été </a:t>
            </a:r>
            <a:r>
              <a:rPr lang="fr-FR" sz="16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lancé. </a:t>
            </a:r>
            <a:endParaRPr lang="fr-FR" sz="1600" b="0" i="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1605" y="2494375"/>
            <a:ext cx="2819400" cy="1131756"/>
          </a:xfrm>
          <a:prstGeom prst="rect">
            <a:avLst/>
          </a:prstGeom>
          <a:solidFill>
            <a:srgbClr val="E6C548">
              <a:alpha val="57000"/>
            </a:srgbClr>
          </a:solidFill>
        </p:spPr>
        <p:txBody>
          <a:bodyPr wrap="square">
            <a:noAutofit/>
          </a:bodyPr>
          <a:lstStyle/>
          <a:p>
            <a:pPr algn="l" defTabSz="914400">
              <a:buNone/>
            </a:pPr>
            <a:r>
              <a:rPr lang="fr-FR" sz="2000" b="1" i="0" dirty="0">
                <a:solidFill>
                  <a:srgbClr val="E4A018"/>
                </a:solidFill>
                <a:latin typeface="Calibri"/>
                <a:ea typeface="+mn-ea"/>
                <a:cs typeface="+mn-cs"/>
              </a:rPr>
              <a:t>MALI</a:t>
            </a:r>
          </a:p>
          <a:p>
            <a:pPr algn="l" defTabSz="914400">
              <a:buNone/>
            </a:pPr>
            <a:r>
              <a:rPr lang="fr-FR" sz="16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Toutes les régions du Mali ont reçu un financement pour la nutrition en 2012.</a:t>
            </a:r>
          </a:p>
        </p:txBody>
      </p:sp>
      <p:sp>
        <p:nvSpPr>
          <p:cNvPr id="6" name="Rectangle 5"/>
          <p:cNvSpPr/>
          <p:nvPr/>
        </p:nvSpPr>
        <p:spPr>
          <a:xfrm>
            <a:off x="5791201" y="3386927"/>
            <a:ext cx="3062272" cy="1642273"/>
          </a:xfrm>
          <a:prstGeom prst="rect">
            <a:avLst/>
          </a:prstGeom>
          <a:solidFill>
            <a:srgbClr val="E6C548">
              <a:alpha val="57000"/>
            </a:srgbClr>
          </a:solidFill>
        </p:spPr>
        <p:txBody>
          <a:bodyPr wrap="square">
            <a:noAutofit/>
          </a:bodyPr>
          <a:lstStyle/>
          <a:p>
            <a:pPr algn="l" defTabSz="914400">
              <a:buNone/>
            </a:pPr>
            <a:r>
              <a:rPr lang="fr-FR" sz="2000" b="1" i="0" dirty="0">
                <a:solidFill>
                  <a:srgbClr val="E4A018"/>
                </a:solidFill>
                <a:latin typeface="Calibri"/>
                <a:ea typeface="+mn-ea"/>
                <a:cs typeface="+mn-cs"/>
              </a:rPr>
              <a:t>TANZANIE</a:t>
            </a:r>
          </a:p>
          <a:p>
            <a:pPr algn="l" defTabSz="914400">
              <a:buNone/>
            </a:pPr>
            <a:r>
              <a:rPr lang="fr-FR" sz="16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Le ministère des Finances intègre désormais la planification et la budgétisation de la nutrition au niveau des autorités nationales et locales.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317941"/>
            <a:ext cx="3062272" cy="2068986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1142999" y="4079424"/>
            <a:ext cx="457201" cy="566776"/>
          </a:xfrm>
          <a:prstGeom prst="line">
            <a:avLst/>
          </a:prstGeom>
          <a:ln w="28575">
            <a:solidFill>
              <a:srgbClr val="EBB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4" idx="2"/>
          </p:cNvCxnSpPr>
          <p:nvPr/>
        </p:nvCxnSpPr>
        <p:spPr>
          <a:xfrm flipV="1">
            <a:off x="4071305" y="3626131"/>
            <a:ext cx="0" cy="280934"/>
          </a:xfrm>
          <a:prstGeom prst="line">
            <a:avLst/>
          </a:prstGeom>
          <a:ln w="28575">
            <a:solidFill>
              <a:srgbClr val="EBB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486401" y="3733800"/>
            <a:ext cx="304799" cy="1038122"/>
          </a:xfrm>
          <a:prstGeom prst="line">
            <a:avLst/>
          </a:prstGeom>
          <a:ln w="28575">
            <a:solidFill>
              <a:srgbClr val="EBB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6881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89575"/>
          </a:xfrm>
          <a:prstGeom prst="rect">
            <a:avLst/>
          </a:prstGeom>
          <a:solidFill>
            <a:srgbClr val="E4A018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6200"/>
            <a:ext cx="1538117" cy="64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91473" y="381000"/>
            <a:ext cx="54162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buNone/>
            </a:pPr>
            <a:r>
              <a:rPr lang="fr-FR" sz="3200" b="1" i="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Suivi </a:t>
            </a:r>
            <a:r>
              <a:rPr lang="fr-FR" sz="3200" b="1" i="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de et </a:t>
            </a:r>
            <a:r>
              <a:rPr lang="fr-FR" sz="3200" b="1" i="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rapport sur l'impact</a:t>
            </a:r>
            <a:endParaRPr sz="32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2430" y="1447800"/>
            <a:ext cx="83705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>
              <a:buNone/>
            </a:pPr>
            <a:r>
              <a:rPr lang="fr-FR" sz="2000" b="1" i="0">
                <a:solidFill>
                  <a:srgbClr val="E4A018"/>
                </a:solidFill>
                <a:latin typeface="Calibri"/>
                <a:ea typeface="+mn-ea"/>
                <a:cs typeface="+mn-cs"/>
              </a:rPr>
              <a:t>Établir des cibles pour mesurer l'impact : </a:t>
            </a:r>
            <a:r>
              <a:rPr lang="fr-FR"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+mn-cs"/>
              </a:rPr>
              <a:t>Les pays  sont encouragés à établir leurs propres cibles pour les objectifs de nutrition dans les domaines suivants :</a:t>
            </a:r>
          </a:p>
          <a:p>
            <a:pPr algn="l" defTabSz="914400">
              <a:buNone/>
            </a:pPr>
            <a:endParaRPr lang="fr-FR" sz="2000" b="0" i="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159421"/>
            <a:ext cx="9143999" cy="2793579"/>
          </a:xfrm>
          <a:prstGeom prst="rect">
            <a:avLst/>
          </a:prstGeom>
          <a:solidFill>
            <a:srgbClr val="E6C548">
              <a:alpha val="14000"/>
            </a:srgbClr>
          </a:solidFill>
        </p:spPr>
        <p:txBody>
          <a:bodyPr wrap="square">
            <a:noAutofit/>
          </a:bodyPr>
          <a:lstStyle/>
          <a:p>
            <a:pPr marL="740664" lvl="1" indent="-283464" algn="l" defTabSz="914400">
              <a:buClr>
                <a:srgbClr val="E4A018"/>
              </a:buClr>
              <a:buSzPct val="125000"/>
              <a:buFont typeface="Arial"/>
              <a:buChar char="•"/>
            </a:pPr>
            <a:r>
              <a:rPr lang="fr-FR" sz="1800" b="0" i="0">
                <a:latin typeface="Calibri"/>
                <a:ea typeface="+mn-ea"/>
                <a:cs typeface="+mn-cs"/>
              </a:rPr>
              <a:t>Accès universel à des aliments nutritifs abordables, à l'eau potable, à l'assainissement, aux soins de santé et à la protection sociale </a:t>
            </a:r>
          </a:p>
          <a:p>
            <a:pPr lvl="1" algn="l" defTabSz="914400">
              <a:buNone/>
            </a:pPr>
            <a:endParaRPr sz="500"/>
          </a:p>
          <a:p>
            <a:pPr marL="740664" lvl="1" indent="-283464" algn="l" defTabSz="914400">
              <a:buClr>
                <a:srgbClr val="E4A018"/>
              </a:buClr>
              <a:buSzPct val="125000"/>
              <a:buFont typeface="Arial"/>
              <a:buChar char="•"/>
            </a:pPr>
            <a:r>
              <a:rPr lang="fr-FR" sz="1800" b="0" i="0">
                <a:latin typeface="Calibri"/>
                <a:ea typeface="+mn-ea"/>
                <a:cs typeface="+mn-cs"/>
              </a:rPr>
              <a:t>Adoption accrue des pratiques qui contribuent à une bonne nutrition (comme l'allaitement maternel exclusif pendant les six premiers mois de la vie)</a:t>
            </a:r>
          </a:p>
          <a:p>
            <a:pPr lvl="1" algn="l" defTabSz="914400">
              <a:buNone/>
            </a:pPr>
            <a:endParaRPr sz="500"/>
          </a:p>
          <a:p>
            <a:pPr marL="740664" lvl="1" indent="-283464" algn="l" defTabSz="914400">
              <a:buClr>
                <a:srgbClr val="E4A018"/>
              </a:buClr>
              <a:buSzPct val="125000"/>
              <a:buFont typeface="Arial"/>
              <a:buChar char="•"/>
            </a:pPr>
            <a:r>
              <a:rPr lang="fr-FR" sz="1800" b="0" i="0">
                <a:latin typeface="Calibri"/>
                <a:ea typeface="+mn-ea"/>
                <a:cs typeface="+mn-cs"/>
              </a:rPr>
              <a:t>Croissance optimale des enfants, démontrée à travers la réduction des taux de retard </a:t>
            </a:r>
            <a:r>
              <a:rPr lang="fr-FR" sz="1800" b="0" i="0" smtClean="0">
                <a:latin typeface="Calibri"/>
                <a:ea typeface="+mn-ea"/>
                <a:cs typeface="+mn-cs"/>
              </a:rPr>
              <a:t>de </a:t>
            </a:r>
            <a:r>
              <a:rPr lang="fr-FR" sz="1800" b="0" i="0">
                <a:latin typeface="Calibri"/>
                <a:ea typeface="+mn-ea"/>
                <a:cs typeface="+mn-cs"/>
              </a:rPr>
              <a:t>croissance (taille insuffisante pour l'âge) et d'émaciation (faible poids par rapport à la taille) </a:t>
            </a:r>
          </a:p>
          <a:p>
            <a:pPr lvl="1" algn="l" defTabSz="914400">
              <a:buNone/>
            </a:pPr>
            <a:endParaRPr sz="500"/>
          </a:p>
          <a:p>
            <a:pPr marL="740664" lvl="1" indent="-283464" algn="l" defTabSz="914400">
              <a:buClr>
                <a:srgbClr val="E4A018"/>
              </a:buClr>
              <a:buSzPct val="125000"/>
              <a:buFont typeface="Arial"/>
              <a:buChar char="•"/>
            </a:pPr>
            <a:r>
              <a:rPr lang="fr-FR" sz="1800" b="0" i="0">
                <a:latin typeface="Calibri"/>
                <a:ea typeface="+mn-ea"/>
                <a:cs typeface="+mn-cs"/>
              </a:rPr>
              <a:t>Amélioration du statut en micronutriments, en particulier chez les femmes et les enfants, démontrée à travers la réduction des taux de carence en micronutriments</a:t>
            </a:r>
            <a:endParaRPr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7190" y="5105400"/>
            <a:ext cx="75626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>
              <a:buNone/>
            </a:pPr>
            <a:r>
              <a:rPr lang="fr-FR" sz="2000" b="1" i="0">
                <a:solidFill>
                  <a:srgbClr val="E4A018"/>
                </a:solidFill>
                <a:latin typeface="Calibri"/>
                <a:ea typeface="+mn-ea"/>
                <a:cs typeface="+mn-cs"/>
              </a:rPr>
              <a:t>Rapport d'activités annuel du Mouvement SUN : </a:t>
            </a:r>
            <a:r>
              <a:rPr lang="fr-FR" sz="2000" b="0" i="0">
                <a:latin typeface="Calibri"/>
                <a:ea typeface="+mn-ea"/>
                <a:cs typeface="+mn-cs"/>
              </a:rPr>
              <a:t>Publié en septembre de chaque année par le Secrétariat du Mouvement SUN, le rapport fournit des mises à jour sur les progrès accomplis dans la réalisation des cibles et objectifs stratégiques du Mouvement SUN. </a:t>
            </a:r>
          </a:p>
        </p:txBody>
      </p:sp>
    </p:spTree>
    <p:extLst>
      <p:ext uri="{BB962C8B-B14F-4D97-AF65-F5344CB8AC3E}">
        <p14:creationId xmlns:p14="http://schemas.microsoft.com/office/powerpoint/2010/main" val="3678909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-1" y="1295400"/>
            <a:ext cx="9144000" cy="1077217"/>
          </a:xfrm>
          <a:prstGeom prst="rect">
            <a:avLst/>
          </a:prstGeom>
          <a:solidFill>
            <a:srgbClr val="E6C54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89575"/>
          </a:xfrm>
          <a:prstGeom prst="rect">
            <a:avLst/>
          </a:prstGeom>
          <a:solidFill>
            <a:srgbClr val="E4A018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6200"/>
            <a:ext cx="1538117" cy="64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91473" y="304800"/>
            <a:ext cx="44646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buNone/>
            </a:pPr>
            <a:r>
              <a:rPr lang="fr-FR" sz="3200" b="1" i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Soutenir l'impact mondial</a:t>
            </a:r>
            <a:endParaRPr sz="320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28307" y="1295399"/>
            <a:ext cx="71298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buNone/>
            </a:pPr>
            <a:r>
              <a:rPr lang="fr-FR" sz="2000" b="0" i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+mn-cs"/>
              </a:rPr>
              <a:t>Ensemble, les pays et les acteurs </a:t>
            </a:r>
            <a:r>
              <a:rPr lang="fr-FR" sz="20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en 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appui </a:t>
            </a:r>
            <a:r>
              <a:rPr lang="fr-FR" sz="2000" b="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+mn-cs"/>
              </a:rPr>
              <a:t>travaillent </a:t>
            </a:r>
            <a:r>
              <a:rPr lang="fr-FR" sz="2000" b="0" i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+mn-cs"/>
              </a:rPr>
              <a:t>collectivement pour atteindre les objectifs mondiaux fixés par la </a:t>
            </a:r>
          </a:p>
          <a:p>
            <a:pPr algn="ctr" defTabSz="914400">
              <a:buNone/>
            </a:pPr>
            <a:r>
              <a:rPr lang="fr-FR" sz="2400" b="1" i="0" dirty="0">
                <a:solidFill>
                  <a:srgbClr val="E4A018"/>
                </a:solidFill>
                <a:latin typeface="Calibri"/>
                <a:ea typeface="+mn-ea"/>
                <a:cs typeface="+mn-cs"/>
              </a:rPr>
              <a:t>Résolution de l'Assemblée mondiale de la Santé 2012 :</a:t>
            </a:r>
            <a:endParaRPr sz="2400" dirty="0">
              <a:solidFill>
                <a:srgbClr val="E4A018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3200" y="5477438"/>
            <a:ext cx="571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2336" lvl="1" algn="l" defTabSz="91440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800" b="0" i="0">
                <a:latin typeface="Calibri"/>
                <a:ea typeface="+mn-ea"/>
                <a:cs typeface="+mn-cs"/>
              </a:rPr>
              <a:t>Réduction et maintien du taux d'insuffisance pondérale à moins de 5%</a:t>
            </a:r>
          </a:p>
        </p:txBody>
      </p:sp>
      <p:sp>
        <p:nvSpPr>
          <p:cNvPr id="8" name="Rectangle 7"/>
          <p:cNvSpPr/>
          <p:nvPr/>
        </p:nvSpPr>
        <p:spPr>
          <a:xfrm>
            <a:off x="1978473" y="2562623"/>
            <a:ext cx="11580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buNone/>
            </a:pPr>
            <a:r>
              <a:rPr lang="fr-FR" sz="2000" b="1" i="0">
                <a:solidFill>
                  <a:srgbClr val="E4A018"/>
                </a:solidFill>
                <a:latin typeface="Calibri"/>
                <a:ea typeface="+mn-ea"/>
                <a:cs typeface="+mn-cs"/>
              </a:rPr>
              <a:t>Objectif 1 : </a:t>
            </a:r>
            <a:endParaRPr sz="2000"/>
          </a:p>
        </p:txBody>
      </p:sp>
      <p:sp>
        <p:nvSpPr>
          <p:cNvPr id="10" name="Rectangle 9"/>
          <p:cNvSpPr/>
          <p:nvPr/>
        </p:nvSpPr>
        <p:spPr>
          <a:xfrm>
            <a:off x="1974141" y="3163011"/>
            <a:ext cx="11580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buNone/>
            </a:pPr>
            <a:r>
              <a:rPr lang="fr-FR" sz="2000" b="1" i="0">
                <a:solidFill>
                  <a:srgbClr val="E4A018"/>
                </a:solidFill>
                <a:latin typeface="Calibri"/>
                <a:ea typeface="+mn-ea"/>
                <a:cs typeface="+mn-cs"/>
              </a:rPr>
              <a:t>Objectif 2 : </a:t>
            </a:r>
            <a:endParaRPr sz="2000"/>
          </a:p>
        </p:txBody>
      </p:sp>
      <p:sp>
        <p:nvSpPr>
          <p:cNvPr id="11" name="Rectangle 10"/>
          <p:cNvSpPr/>
          <p:nvPr/>
        </p:nvSpPr>
        <p:spPr>
          <a:xfrm>
            <a:off x="1974142" y="3934893"/>
            <a:ext cx="11580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buNone/>
            </a:pPr>
            <a:r>
              <a:rPr lang="fr-FR" sz="2000" b="1" i="0">
                <a:solidFill>
                  <a:srgbClr val="E4A018"/>
                </a:solidFill>
                <a:latin typeface="Calibri"/>
                <a:ea typeface="+mn-ea"/>
                <a:cs typeface="+mn-cs"/>
              </a:rPr>
              <a:t>Objectif 3 : </a:t>
            </a:r>
            <a:endParaRPr sz="2000"/>
          </a:p>
        </p:txBody>
      </p:sp>
      <p:sp>
        <p:nvSpPr>
          <p:cNvPr id="12" name="Rectangle 11"/>
          <p:cNvSpPr/>
          <p:nvPr/>
        </p:nvSpPr>
        <p:spPr>
          <a:xfrm>
            <a:off x="1974142" y="4418585"/>
            <a:ext cx="11580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buNone/>
            </a:pPr>
            <a:r>
              <a:rPr lang="fr-FR" sz="2000" b="1" i="0">
                <a:solidFill>
                  <a:srgbClr val="E4A018"/>
                </a:solidFill>
                <a:latin typeface="Calibri"/>
                <a:ea typeface="+mn-ea"/>
                <a:cs typeface="+mn-cs"/>
              </a:rPr>
              <a:t>Objectif 4 : </a:t>
            </a:r>
            <a:endParaRPr sz="2000"/>
          </a:p>
        </p:txBody>
      </p:sp>
      <p:sp>
        <p:nvSpPr>
          <p:cNvPr id="13" name="Rectangle 12"/>
          <p:cNvSpPr/>
          <p:nvPr/>
        </p:nvSpPr>
        <p:spPr>
          <a:xfrm>
            <a:off x="1974142" y="5035121"/>
            <a:ext cx="11580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buNone/>
            </a:pPr>
            <a:r>
              <a:rPr lang="fr-FR" sz="2000" b="1" i="0">
                <a:solidFill>
                  <a:srgbClr val="E4A018"/>
                </a:solidFill>
                <a:latin typeface="Calibri"/>
                <a:ea typeface="+mn-ea"/>
                <a:cs typeface="+mn-cs"/>
              </a:rPr>
              <a:t>Objectif 5 : </a:t>
            </a:r>
            <a:endParaRPr sz="2000"/>
          </a:p>
        </p:txBody>
      </p:sp>
      <p:sp>
        <p:nvSpPr>
          <p:cNvPr id="14" name="Rectangle 13"/>
          <p:cNvSpPr/>
          <p:nvPr/>
        </p:nvSpPr>
        <p:spPr>
          <a:xfrm>
            <a:off x="1974139" y="5477438"/>
            <a:ext cx="11580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buNone/>
            </a:pPr>
            <a:r>
              <a:rPr lang="fr-FR" sz="2000" b="1" i="0">
                <a:solidFill>
                  <a:srgbClr val="E4A018"/>
                </a:solidFill>
                <a:latin typeface="Calibri"/>
                <a:ea typeface="+mn-ea"/>
                <a:cs typeface="+mn-cs"/>
              </a:rPr>
              <a:t>Objectif 6 : </a:t>
            </a:r>
            <a:endParaRPr sz="2000"/>
          </a:p>
        </p:txBody>
      </p:sp>
      <p:sp>
        <p:nvSpPr>
          <p:cNvPr id="3" name="Rectangle 2"/>
          <p:cNvSpPr/>
          <p:nvPr/>
        </p:nvSpPr>
        <p:spPr>
          <a:xfrm>
            <a:off x="2743200" y="2582143"/>
            <a:ext cx="54934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2336" lvl="1" algn="l" defTabSz="91440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800" b="0" i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+mn-cs"/>
              </a:rPr>
              <a:t>Réduction de 40% du nombre</a:t>
            </a:r>
            <a:r>
              <a:rPr lang="fr-FR" sz="18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fr-FR" sz="18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global </a:t>
            </a:r>
            <a:r>
              <a:rPr lang="fr-FR" sz="1800" b="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+mn-cs"/>
              </a:rPr>
              <a:t>d'enfants </a:t>
            </a:r>
            <a:r>
              <a:rPr lang="fr-FR" sz="1800" b="0" i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+mn-cs"/>
              </a:rPr>
              <a:t>de moins de cinq ans atteints du retard de croissance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43200" y="3193946"/>
            <a:ext cx="563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2336" lvl="1" algn="l" defTabSz="91440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800" b="0" i="0" dirty="0">
                <a:latin typeface="Calibri"/>
                <a:ea typeface="+mn-ea"/>
                <a:cs typeface="+mn-cs"/>
              </a:rPr>
              <a:t>Réduction de 50 % de l'anémie chez les femmes en âge de procréer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43200" y="3955373"/>
            <a:ext cx="378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2336" lvl="1" algn="l" defTabSz="91440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800" b="0" i="0">
                <a:latin typeface="Calibri"/>
                <a:ea typeface="+mn-ea"/>
                <a:cs typeface="+mn-cs"/>
              </a:rPr>
              <a:t>Réduction de 30 % de l'insuffisance pondérale à la naissance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743200" y="5065899"/>
            <a:ext cx="4017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2336" lvl="1" algn="l" defTabSz="91440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800" b="0" i="0">
                <a:latin typeface="Calibri"/>
                <a:ea typeface="+mn-ea"/>
                <a:cs typeface="+mn-cs"/>
              </a:rPr>
              <a:t>Aucune augmentation de la surcharge pondérale infantile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743200" y="4392898"/>
            <a:ext cx="563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2336" lvl="1" algn="l" defTabSz="91440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800" b="0" i="0">
                <a:latin typeface="Calibri"/>
                <a:ea typeface="+mn-ea"/>
                <a:cs typeface="+mn-cs"/>
              </a:rPr>
              <a:t>Augmentation du taux d'allaitement maternel exclusif pendant les 6 premiers mois à au moins 50%</a:t>
            </a:r>
          </a:p>
        </p:txBody>
      </p:sp>
    </p:spTree>
    <p:extLst>
      <p:ext uri="{BB962C8B-B14F-4D97-AF65-F5344CB8AC3E}">
        <p14:creationId xmlns:p14="http://schemas.microsoft.com/office/powerpoint/2010/main" val="3659049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1143001"/>
            <a:ext cx="9144000" cy="707886"/>
          </a:xfrm>
          <a:prstGeom prst="rect">
            <a:avLst/>
          </a:prstGeom>
          <a:solidFill>
            <a:srgbClr val="E6C54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0" y="2551331"/>
            <a:ext cx="9144000" cy="709746"/>
          </a:xfrm>
          <a:prstGeom prst="rect">
            <a:avLst/>
          </a:prstGeom>
          <a:solidFill>
            <a:srgbClr val="E6C54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4249003"/>
            <a:ext cx="9144000" cy="872700"/>
          </a:xfrm>
          <a:prstGeom prst="rect">
            <a:avLst/>
          </a:prstGeom>
          <a:solidFill>
            <a:srgbClr val="E6C54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0" y="5769691"/>
            <a:ext cx="9144000" cy="914401"/>
          </a:xfrm>
          <a:prstGeom prst="rect">
            <a:avLst/>
          </a:prstGeom>
          <a:solidFill>
            <a:srgbClr val="E6C54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76326" y="5769691"/>
            <a:ext cx="6691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fr-FR" sz="18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apprendre et s'adapter à travers l'échange régulier </a:t>
            </a:r>
            <a:r>
              <a:rPr lang="fr-FR" sz="18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de </a:t>
            </a:r>
            <a:r>
              <a:rPr lang="fr-FR" sz="18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leçons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per</a:t>
            </a:r>
            <a:r>
              <a:rPr lang="fr-FR" sz="18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tinentes, sur </a:t>
            </a:r>
            <a:r>
              <a:rPr lang="fr-FR" sz="18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les solutions qui marchent et celles qui ne marchent </a:t>
            </a:r>
            <a:r>
              <a:rPr lang="fr-FR" sz="18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pas, </a:t>
            </a:r>
            <a:r>
              <a:rPr lang="fr-FR" sz="18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à travers </a:t>
            </a:r>
            <a:r>
              <a:rPr lang="fr-FR" sz="1800" b="0" i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+mn-cs"/>
              </a:rPr>
              <a:t>les secteurs, pays et acteurs.</a:t>
            </a:r>
            <a:endParaRPr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889575"/>
          </a:xfrm>
          <a:prstGeom prst="rect">
            <a:avLst/>
          </a:prstGeom>
          <a:solidFill>
            <a:srgbClr val="E4A018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6200"/>
            <a:ext cx="1538117" cy="64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91473" y="-76200"/>
            <a:ext cx="5289461" cy="5847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l" defTabSz="914400">
              <a:buNone/>
            </a:pPr>
            <a:r>
              <a:rPr lang="fr-FR" sz="3200" b="1" i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Principes d'engagement dans</a:t>
            </a:r>
            <a:r>
              <a:rPr lang="fr-FR" sz="2800" b="1" i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fr-FR" sz="3200" b="1" i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le Mouvement SUN</a:t>
            </a:r>
            <a:endParaRPr sz="320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5243" y="1143000"/>
            <a:ext cx="18216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buNone/>
            </a:pPr>
            <a:r>
              <a:rPr lang="fr-FR" sz="2000" b="1" i="0">
                <a:solidFill>
                  <a:srgbClr val="E4A018"/>
                </a:solidFill>
                <a:latin typeface="Calibri"/>
                <a:ea typeface="+mn-ea"/>
                <a:cs typeface="+mn-cs"/>
              </a:rPr>
              <a:t>Être transparent </a:t>
            </a:r>
            <a:endParaRPr sz="2000">
              <a:solidFill>
                <a:srgbClr val="E4A018"/>
              </a:solidFill>
            </a:endParaRPr>
          </a:p>
          <a:p>
            <a:pPr algn="r" defTabSz="914400">
              <a:buNone/>
            </a:pPr>
            <a:r>
              <a:rPr lang="fr-FR" sz="2000" b="1" i="0">
                <a:solidFill>
                  <a:srgbClr val="E4A018"/>
                </a:solidFill>
                <a:latin typeface="Calibri"/>
                <a:ea typeface="+mn-ea"/>
                <a:cs typeface="+mn-cs"/>
              </a:rPr>
              <a:t>sur l'impact : </a:t>
            </a:r>
            <a:endParaRPr sz="2000"/>
          </a:p>
        </p:txBody>
      </p:sp>
      <p:sp>
        <p:nvSpPr>
          <p:cNvPr id="3" name="Rectangle 2"/>
          <p:cNvSpPr/>
          <p:nvPr/>
        </p:nvSpPr>
        <p:spPr>
          <a:xfrm>
            <a:off x="2362201" y="1204555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>
              <a:buNone/>
            </a:pPr>
            <a:r>
              <a:rPr lang="fr-FR"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+mn-cs"/>
              </a:rPr>
              <a:t>Tous les acteurs doivent faire preuve de transparence et d'honnêteté dans la démonstration de l'impact de l'action collective.</a:t>
            </a:r>
            <a:endParaRPr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6326" y="1905000"/>
            <a:ext cx="676767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>
              <a:buNone/>
            </a:pPr>
            <a:r>
              <a:rPr lang="fr-FR" sz="1700" b="0" i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  <a:t>grâce à des partenariats </a:t>
            </a:r>
            <a:r>
              <a:rPr lang="fr-FR" sz="17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multi-acteurs ouverts </a:t>
            </a:r>
            <a:r>
              <a:rPr lang="fr-FR" sz="17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qui permettent de mettre en œuvre des solutions </a:t>
            </a:r>
            <a:r>
              <a:rPr lang="fr-FR" sz="17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et </a:t>
            </a:r>
            <a:r>
              <a:rPr lang="fr-FR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des</a:t>
            </a:r>
            <a:r>
              <a:rPr lang="fr-FR" sz="17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</a:t>
            </a:r>
            <a:r>
              <a:rPr lang="fr-FR" sz="1700" b="0" i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  <a:t>interventions qui ont fait leurs preuves.</a:t>
            </a:r>
            <a:endParaRPr sz="17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69854" y="1923347"/>
            <a:ext cx="15095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buNone/>
            </a:pPr>
            <a:r>
              <a:rPr lang="fr-FR" sz="2000" b="1" i="0">
                <a:solidFill>
                  <a:srgbClr val="E4A018"/>
                </a:solidFill>
                <a:latin typeface="Calibri"/>
                <a:ea typeface="+mn-ea"/>
                <a:cs typeface="+mn-cs"/>
              </a:rPr>
              <a:t>Être inclusif :</a:t>
            </a:r>
            <a:endParaRPr sz="2000"/>
          </a:p>
        </p:txBody>
      </p:sp>
      <p:sp>
        <p:nvSpPr>
          <p:cNvPr id="12" name="Rectangle 11"/>
          <p:cNvSpPr/>
          <p:nvPr/>
        </p:nvSpPr>
        <p:spPr>
          <a:xfrm>
            <a:off x="2425702" y="2583038"/>
            <a:ext cx="63351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>
              <a:buNone/>
            </a:pPr>
            <a:r>
              <a:rPr lang="fr-FR" sz="1800" b="0" i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+mn-cs"/>
              </a:rPr>
              <a:t>Agir en droite ligne avec l'engagement de défendre l'égalité et les droits de toutes les femmes, des hommes et des enfants.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2400" y="2514600"/>
            <a:ext cx="2362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400">
              <a:buNone/>
            </a:pPr>
            <a:r>
              <a:rPr lang="fr-FR" sz="2000" b="1" i="0">
                <a:solidFill>
                  <a:srgbClr val="E4A018"/>
                </a:solidFill>
                <a:latin typeface="Calibri"/>
                <a:ea typeface="+mn-ea"/>
                <a:cs typeface="+mn-cs"/>
              </a:rPr>
              <a:t>Agir dans le respect des droits :</a:t>
            </a:r>
            <a:endParaRPr sz="2000"/>
          </a:p>
        </p:txBody>
      </p:sp>
      <p:sp>
        <p:nvSpPr>
          <p:cNvPr id="14" name="Rectangle 13"/>
          <p:cNvSpPr/>
          <p:nvPr/>
        </p:nvSpPr>
        <p:spPr>
          <a:xfrm>
            <a:off x="963471" y="3276600"/>
            <a:ext cx="15511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buNone/>
            </a:pPr>
            <a:r>
              <a:rPr lang="fr-FR" sz="2000" b="1" i="0">
                <a:solidFill>
                  <a:srgbClr val="E4A018"/>
                </a:solidFill>
                <a:latin typeface="Calibri"/>
                <a:ea typeface="+mn-ea"/>
                <a:cs typeface="+mn-cs"/>
              </a:rPr>
              <a:t>Être disponible </a:t>
            </a:r>
          </a:p>
          <a:p>
            <a:pPr algn="r" defTabSz="914400">
              <a:buNone/>
            </a:pPr>
            <a:r>
              <a:rPr lang="fr-FR" sz="2000" b="1" i="0">
                <a:solidFill>
                  <a:srgbClr val="E4A018"/>
                </a:solidFill>
                <a:latin typeface="Calibri"/>
                <a:ea typeface="+mn-ea"/>
                <a:cs typeface="+mn-cs"/>
              </a:rPr>
              <a:t>pour négocier :</a:t>
            </a:r>
            <a:endParaRPr sz="2000"/>
          </a:p>
        </p:txBody>
      </p:sp>
      <p:sp>
        <p:nvSpPr>
          <p:cNvPr id="15" name="Rectangle 14"/>
          <p:cNvSpPr/>
          <p:nvPr/>
        </p:nvSpPr>
        <p:spPr>
          <a:xfrm>
            <a:off x="2362200" y="3325673"/>
            <a:ext cx="66294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>
              <a:buNone/>
            </a:pPr>
            <a:r>
              <a:rPr lang="fr-FR"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+mn-cs"/>
              </a:rPr>
              <a:t>Lorsque des conflits surviennent, comme on peut s'y attendre avec divers partenaires travaillant ensemble, il faut resté axé sur l'intention de les résoudre et de parvenir à une solution.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89323" y="4310559"/>
            <a:ext cx="15490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buNone/>
            </a:pPr>
            <a:r>
              <a:rPr lang="fr-FR" sz="2000" b="1" i="0">
                <a:solidFill>
                  <a:srgbClr val="E4A018"/>
                </a:solidFill>
                <a:latin typeface="Calibri"/>
                <a:ea typeface="+mn-ea"/>
                <a:cs typeface="+mn-cs"/>
              </a:rPr>
              <a:t>Être mutuellement</a:t>
            </a:r>
          </a:p>
          <a:p>
            <a:pPr algn="r" defTabSz="914400">
              <a:buNone/>
            </a:pPr>
            <a:r>
              <a:rPr lang="fr-FR" sz="2000" b="1" i="0">
                <a:solidFill>
                  <a:srgbClr val="E4A018"/>
                </a:solidFill>
                <a:latin typeface="Calibri"/>
                <a:ea typeface="+mn-ea"/>
                <a:cs typeface="+mn-cs"/>
              </a:rPr>
              <a:t>responsables :</a:t>
            </a:r>
            <a:endParaRPr sz="2000"/>
          </a:p>
        </p:txBody>
      </p:sp>
      <p:sp>
        <p:nvSpPr>
          <p:cNvPr id="17" name="Rectangle 16"/>
          <p:cNvSpPr/>
          <p:nvPr/>
        </p:nvSpPr>
        <p:spPr>
          <a:xfrm>
            <a:off x="2400301" y="4341336"/>
            <a:ext cx="6472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>
              <a:buNone/>
            </a:pPr>
            <a:r>
              <a:rPr lang="fr-FR"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+mn-cs"/>
              </a:rPr>
              <a:t>agir en sorte que tous les acteurs se sentent responsables et répondre collectivement des engagements conjoints.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6200" y="5123360"/>
            <a:ext cx="24003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400">
              <a:buNone/>
            </a:pPr>
            <a:r>
              <a:rPr lang="fr-FR" sz="2000" b="1" i="0">
                <a:solidFill>
                  <a:srgbClr val="E4A018"/>
                </a:solidFill>
                <a:latin typeface="Calibri"/>
                <a:ea typeface="+mn-ea"/>
                <a:cs typeface="+mn-cs"/>
              </a:rPr>
              <a:t>Adopter des options rentables :</a:t>
            </a:r>
            <a:endParaRPr sz="2000"/>
          </a:p>
        </p:txBody>
      </p:sp>
      <p:sp>
        <p:nvSpPr>
          <p:cNvPr id="19" name="Rectangle 18"/>
          <p:cNvSpPr/>
          <p:nvPr/>
        </p:nvSpPr>
        <p:spPr>
          <a:xfrm>
            <a:off x="2376327" y="5123360"/>
            <a:ext cx="6996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>
              <a:buNone/>
            </a:pPr>
            <a:r>
              <a:rPr lang="fr-FR"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+mn-cs"/>
              </a:rPr>
              <a:t>établir des priorités sur la base d'une analyse factuelle de la solution dont l'impact est le plus étendu et le plus durable pour le moindre coût.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67521" y="5872948"/>
            <a:ext cx="18850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buNone/>
            </a:pPr>
            <a:r>
              <a:rPr lang="fr-FR" sz="2000" b="1" i="0">
                <a:solidFill>
                  <a:srgbClr val="E4A018"/>
                </a:solidFill>
                <a:latin typeface="Calibri"/>
                <a:ea typeface="+mn-ea"/>
                <a:cs typeface="+mn-cs"/>
              </a:rPr>
              <a:t>Rester communicatif</a:t>
            </a:r>
          </a:p>
          <a:p>
            <a:pPr algn="r" defTabSz="914400">
              <a:buNone/>
            </a:pPr>
            <a:r>
              <a:rPr lang="fr-FR" sz="2000" b="1" i="0">
                <a:solidFill>
                  <a:srgbClr val="E4A018"/>
                </a:solidFill>
                <a:latin typeface="Calibri"/>
                <a:ea typeface="+mn-ea"/>
                <a:cs typeface="+mn-cs"/>
              </a:rPr>
              <a:t>en permanence :</a:t>
            </a:r>
            <a:endParaRPr sz="2000"/>
          </a:p>
        </p:txBody>
      </p:sp>
    </p:spTree>
    <p:extLst>
      <p:ext uri="{BB962C8B-B14F-4D97-AF65-F5344CB8AC3E}">
        <p14:creationId xmlns:p14="http://schemas.microsoft.com/office/powerpoint/2010/main" val="591544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889575"/>
          </a:xfrm>
          <a:prstGeom prst="rect">
            <a:avLst/>
          </a:prstGeom>
          <a:solidFill>
            <a:srgbClr val="E4A018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9679" y="378112"/>
            <a:ext cx="51805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buNone/>
            </a:pPr>
            <a:r>
              <a:rPr lang="fr-FR" sz="3200" b="1" i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Le Mouvement SUN en évolution </a:t>
            </a:r>
            <a:endParaRPr sz="320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57200" y="5733459"/>
            <a:ext cx="1066800" cy="1066800"/>
          </a:xfrm>
          <a:prstGeom prst="ellipse">
            <a:avLst/>
          </a:prstGeom>
          <a:solidFill>
            <a:srgbClr val="E4A01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None/>
            </a:pPr>
            <a:r>
              <a:rPr lang="fr-FR" sz="2000" b="1" i="0">
                <a:latin typeface="Calibri"/>
                <a:ea typeface="+mn-ea"/>
                <a:cs typeface="+mn-cs"/>
              </a:rPr>
              <a:t>2010</a:t>
            </a:r>
            <a:endParaRPr sz="2000"/>
          </a:p>
        </p:txBody>
      </p:sp>
      <p:sp>
        <p:nvSpPr>
          <p:cNvPr id="8" name="Oval 7"/>
          <p:cNvSpPr/>
          <p:nvPr/>
        </p:nvSpPr>
        <p:spPr>
          <a:xfrm>
            <a:off x="1268511" y="4708569"/>
            <a:ext cx="2041097" cy="2041097"/>
          </a:xfrm>
          <a:prstGeom prst="ellipse">
            <a:avLst/>
          </a:prstGeom>
          <a:solidFill>
            <a:srgbClr val="E4A01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None/>
            </a:pPr>
            <a:r>
              <a:rPr lang="fr-FR" sz="2400" b="1" i="0">
                <a:latin typeface="Calibri"/>
                <a:ea typeface="+mn-ea"/>
                <a:cs typeface="+mn-cs"/>
              </a:rPr>
              <a:t>2011</a:t>
            </a:r>
            <a:endParaRPr sz="2400"/>
          </a:p>
        </p:txBody>
      </p:sp>
      <p:sp>
        <p:nvSpPr>
          <p:cNvPr id="9" name="Oval 8"/>
          <p:cNvSpPr/>
          <p:nvPr/>
        </p:nvSpPr>
        <p:spPr>
          <a:xfrm>
            <a:off x="3036570" y="3331333"/>
            <a:ext cx="3216703" cy="3216703"/>
          </a:xfrm>
          <a:prstGeom prst="ellipse">
            <a:avLst/>
          </a:prstGeom>
          <a:solidFill>
            <a:srgbClr val="E4A018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None/>
            </a:pPr>
            <a:r>
              <a:rPr lang="fr-FR" sz="2800" b="1" i="0">
                <a:latin typeface="Calibri"/>
                <a:ea typeface="+mn-ea"/>
                <a:cs typeface="+mn-cs"/>
              </a:rPr>
              <a:t>2012</a:t>
            </a:r>
            <a:endParaRPr sz="2800"/>
          </a:p>
        </p:txBody>
      </p:sp>
      <p:sp>
        <p:nvSpPr>
          <p:cNvPr id="10" name="Oval 9"/>
          <p:cNvSpPr/>
          <p:nvPr/>
        </p:nvSpPr>
        <p:spPr>
          <a:xfrm>
            <a:off x="5110582" y="881364"/>
            <a:ext cx="3647233" cy="3647233"/>
          </a:xfrm>
          <a:prstGeom prst="ellipse">
            <a:avLst/>
          </a:prstGeom>
          <a:solidFill>
            <a:srgbClr val="E4A01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None/>
            </a:pPr>
            <a:r>
              <a:rPr lang="fr-FR" sz="2400" b="1" i="0">
                <a:latin typeface="Calibri"/>
                <a:ea typeface="+mn-ea"/>
                <a:cs typeface="+mn-cs"/>
              </a:rPr>
              <a:t>Perspectives d'avenir.</a:t>
            </a:r>
            <a:endParaRPr sz="240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609600" y="4800600"/>
            <a:ext cx="0" cy="1100499"/>
          </a:xfrm>
          <a:prstGeom prst="line">
            <a:avLst/>
          </a:prstGeom>
          <a:ln w="28575">
            <a:solidFill>
              <a:srgbClr val="E6C5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264824" y="3609463"/>
            <a:ext cx="8567" cy="1129467"/>
          </a:xfrm>
          <a:prstGeom prst="line">
            <a:avLst/>
          </a:prstGeom>
          <a:ln w="28575">
            <a:solidFill>
              <a:srgbClr val="E6C5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962400" y="3128133"/>
            <a:ext cx="0" cy="381001"/>
          </a:xfrm>
          <a:prstGeom prst="line">
            <a:avLst/>
          </a:prstGeom>
          <a:ln w="28575">
            <a:solidFill>
              <a:srgbClr val="E6C5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6200" y="3200162"/>
            <a:ext cx="1676400" cy="1600438"/>
          </a:xfrm>
          <a:prstGeom prst="rect">
            <a:avLst/>
          </a:prstGeom>
          <a:solidFill>
            <a:schemeClr val="bg2"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Le cadre d'action SUN est élaboré  et </a:t>
            </a:r>
            <a:r>
              <a:rPr 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endoss</a:t>
            </a:r>
            <a:r>
              <a:rPr lang="fr-FR" sz="1400" b="1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é </a:t>
            </a:r>
            <a:r>
              <a:rPr lang="fr-FR" sz="1400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par plus de   100 </a:t>
            </a:r>
            <a:r>
              <a:rPr lang="fr-FR" sz="1400" b="1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entit</a:t>
            </a:r>
            <a:r>
              <a:rPr lang="fr-F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é</a:t>
            </a:r>
            <a:r>
              <a:rPr lang="fr-FR" sz="1400" b="1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s </a:t>
            </a:r>
            <a:r>
              <a:rPr lang="fr-FR" sz="1400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mondiales – </a:t>
            </a:r>
            <a:r>
              <a:rPr lang="fr-FR" sz="1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posant ainsi les jalons du Mouvement.</a:t>
            </a:r>
            <a:endParaRPr sz="14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77065" y="1828800"/>
            <a:ext cx="1556606" cy="1780663"/>
          </a:xfrm>
          <a:prstGeom prst="rect">
            <a:avLst/>
          </a:prstGeom>
          <a:solidFill>
            <a:schemeClr val="bg2">
              <a:alpha val="48000"/>
            </a:schemeClr>
          </a:solidFill>
        </p:spPr>
        <p:txBody>
          <a:bodyPr wrap="square" rtlCol="0">
            <a:noAutofit/>
          </a:bodyPr>
          <a:lstStyle/>
          <a:p>
            <a:pPr algn="l" defTabSz="914400">
              <a:buNone/>
            </a:pPr>
            <a:r>
              <a:rPr lang="fr-FR"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Mouvement impulsé et engagement au renforcement de la nutrition </a:t>
            </a:r>
            <a:r>
              <a:rPr lang="fr-FR" sz="1400" b="1" i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–            19 pays se joignent au Mouvement.</a:t>
            </a:r>
            <a:endParaRPr sz="140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85406" y="889575"/>
            <a:ext cx="2024794" cy="2220441"/>
          </a:xfrm>
          <a:prstGeom prst="rect">
            <a:avLst/>
          </a:prstGeom>
          <a:solidFill>
            <a:schemeClr val="bg2">
              <a:alpha val="48000"/>
            </a:schemeClr>
          </a:solidFill>
        </p:spPr>
        <p:txBody>
          <a:bodyPr wrap="square" rtlCol="0">
            <a:noAutofit/>
          </a:bodyPr>
          <a:lstStyle/>
          <a:p>
            <a:pPr algn="l" defTabSz="914400">
              <a:buNone/>
            </a:pPr>
            <a:r>
              <a:rPr lang="fr-FR" sz="1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Le Mouvement s'est étendu dans </a:t>
            </a:r>
            <a:r>
              <a:rPr lang="fr-FR" sz="1400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33 </a:t>
            </a:r>
            <a:r>
              <a:rPr lang="fr-FR" sz="1400" b="1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pays. 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U</a:t>
            </a:r>
            <a:r>
              <a:rPr lang="fr-FR" sz="14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n </a:t>
            </a:r>
            <a:r>
              <a:rPr lang="fr-FR" sz="1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groupe de haut niveau de </a:t>
            </a:r>
            <a:r>
              <a:rPr lang="fr-FR" sz="1400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27 dirigeants internationaux </a:t>
            </a:r>
            <a:r>
              <a:rPr lang="fr-FR" sz="1400" b="1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est nommé en tant que Groupe </a:t>
            </a:r>
            <a:r>
              <a:rPr lang="fr-FR" sz="1400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principal </a:t>
            </a:r>
            <a:r>
              <a:rPr lang="fr-FR" sz="1400" b="1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 du SUN </a:t>
            </a:r>
            <a:r>
              <a:rPr lang="fr-FR" sz="1400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et </a:t>
            </a:r>
            <a:r>
              <a:rPr lang="fr-FR" sz="1400" b="1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approuve </a:t>
            </a:r>
            <a:r>
              <a:rPr lang="fr-FR" sz="1400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la Stratégie du Mouvement SUN </a:t>
            </a:r>
            <a:r>
              <a:rPr lang="fr-FR" sz="1400" b="1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pour </a:t>
            </a:r>
            <a:r>
              <a:rPr lang="fr-FR" sz="1400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2012-2015</a:t>
            </a:r>
            <a:endParaRPr sz="14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62423" y="4817524"/>
            <a:ext cx="2171590" cy="1856298"/>
          </a:xfrm>
          <a:prstGeom prst="rect">
            <a:avLst/>
          </a:prstGeom>
          <a:solidFill>
            <a:schemeClr val="bg2">
              <a:alpha val="48000"/>
            </a:schemeClr>
          </a:solidFill>
        </p:spPr>
        <p:txBody>
          <a:bodyPr wrap="square" rtlCol="0">
            <a:noAutofit/>
          </a:bodyPr>
          <a:lstStyle/>
          <a:p>
            <a:r>
              <a:rPr lang="fr-FR" sz="1400" b="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En 2013, le Mouvement SUN se concentrera </a:t>
            </a:r>
            <a:r>
              <a:rPr lang="fr-FR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sur la mobilisation </a:t>
            </a:r>
            <a:r>
              <a:rPr lang="fr-FR" sz="1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de </a:t>
            </a:r>
            <a:r>
              <a:rPr lang="fr-FR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ressources </a:t>
            </a:r>
            <a:r>
              <a:rPr lang="fr-FR" sz="1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derrière</a:t>
            </a:r>
            <a:r>
              <a:rPr lang="fr-FR" sz="1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</a:t>
            </a:r>
            <a:r>
              <a:rPr lang="fr-FR" sz="1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les </a:t>
            </a:r>
            <a:r>
              <a:rPr lang="fr-FR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mouvements nationaux pour </a:t>
            </a:r>
            <a:r>
              <a:rPr lang="fr-FR" sz="1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réaliser </a:t>
            </a:r>
            <a:r>
              <a:rPr lang="fr-FR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des progrès et un impact mesurables. </a:t>
            </a:r>
            <a:endParaRPr sz="14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7315200" y="4495800"/>
            <a:ext cx="0" cy="397568"/>
          </a:xfrm>
          <a:prstGeom prst="line">
            <a:avLst/>
          </a:prstGeom>
          <a:ln w="28575">
            <a:solidFill>
              <a:srgbClr val="E6C5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683" y="192509"/>
            <a:ext cx="1538117" cy="64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461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5105402" y="0"/>
            <a:ext cx="3789220" cy="6629400"/>
          </a:xfrm>
          <a:prstGeom prst="rect">
            <a:avLst/>
          </a:prstGeom>
          <a:solidFill>
            <a:schemeClr val="bg2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5519" y="1382404"/>
            <a:ext cx="4876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>
              <a:buNone/>
            </a:pPr>
            <a:r>
              <a:rPr lang="fr-FR" sz="28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Le Mouvement SUN </a:t>
            </a:r>
          </a:p>
          <a:p>
            <a:pPr algn="l" defTabSz="914400">
              <a:buNone/>
            </a:pPr>
            <a:r>
              <a:rPr lang="fr-FR"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   gagne en nombre et en dynamisme 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599" y="2551736"/>
            <a:ext cx="4253083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>
              <a:buNone/>
            </a:pPr>
            <a:r>
              <a:rPr lang="fr-FR" sz="2800" b="1" i="0" dirty="0">
                <a:solidFill>
                  <a:srgbClr val="E4A018"/>
                </a:solidFill>
                <a:latin typeface="Calibri"/>
                <a:ea typeface="+mn-ea"/>
                <a:cs typeface="+mn-cs"/>
              </a:rPr>
              <a:t>+ de 100 acteurs mondiaux </a:t>
            </a:r>
            <a:endParaRPr sz="2800" dirty="0">
              <a:solidFill>
                <a:srgbClr val="E4A018"/>
              </a:solidFill>
            </a:endParaRPr>
          </a:p>
          <a:p>
            <a:pPr algn="l" defTabSz="914400">
              <a:buNone/>
            </a:pPr>
            <a:r>
              <a:rPr lang="fr-FR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fr-FR" sz="2400" b="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fournissent  l'appui  à </a:t>
            </a:r>
          </a:p>
          <a:p>
            <a:pPr algn="l" defTabSz="914400">
              <a:buNone/>
            </a:pPr>
            <a:r>
              <a:rPr lang="fr-FR" sz="3200" b="1" i="0" dirty="0" smtClean="0">
                <a:solidFill>
                  <a:srgbClr val="E4A018"/>
                </a:solidFill>
                <a:latin typeface="Calibri"/>
                <a:ea typeface="+mn-ea"/>
                <a:cs typeface="+mn-cs"/>
              </a:rPr>
              <a:t>50 </a:t>
            </a:r>
            <a:r>
              <a:rPr lang="fr-FR" sz="3200" b="1" i="0" dirty="0">
                <a:solidFill>
                  <a:srgbClr val="E4A018"/>
                </a:solidFill>
                <a:latin typeface="Calibri"/>
                <a:ea typeface="+mn-ea"/>
                <a:cs typeface="+mn-cs"/>
              </a:rPr>
              <a:t>pays </a:t>
            </a:r>
          </a:p>
          <a:p>
            <a:pPr algn="l" defTabSz="914400">
              <a:buNone/>
            </a:pPr>
            <a:r>
              <a:rPr lang="fr-FR" sz="2400" b="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avec la possibilité d'atteindre </a:t>
            </a:r>
          </a:p>
          <a:p>
            <a:pPr algn="l" defTabSz="914400">
              <a:buNone/>
            </a:pPr>
            <a:r>
              <a:rPr lang="fr-FR" sz="3200" b="1" i="0" dirty="0" smtClean="0">
                <a:solidFill>
                  <a:srgbClr val="E4A018"/>
                </a:solidFill>
                <a:latin typeface="Calibri"/>
                <a:ea typeface="+mn-ea"/>
                <a:cs typeface="+mn-cs"/>
              </a:rPr>
              <a:t>82,2 </a:t>
            </a:r>
            <a:r>
              <a:rPr lang="fr-FR" sz="3200" b="1" i="0" dirty="0">
                <a:solidFill>
                  <a:srgbClr val="E4A018"/>
                </a:solidFill>
                <a:latin typeface="Calibri"/>
                <a:ea typeface="+mn-ea"/>
                <a:cs typeface="+mn-cs"/>
              </a:rPr>
              <a:t>millions d'enfants souffrant du retard de croissance</a:t>
            </a:r>
            <a:endParaRPr sz="3200" dirty="0">
              <a:solidFill>
                <a:srgbClr val="E4A018"/>
              </a:solidFill>
            </a:endParaRPr>
          </a:p>
          <a:p>
            <a:pPr algn="l" defTabSz="914400">
              <a:buNone/>
            </a:pPr>
            <a:endParaRPr sz="2400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683" y="876875"/>
            <a:ext cx="4281317" cy="603263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0" y="0"/>
            <a:ext cx="9144000" cy="889575"/>
          </a:xfrm>
          <a:prstGeom prst="rect">
            <a:avLst/>
          </a:prstGeom>
          <a:solidFill>
            <a:srgbClr val="E4A018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0"/>
            <a:ext cx="1538117" cy="64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3012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9575"/>
            <a:ext cx="9144000" cy="6077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4800" y="957590"/>
            <a:ext cx="1470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buNone/>
            </a:pPr>
            <a:r>
              <a:rPr lang="fr-FR" sz="2800" b="1" i="0">
                <a:solidFill>
                  <a:srgbClr val="E4A018"/>
                </a:solidFill>
                <a:latin typeface="Calibri"/>
                <a:ea typeface="+mn-ea"/>
                <a:cs typeface="+mn-cs"/>
              </a:rPr>
              <a:t>Ensemble,</a:t>
            </a:r>
            <a:endParaRPr sz="2800">
              <a:solidFill>
                <a:srgbClr val="E4A018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889575"/>
          </a:xfrm>
          <a:prstGeom prst="rect">
            <a:avLst/>
          </a:prstGeom>
          <a:solidFill>
            <a:srgbClr val="E4A018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599" y="179278"/>
            <a:ext cx="1538117" cy="64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371600"/>
            <a:ext cx="5029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buNone/>
            </a:pPr>
            <a:r>
              <a:rPr lang="fr-FR" sz="2000" b="0" i="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     </a:t>
            </a:r>
            <a:r>
              <a:rPr lang="fr-FR" sz="2000" b="0" i="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nous </a:t>
            </a:r>
            <a:r>
              <a:rPr lang="fr-FR" sz="2000" b="0" i="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pouvons </a:t>
            </a:r>
            <a:r>
              <a:rPr lang="fr-FR" sz="2000" b="0" i="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réaliser ce </a:t>
            </a:r>
            <a:r>
              <a:rPr lang="fr-FR" sz="2000" b="0" i="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qui </a:t>
            </a:r>
            <a:r>
              <a:rPr lang="fr-FR" sz="2000" b="0" i="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/>
            </a:r>
            <a:br>
              <a:rPr lang="fr-FR" sz="2000" b="0" i="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</a:br>
            <a:r>
              <a:rPr lang="fr-FR" sz="2000" b="0" i="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     n'est </a:t>
            </a:r>
            <a:r>
              <a:rPr lang="fr-FR" sz="2000" b="0" i="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pas possible à atteindre seul,</a:t>
            </a:r>
          </a:p>
          <a:p>
            <a:pPr defTabSz="914400">
              <a:buNone/>
            </a:pPr>
            <a:r>
              <a:rPr lang="fr-FR" sz="2400" b="1" i="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    </a:t>
            </a:r>
            <a:r>
              <a:rPr lang="fr-FR" sz="2400" b="1" i="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et </a:t>
            </a:r>
            <a:r>
              <a:rPr lang="fr-FR" sz="2400" b="1" i="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construire un monde </a:t>
            </a:r>
            <a:endParaRPr sz="2400" dirty="0">
              <a:solidFill>
                <a:schemeClr val="bg1"/>
              </a:solidFill>
            </a:endParaRPr>
          </a:p>
          <a:p>
            <a:pPr defTabSz="914400">
              <a:buNone/>
            </a:pPr>
            <a:r>
              <a:rPr lang="fr-FR" sz="2400" b="1" i="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    plus sain et </a:t>
            </a:r>
            <a:r>
              <a:rPr lang="fr-FR" sz="2400" b="1" i="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plus fort, </a:t>
            </a:r>
            <a:endParaRPr lang="fr-FR" sz="2400" b="1" i="0" dirty="0" smtClean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  <a:p>
            <a:pPr defTabSz="914400">
              <a:buNone/>
            </a:pPr>
            <a:r>
              <a:rPr lang="fr-FR" sz="2400" b="1" i="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    un lieu agréable pour nous tous.</a:t>
            </a:r>
            <a:endParaRPr lang="fr-FR" sz="2400" b="1" i="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997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4251" y="889575"/>
            <a:ext cx="2316178" cy="5958022"/>
            <a:chOff x="4288139" y="962885"/>
            <a:chExt cx="2281997" cy="5895113"/>
          </a:xfrm>
        </p:grpSpPr>
        <p:sp>
          <p:nvSpPr>
            <p:cNvPr id="14" name="Rectangle 13"/>
            <p:cNvSpPr/>
            <p:nvPr/>
          </p:nvSpPr>
          <p:spPr>
            <a:xfrm>
              <a:off x="4288139" y="962885"/>
              <a:ext cx="2281997" cy="5895113"/>
            </a:xfrm>
            <a:prstGeom prst="rect">
              <a:avLst/>
            </a:prstGeom>
            <a:solidFill>
              <a:srgbClr val="E6C548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349766" y="1394246"/>
              <a:ext cx="2185122" cy="3664555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l" defTabSz="914400">
                <a:spcAft>
                  <a:spcPts val="300"/>
                </a:spcAft>
                <a:buNone/>
              </a:pPr>
              <a:r>
                <a:rPr lang="fr-FR" sz="1600" b="0" i="0" spc="-150" dirty="0">
                  <a:solidFill>
                    <a:srgbClr val="E95411"/>
                  </a:solidFill>
                  <a:latin typeface="Calibri"/>
                </a:rPr>
                <a:t>BANGLADESH</a:t>
              </a:r>
              <a:r>
                <a:rPr lang="fr-FR" sz="1600" b="0" i="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</a:rPr>
                <a:t> </a:t>
              </a:r>
            </a:p>
            <a:p>
              <a:pPr algn="l" defTabSz="914400">
                <a:spcAft>
                  <a:spcPts val="300"/>
                </a:spcAft>
                <a:buNone/>
              </a:pPr>
              <a:r>
                <a:rPr lang="fr-FR" sz="1600" b="0" i="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</a:rPr>
                <a:t>INDONÉSIE </a:t>
              </a:r>
            </a:p>
            <a:p>
              <a:pPr algn="l" defTabSz="914400">
                <a:spcAft>
                  <a:spcPts val="300"/>
                </a:spcAft>
                <a:buNone/>
              </a:pPr>
              <a:r>
                <a:rPr lang="fr-FR" sz="1600" b="0" i="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</a:rPr>
                <a:t>KIRGHIZISTAN </a:t>
              </a:r>
            </a:p>
            <a:p>
              <a:pPr algn="l" defTabSz="914400">
                <a:lnSpc>
                  <a:spcPts val="2400"/>
                </a:lnSpc>
                <a:spcAft>
                  <a:spcPts val="300"/>
                </a:spcAft>
                <a:buNone/>
              </a:pPr>
              <a:r>
                <a:rPr lang="fr-FR" sz="1600" b="0" i="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</a:rPr>
                <a:t>LAOS </a:t>
              </a:r>
              <a:r>
                <a:rPr lang="fr-FR" sz="1600" b="0" i="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</a:rPr>
                <a:t>(République démocratique populaire du) </a:t>
              </a:r>
              <a:endParaRPr lang="fr-FR" sz="1600" b="0" i="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endParaRPr>
            </a:p>
            <a:p>
              <a:pPr algn="l" defTabSz="914400">
                <a:lnSpc>
                  <a:spcPts val="2400"/>
                </a:lnSpc>
                <a:spcAft>
                  <a:spcPts val="300"/>
                </a:spcAft>
                <a:buNone/>
              </a:pPr>
              <a:r>
                <a:rPr lang="fr-FR" sz="16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</a:rPr>
                <a:t>MYANMAR</a:t>
              </a:r>
              <a:endParaRPr lang="fr-FR" sz="1600" b="0" i="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endParaRPr>
            </a:p>
            <a:p>
              <a:pPr algn="l" defTabSz="914400">
                <a:spcAft>
                  <a:spcPts val="300"/>
                </a:spcAft>
                <a:buNone/>
              </a:pPr>
              <a:r>
                <a:rPr lang="fr-FR" sz="1600" b="0" i="0" spc="-150" dirty="0">
                  <a:solidFill>
                    <a:srgbClr val="E95411"/>
                  </a:solidFill>
                  <a:latin typeface="Calibri"/>
                </a:rPr>
                <a:t>NÉPAL </a:t>
              </a:r>
              <a:endParaRPr lang="fr-FR" sz="1600" b="0" i="0" spc="-150" dirty="0" smtClean="0">
                <a:solidFill>
                  <a:srgbClr val="E95411"/>
                </a:solidFill>
                <a:latin typeface="Calibri"/>
              </a:endParaRPr>
            </a:p>
            <a:p>
              <a:pPr algn="l" defTabSz="914400">
                <a:spcAft>
                  <a:spcPts val="300"/>
                </a:spcAft>
                <a:buNone/>
              </a:pPr>
              <a:r>
                <a:rPr lang="fr-FR" sz="16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</a:rPr>
                <a:t>PAKISTAN</a:t>
              </a:r>
              <a:endParaRPr lang="fr-FR" sz="1600" b="0" i="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endParaRPr>
            </a:p>
            <a:p>
              <a:pPr algn="l" defTabSz="914400">
                <a:spcAft>
                  <a:spcPts val="300"/>
                </a:spcAft>
                <a:buNone/>
              </a:pPr>
              <a:r>
                <a:rPr lang="fr-FR" sz="16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</a:rPr>
                <a:t>SRI </a:t>
              </a:r>
              <a:r>
                <a:rPr lang="fr-FR" sz="1600" b="0" i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</a:rPr>
                <a:t>LANKA</a:t>
              </a:r>
            </a:p>
            <a:p>
              <a:pPr>
                <a:spcAft>
                  <a:spcPts val="300"/>
                </a:spcAft>
              </a:pPr>
              <a:r>
                <a:rPr lang="en-US" sz="1600" dirty="0" smtClean="0">
                  <a:solidFill>
                    <a:srgbClr val="E95411"/>
                  </a:solidFill>
                </a:rPr>
                <a:t>TADJIKISTAN</a:t>
              </a:r>
            </a:p>
            <a:p>
              <a:pPr>
                <a:spcAft>
                  <a:spcPts val="300"/>
                </a:spcAft>
              </a:pPr>
              <a:r>
                <a:rPr lang="en-US" sz="1600" dirty="0" smtClean="0">
                  <a:solidFill>
                    <a:srgbClr val="E95411"/>
                  </a:solidFill>
                </a:rPr>
                <a:t>VIETNAM</a:t>
              </a:r>
              <a:endParaRPr lang="en-US" sz="1600" dirty="0">
                <a:solidFill>
                  <a:srgbClr val="E95411"/>
                </a:solidFill>
              </a:endParaRPr>
            </a:p>
            <a:p>
              <a:pPr algn="l" defTabSz="914400">
                <a:spcAft>
                  <a:spcPts val="300"/>
                </a:spcAft>
                <a:buNone/>
              </a:pPr>
              <a:r>
                <a:rPr lang="fr-FR" sz="1600" b="0" i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</a:rPr>
                <a:t>YÉMEN </a:t>
              </a:r>
              <a:endParaRPr lang="fr-FR" sz="16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288139" y="962887"/>
              <a:ext cx="2281997" cy="467268"/>
            </a:xfrm>
            <a:prstGeom prst="rect">
              <a:avLst/>
            </a:prstGeom>
            <a:solidFill>
              <a:srgbClr val="99AF01">
                <a:alpha val="5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buNone/>
              </a:pPr>
              <a:r>
                <a:rPr lang="fr-FR" sz="2000" b="1" i="0" dirty="0">
                  <a:latin typeface="Calibri"/>
                  <a:ea typeface="+mn-ea"/>
                  <a:cs typeface="+mn-cs"/>
                </a:rPr>
                <a:t>ASIE</a:t>
              </a:r>
              <a:endParaRPr sz="20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0" y="0"/>
            <a:ext cx="9144000" cy="889575"/>
            <a:chOff x="0" y="0"/>
            <a:chExt cx="9144000" cy="889575"/>
          </a:xfrm>
        </p:grpSpPr>
        <p:sp>
          <p:nvSpPr>
            <p:cNvPr id="25" name="Rectangle 24"/>
            <p:cNvSpPr/>
            <p:nvPr/>
          </p:nvSpPr>
          <p:spPr>
            <a:xfrm>
              <a:off x="0" y="0"/>
              <a:ext cx="9144000" cy="889575"/>
            </a:xfrm>
            <a:prstGeom prst="rect">
              <a:avLst/>
            </a:prstGeom>
            <a:solidFill>
              <a:srgbClr val="E4A018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152400"/>
              <a:ext cx="1538117" cy="6456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Rectangle 15"/>
          <p:cNvSpPr/>
          <p:nvPr/>
        </p:nvSpPr>
        <p:spPr>
          <a:xfrm>
            <a:off x="80203" y="304800"/>
            <a:ext cx="7525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buNone/>
            </a:pPr>
            <a:r>
              <a:rPr lang="fr-FR" sz="2400" b="1" i="0" dirty="0" smtClean="0">
                <a:solidFill>
                  <a:schemeClr val="bg1"/>
                </a:solidFill>
                <a:latin typeface="Calibri"/>
              </a:rPr>
              <a:t>50 </a:t>
            </a:r>
            <a:r>
              <a:rPr lang="fr-FR" sz="2400" b="1" i="0" dirty="0">
                <a:solidFill>
                  <a:schemeClr val="bg1"/>
                </a:solidFill>
                <a:latin typeface="Calibri"/>
              </a:rPr>
              <a:t>pays : </a:t>
            </a:r>
            <a:r>
              <a:rPr lang="fr-FR" sz="2400" b="1" i="0" dirty="0" smtClean="0">
                <a:solidFill>
                  <a:schemeClr val="bg1"/>
                </a:solidFill>
                <a:latin typeface="Calibri"/>
              </a:rPr>
              <a:t>21 réduisent rapidement le retard de croissance 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288" y="5380672"/>
            <a:ext cx="21602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>
              <a:spcAft>
                <a:spcPts val="300"/>
              </a:spcAft>
              <a:buNone/>
            </a:pPr>
            <a:r>
              <a:rPr lang="fr-FR" sz="1600" b="0" i="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COSTA RICA</a:t>
            </a:r>
          </a:p>
          <a:p>
            <a:pPr algn="l" defTabSz="914400">
              <a:spcAft>
                <a:spcPts val="300"/>
              </a:spcAft>
              <a:buNone/>
            </a:pPr>
            <a:r>
              <a:rPr lang="fr-FR" sz="1600" b="0" i="0" spc="-150" dirty="0" smtClean="0">
                <a:solidFill>
                  <a:srgbClr val="E95411"/>
                </a:solidFill>
                <a:latin typeface="Calibri"/>
                <a:ea typeface="+mn-ea"/>
                <a:cs typeface="+mn-cs"/>
              </a:rPr>
              <a:t>EL </a:t>
            </a:r>
            <a:r>
              <a:rPr lang="fr-FR" sz="1600" b="0" i="0" spc="-150" dirty="0">
                <a:solidFill>
                  <a:srgbClr val="E95411"/>
                </a:solidFill>
                <a:latin typeface="Calibri"/>
                <a:ea typeface="+mn-ea"/>
                <a:cs typeface="+mn-cs"/>
              </a:rPr>
              <a:t>SALVADOR</a:t>
            </a:r>
          </a:p>
          <a:p>
            <a:pPr algn="l" defTabSz="914400">
              <a:spcAft>
                <a:spcPts val="300"/>
              </a:spcAft>
              <a:buNone/>
            </a:pPr>
            <a:r>
              <a:rPr lang="fr-FR" sz="1600" b="0" i="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GUATEMALA</a:t>
            </a:r>
            <a:r>
              <a:rPr lang="fr-FR" sz="1600" b="0" i="0" spc="-150" dirty="0">
                <a:solidFill>
                  <a:srgbClr val="E95411"/>
                </a:solidFill>
                <a:latin typeface="Calibri"/>
                <a:ea typeface="+mn-ea"/>
                <a:cs typeface="+mn-cs"/>
              </a:rPr>
              <a:t> </a:t>
            </a:r>
          </a:p>
          <a:p>
            <a:pPr algn="l" defTabSz="914400">
              <a:spcAft>
                <a:spcPts val="300"/>
              </a:spcAft>
              <a:buNone/>
            </a:pPr>
            <a:r>
              <a:rPr lang="fr-FR" sz="1600" b="0" i="0" spc="-150" dirty="0">
                <a:solidFill>
                  <a:srgbClr val="E95411"/>
                </a:solidFill>
                <a:latin typeface="Calibri"/>
                <a:ea typeface="+mn-ea"/>
                <a:cs typeface="+mn-cs"/>
              </a:rPr>
              <a:t>HAÏTI </a:t>
            </a:r>
          </a:p>
          <a:p>
            <a:pPr algn="l" defTabSz="914400">
              <a:spcAft>
                <a:spcPts val="300"/>
              </a:spcAft>
              <a:buNone/>
            </a:pPr>
            <a:r>
              <a:rPr lang="fr-FR" sz="1600" b="0" i="0" spc="-150" dirty="0">
                <a:solidFill>
                  <a:srgbClr val="E95411"/>
                </a:solidFill>
                <a:latin typeface="Calibri"/>
                <a:ea typeface="+mn-ea"/>
                <a:cs typeface="+mn-cs"/>
              </a:rPr>
              <a:t>PÉROU</a:t>
            </a:r>
            <a:r>
              <a:rPr lang="fr-FR" sz="1600" b="0" i="0" spc="-150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362200" y="2667001"/>
            <a:ext cx="6781800" cy="4221079"/>
            <a:chOff x="0" y="962886"/>
            <a:chExt cx="4114800" cy="5937425"/>
          </a:xfrm>
        </p:grpSpPr>
        <p:sp>
          <p:nvSpPr>
            <p:cNvPr id="19" name="Rectangle 18"/>
            <p:cNvSpPr/>
            <p:nvPr/>
          </p:nvSpPr>
          <p:spPr>
            <a:xfrm>
              <a:off x="0" y="962886"/>
              <a:ext cx="4114800" cy="5895114"/>
            </a:xfrm>
            <a:prstGeom prst="rect">
              <a:avLst/>
            </a:prstGeom>
            <a:solidFill>
              <a:srgbClr val="E6C548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9284" y="1630200"/>
              <a:ext cx="1487895" cy="50219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914400">
                <a:spcAft>
                  <a:spcPts val="600"/>
                </a:spcAft>
                <a:buNone/>
              </a:pPr>
              <a:r>
                <a:rPr lang="fr-FR" sz="1600" b="0" i="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</a:rPr>
                <a:t>BÉNIN </a:t>
              </a:r>
            </a:p>
            <a:p>
              <a:pPr algn="l" defTabSz="914400">
                <a:spcAft>
                  <a:spcPts val="600"/>
                </a:spcAft>
                <a:buNone/>
              </a:pPr>
              <a:r>
                <a:rPr lang="fr-FR" sz="1600" b="0" i="0" spc="-150" dirty="0">
                  <a:solidFill>
                    <a:srgbClr val="E95411"/>
                  </a:solidFill>
                  <a:latin typeface="Calibri"/>
                </a:rPr>
                <a:t>BURKINA FASO </a:t>
              </a:r>
            </a:p>
            <a:p>
              <a:pPr algn="l" defTabSz="914400">
                <a:spcAft>
                  <a:spcPts val="600"/>
                </a:spcAft>
                <a:buNone/>
              </a:pPr>
              <a:r>
                <a:rPr lang="fr-FR" sz="1600" b="0" i="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</a:rPr>
                <a:t>BURUNDI</a:t>
              </a:r>
            </a:p>
            <a:p>
              <a:pPr algn="l" defTabSz="914400">
                <a:spcAft>
                  <a:spcPts val="600"/>
                </a:spcAft>
                <a:buNone/>
              </a:pPr>
              <a:r>
                <a:rPr lang="fr-FR" sz="1600" b="0" i="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</a:rPr>
                <a:t>CAMEROUN</a:t>
              </a:r>
            </a:p>
            <a:p>
              <a:pPr>
                <a:spcAft>
                  <a:spcPts val="600"/>
                </a:spcAft>
              </a:pPr>
              <a:r>
                <a:rPr lang="fr-FR" sz="1600" spc="-150" dirty="0" smtClean="0">
                  <a:solidFill>
                    <a:srgbClr val="E95411"/>
                  </a:solidFill>
                  <a:latin typeface="Calibri"/>
                </a:rPr>
                <a:t>COMORES</a:t>
              </a:r>
              <a:endParaRPr lang="fr-FR" sz="1600" spc="-150" dirty="0">
                <a:solidFill>
                  <a:srgbClr val="E95411"/>
                </a:solidFill>
                <a:latin typeface="Calibri"/>
              </a:endParaRPr>
            </a:p>
            <a:p>
              <a:pPr algn="l" defTabSz="914400">
                <a:spcAft>
                  <a:spcPts val="600"/>
                </a:spcAft>
                <a:buNone/>
              </a:pPr>
              <a:r>
                <a:rPr lang="fr-FR" sz="1600" spc="-150" dirty="0" smtClean="0">
                  <a:solidFill>
                    <a:srgbClr val="E95411"/>
                  </a:solidFill>
                  <a:latin typeface="Calibri"/>
                </a:rPr>
                <a:t>CÔTE </a:t>
              </a:r>
              <a:r>
                <a:rPr lang="fr-FR" sz="1600" spc="-150" dirty="0">
                  <a:solidFill>
                    <a:srgbClr val="E95411"/>
                  </a:solidFill>
                  <a:latin typeface="Calibri"/>
                </a:rPr>
                <a:t>D’IVOIRE </a:t>
              </a:r>
            </a:p>
            <a:p>
              <a:pPr algn="l" defTabSz="914400">
                <a:spcAft>
                  <a:spcPts val="600"/>
                </a:spcAft>
                <a:buNone/>
              </a:pPr>
              <a:r>
                <a:rPr lang="fr-FR" sz="1600" b="0" i="0" spc="-150" dirty="0">
                  <a:solidFill>
                    <a:srgbClr val="E95411"/>
                  </a:solidFill>
                  <a:latin typeface="Calibri"/>
                </a:rPr>
                <a:t>ÉTHIOPIE</a:t>
              </a:r>
              <a:r>
                <a:rPr lang="fr-FR" sz="1600" b="0" i="0" spc="-150" dirty="0">
                  <a:solidFill>
                    <a:srgbClr val="FF0000"/>
                  </a:solidFill>
                  <a:latin typeface="Calibri"/>
                </a:rPr>
                <a:t> </a:t>
              </a:r>
            </a:p>
            <a:p>
              <a:pPr>
                <a:spcAft>
                  <a:spcPts val="600"/>
                </a:spcAft>
              </a:pPr>
              <a:r>
                <a:rPr lang="fr-FR" sz="1600" b="0" i="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</a:rPr>
                <a:t>GAMBIE</a:t>
              </a:r>
            </a:p>
            <a:p>
              <a:pPr>
                <a:spcAft>
                  <a:spcPts val="600"/>
                </a:spcAft>
              </a:pPr>
              <a:r>
                <a:rPr lang="fr-FR" sz="1600" spc="-150" dirty="0" smtClean="0">
                  <a:solidFill>
                    <a:srgbClr val="E95411"/>
                  </a:solidFill>
                </a:rPr>
                <a:t>GHANA</a:t>
              </a:r>
              <a:endParaRPr lang="fr-FR" sz="1600" spc="-150" dirty="0">
                <a:solidFill>
                  <a:srgbClr val="E95411"/>
                </a:solidFill>
              </a:endParaRPr>
            </a:p>
            <a:p>
              <a:pPr>
                <a:spcAft>
                  <a:spcPts val="600"/>
                </a:spcAft>
              </a:pPr>
              <a:r>
                <a:rPr lang="fr-FR" sz="1600" spc="-150" dirty="0">
                  <a:solidFill>
                    <a:srgbClr val="E95411"/>
                  </a:solidFill>
                </a:rPr>
                <a:t>GUINÉE </a:t>
              </a:r>
            </a:p>
            <a:p>
              <a:pPr>
                <a:spcAft>
                  <a:spcPts val="600"/>
                </a:spcAft>
              </a:pPr>
              <a:r>
                <a:rPr lang="fr-FR" sz="1600" spc="-1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GUINÉE </a:t>
              </a:r>
              <a:r>
                <a:rPr lang="fr-FR" sz="16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BISSAU</a:t>
              </a:r>
              <a:endParaRPr lang="fr-FR" sz="1600" spc="-15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896530" y="1630200"/>
              <a:ext cx="1118957" cy="52701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fr-FR" sz="16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RÉPUBLIQUE </a:t>
              </a:r>
              <a:r>
                <a:rPr lang="fr-FR" sz="1600" spc="-1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DÉMOCRATIQUE DU CONGO</a:t>
              </a:r>
              <a:endParaRPr lang="fr-FR" sz="1600" dirty="0">
                <a:solidFill>
                  <a:srgbClr val="E95411"/>
                </a:solidFill>
              </a:endParaRPr>
            </a:p>
            <a:p>
              <a:pPr algn="l" defTabSz="914400">
                <a:lnSpc>
                  <a:spcPct val="90000"/>
                </a:lnSpc>
                <a:spcAft>
                  <a:spcPts val="600"/>
                </a:spcAft>
                <a:buNone/>
              </a:pPr>
              <a:r>
                <a:rPr lang="fr-FR" sz="1600" b="0" i="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</a:rPr>
                <a:t>RWANDA </a:t>
              </a:r>
              <a:endParaRPr lang="fr-FR" sz="1600" b="0" i="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endParaRPr>
            </a:p>
            <a:p>
              <a:pPr algn="l" defTabSz="914400">
                <a:lnSpc>
                  <a:spcPct val="90000"/>
                </a:lnSpc>
                <a:spcAft>
                  <a:spcPts val="600"/>
                </a:spcAft>
                <a:buNone/>
              </a:pPr>
              <a:r>
                <a:rPr lang="fr-FR" sz="1600" b="0" i="0" spc="-150" dirty="0">
                  <a:solidFill>
                    <a:srgbClr val="E95411"/>
                  </a:solidFill>
                  <a:latin typeface="Calibri"/>
                </a:rPr>
                <a:t>SÉNÉGAL</a:t>
              </a:r>
              <a:r>
                <a:rPr lang="fr-FR" sz="1600" b="0" i="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</a:rPr>
                <a:t> </a:t>
              </a:r>
            </a:p>
            <a:p>
              <a:pPr algn="l" defTabSz="914400">
                <a:lnSpc>
                  <a:spcPct val="90000"/>
                </a:lnSpc>
                <a:spcAft>
                  <a:spcPts val="600"/>
                </a:spcAft>
                <a:buNone/>
              </a:pPr>
              <a:r>
                <a:rPr lang="fr-FR" sz="1600" b="0" i="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</a:rPr>
                <a:t>SIERRA LEONE </a:t>
              </a:r>
              <a:endParaRPr lang="fr-FR" sz="1600" b="0" i="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endParaRPr>
            </a:p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fr-F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SOUDAN DU SUD</a:t>
              </a:r>
            </a:p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fr-FR" sz="1600" b="0" i="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</a:rPr>
                <a:t>SWAZILAND</a:t>
              </a:r>
              <a:endParaRPr lang="fr-FR" sz="1600" b="0" i="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endParaRPr>
            </a:p>
            <a:p>
              <a:pPr algn="l" defTabSz="914400">
                <a:lnSpc>
                  <a:spcPct val="90000"/>
                </a:lnSpc>
                <a:spcAft>
                  <a:spcPts val="600"/>
                </a:spcAft>
                <a:buNone/>
              </a:pPr>
              <a:r>
                <a:rPr lang="fr-FR" sz="16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</a:rPr>
                <a:t>TANZANIE </a:t>
              </a:r>
              <a:endParaRPr lang="fr-FR" sz="16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endParaRPr>
            </a:p>
            <a:p>
              <a:pPr algn="l" defTabSz="914400">
                <a:lnSpc>
                  <a:spcPct val="90000"/>
                </a:lnSpc>
                <a:spcAft>
                  <a:spcPts val="600"/>
                </a:spcAft>
                <a:buNone/>
              </a:pPr>
              <a:r>
                <a:rPr lang="fr-F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</a:rPr>
                <a:t>TCHAD</a:t>
              </a:r>
            </a:p>
            <a:p>
              <a:pPr algn="l" defTabSz="914400">
                <a:lnSpc>
                  <a:spcPct val="90000"/>
                </a:lnSpc>
                <a:spcAft>
                  <a:spcPts val="600"/>
                </a:spcAft>
                <a:buNone/>
              </a:pPr>
              <a:r>
                <a:rPr lang="fr-FR" sz="1600" b="0" i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</a:rPr>
                <a:t>TOGO</a:t>
              </a:r>
              <a:endParaRPr lang="fr-FR" sz="16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endParaRPr>
            </a:p>
            <a:p>
              <a:pPr algn="l" defTabSz="914400">
                <a:lnSpc>
                  <a:spcPct val="90000"/>
                </a:lnSpc>
                <a:spcAft>
                  <a:spcPts val="600"/>
                </a:spcAft>
                <a:buNone/>
              </a:pPr>
              <a:r>
                <a:rPr lang="fr-FR" sz="1600" b="0" i="0" dirty="0" smtClean="0">
                  <a:solidFill>
                    <a:srgbClr val="E95411"/>
                  </a:solidFill>
                  <a:latin typeface="Calibri"/>
                </a:rPr>
                <a:t>ZAMBIE </a:t>
              </a:r>
              <a:endParaRPr lang="fr-FR" sz="1600" b="0" i="0" dirty="0">
                <a:solidFill>
                  <a:srgbClr val="E95411"/>
                </a:solidFill>
                <a:latin typeface="Calibri"/>
              </a:endParaRPr>
            </a:p>
            <a:p>
              <a:pPr algn="l" defTabSz="914400">
                <a:lnSpc>
                  <a:spcPct val="90000"/>
                </a:lnSpc>
                <a:spcAft>
                  <a:spcPts val="600"/>
                </a:spcAft>
                <a:buNone/>
              </a:pPr>
              <a:r>
                <a:rPr lang="fr-FR" sz="1600" b="0" i="0" dirty="0">
                  <a:solidFill>
                    <a:srgbClr val="E95411"/>
                  </a:solidFill>
                  <a:latin typeface="Calibri"/>
                </a:rPr>
                <a:t>ZIMBABWE</a:t>
              </a:r>
              <a:endParaRPr sz="1600" dirty="0">
                <a:solidFill>
                  <a:srgbClr val="E9541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962887"/>
              <a:ext cx="4114800" cy="467268"/>
            </a:xfrm>
            <a:prstGeom prst="rect">
              <a:avLst/>
            </a:prstGeom>
            <a:solidFill>
              <a:srgbClr val="99AF01">
                <a:alpha val="5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buNone/>
              </a:pPr>
              <a:r>
                <a:rPr lang="fr-FR" sz="2000" b="1" i="0">
                  <a:latin typeface="Calibri"/>
                  <a:ea typeface="+mn-ea"/>
                  <a:cs typeface="+mn-cs"/>
                </a:rPr>
                <a:t>AFRIQUE</a:t>
              </a:r>
              <a:endParaRPr sz="200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525835" y="1054100"/>
            <a:ext cx="6385885" cy="1477328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fr-FR" b="0" i="0" dirty="0" smtClean="0">
                <a:latin typeface="Calibri"/>
              </a:rPr>
              <a:t>Depuis l’année 2000, 21 pays </a:t>
            </a:r>
            <a:r>
              <a:rPr lang="fr-FR" b="0" i="0" dirty="0">
                <a:latin typeface="Calibri"/>
              </a:rPr>
              <a:t>SUN (indiqués en </a:t>
            </a:r>
            <a:r>
              <a:rPr lang="fr-FR" b="1" i="0" dirty="0">
                <a:solidFill>
                  <a:srgbClr val="E95411"/>
                </a:solidFill>
                <a:latin typeface="Calibri"/>
              </a:rPr>
              <a:t>ROUGE</a:t>
            </a:r>
            <a:r>
              <a:rPr lang="fr-FR" b="0" i="0" dirty="0">
                <a:latin typeface="Calibri"/>
              </a:rPr>
              <a:t>) </a:t>
            </a:r>
            <a:endParaRPr lang="fr-FR" b="0" i="0" dirty="0" smtClean="0">
              <a:latin typeface="Calibri"/>
            </a:endParaRPr>
          </a:p>
          <a:p>
            <a:pPr algn="ctr" defTabSz="914400">
              <a:buNone/>
            </a:pPr>
            <a:r>
              <a:rPr lang="fr-FR" dirty="0" smtClean="0"/>
              <a:t>ont </a:t>
            </a:r>
            <a:r>
              <a:rPr lang="fr-FR" dirty="0"/>
              <a:t>augmenté de </a:t>
            </a:r>
            <a:r>
              <a:rPr lang="fr-FR" dirty="0" smtClean="0"/>
              <a:t>plus </a:t>
            </a:r>
            <a:r>
              <a:rPr lang="fr-FR" dirty="0"/>
              <a:t>de 2 % par an</a:t>
            </a:r>
          </a:p>
          <a:p>
            <a:pPr algn="ctr" defTabSz="914400">
              <a:buNone/>
            </a:pPr>
            <a:r>
              <a:rPr lang="fr-FR" b="0" i="0" dirty="0" smtClean="0">
                <a:latin typeface="Calibri"/>
              </a:rPr>
              <a:t> leur </a:t>
            </a:r>
            <a:r>
              <a:rPr lang="fr-FR" b="0" i="0" dirty="0">
                <a:latin typeface="Calibri"/>
              </a:rPr>
              <a:t>taux </a:t>
            </a:r>
            <a:r>
              <a:rPr lang="fr-FR" b="0" i="0" dirty="0" smtClean="0">
                <a:latin typeface="Calibri"/>
              </a:rPr>
              <a:t>annuel moyen de régression de la </a:t>
            </a:r>
            <a:r>
              <a:rPr lang="fr-FR" b="0" i="0" dirty="0">
                <a:latin typeface="Calibri"/>
              </a:rPr>
              <a:t>malnutrition chronique </a:t>
            </a:r>
            <a:r>
              <a:rPr lang="fr-FR" b="0" i="0" dirty="0" smtClean="0">
                <a:latin typeface="Calibri"/>
              </a:rPr>
              <a:t>(</a:t>
            </a:r>
            <a:r>
              <a:rPr lang="fr-FR" b="0" i="0" dirty="0">
                <a:latin typeface="Calibri"/>
              </a:rPr>
              <a:t>ou du retard de croissance) </a:t>
            </a:r>
          </a:p>
          <a:p>
            <a:pPr algn="ctr" defTabSz="914400">
              <a:buNone/>
            </a:pPr>
            <a:r>
              <a:rPr lang="fr-FR" b="0" i="0" dirty="0">
                <a:latin typeface="Calibri"/>
              </a:rPr>
              <a:t>chez les enfants de moins de 5 </a:t>
            </a:r>
            <a:r>
              <a:rPr lang="fr-FR" b="0" i="0" dirty="0" smtClean="0">
                <a:latin typeface="Calibri"/>
              </a:rPr>
              <a:t>ans</a:t>
            </a:r>
            <a:endParaRPr dirty="0"/>
          </a:p>
        </p:txBody>
      </p:sp>
      <p:sp>
        <p:nvSpPr>
          <p:cNvPr id="28" name="Rectangle 27"/>
          <p:cNvSpPr/>
          <p:nvPr/>
        </p:nvSpPr>
        <p:spPr>
          <a:xfrm>
            <a:off x="35568" y="4942932"/>
            <a:ext cx="2298657" cy="467268"/>
          </a:xfrm>
          <a:prstGeom prst="rect">
            <a:avLst/>
          </a:prstGeom>
          <a:solidFill>
            <a:srgbClr val="99AF01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None/>
            </a:pPr>
            <a:r>
              <a:rPr lang="fr-FR" sz="2000" b="1" i="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AMÉRIQUE LATINE</a:t>
            </a:r>
            <a:endParaRPr sz="20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56858" y="3141413"/>
            <a:ext cx="1992483" cy="3602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KENYA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LIBERIA</a:t>
            </a:r>
            <a:endParaRPr lang="fr-FR" sz="1600" spc="-150" dirty="0">
              <a:solidFill>
                <a:srgbClr val="E9541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 sz="1600" b="0" i="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MADAGASCAR </a:t>
            </a:r>
          </a:p>
          <a:p>
            <a:pPr algn="l" defTabSz="914400">
              <a:lnSpc>
                <a:spcPct val="90000"/>
              </a:lnSpc>
              <a:spcAft>
                <a:spcPts val="600"/>
              </a:spcAft>
              <a:buNone/>
            </a:pPr>
            <a:r>
              <a:rPr lang="fr-FR" sz="1600" b="0" i="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MALAWI </a:t>
            </a:r>
          </a:p>
          <a:p>
            <a:pPr algn="l" defTabSz="914400">
              <a:lnSpc>
                <a:spcPct val="90000"/>
              </a:lnSpc>
              <a:spcAft>
                <a:spcPts val="600"/>
              </a:spcAft>
              <a:buNone/>
            </a:pPr>
            <a:r>
              <a:rPr lang="fr-FR" sz="1600" b="0" i="0" spc="-150" dirty="0" smtClean="0">
                <a:solidFill>
                  <a:srgbClr val="E95411"/>
                </a:solidFill>
                <a:latin typeface="Calibri"/>
              </a:rPr>
              <a:t>MALI </a:t>
            </a:r>
          </a:p>
          <a:p>
            <a:pPr algn="l" defTabSz="914400">
              <a:lnSpc>
                <a:spcPct val="90000"/>
              </a:lnSpc>
              <a:spcAft>
                <a:spcPts val="600"/>
              </a:spcAft>
              <a:buNone/>
            </a:pPr>
            <a:r>
              <a:rPr lang="fr-FR" sz="1600" b="0" i="0" spc="-150" dirty="0" smtClean="0">
                <a:solidFill>
                  <a:srgbClr val="E95411"/>
                </a:solidFill>
                <a:latin typeface="Calibri"/>
              </a:rPr>
              <a:t>MAURITANIE </a:t>
            </a:r>
          </a:p>
          <a:p>
            <a:pPr algn="l" defTabSz="914400">
              <a:lnSpc>
                <a:spcPct val="90000"/>
              </a:lnSpc>
              <a:spcAft>
                <a:spcPts val="600"/>
              </a:spcAft>
              <a:buNone/>
            </a:pPr>
            <a:r>
              <a:rPr lang="fr-FR" sz="1600" b="0" i="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MOZAMBIQUE </a:t>
            </a:r>
          </a:p>
          <a:p>
            <a:pPr algn="l" defTabSz="914400">
              <a:lnSpc>
                <a:spcPct val="90000"/>
              </a:lnSpc>
              <a:spcAft>
                <a:spcPts val="600"/>
              </a:spcAft>
              <a:buNone/>
            </a:pPr>
            <a:r>
              <a:rPr lang="fr-FR" sz="1600" b="0" i="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NAMIBIE </a:t>
            </a:r>
          </a:p>
          <a:p>
            <a:pPr algn="l" defTabSz="914400">
              <a:lnSpc>
                <a:spcPct val="90000"/>
              </a:lnSpc>
              <a:spcAft>
                <a:spcPts val="600"/>
              </a:spcAft>
              <a:buNone/>
            </a:pPr>
            <a:r>
              <a:rPr lang="fr-FR" sz="1600" b="0" i="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NIGER </a:t>
            </a:r>
          </a:p>
          <a:p>
            <a:pPr algn="l" defTabSz="914400">
              <a:lnSpc>
                <a:spcPct val="90000"/>
              </a:lnSpc>
              <a:spcAft>
                <a:spcPts val="600"/>
              </a:spcAft>
              <a:buNone/>
            </a:pPr>
            <a:r>
              <a:rPr lang="fr-FR" sz="1600" b="0" i="0" spc="-150" dirty="0" smtClean="0">
                <a:solidFill>
                  <a:srgbClr val="E95411"/>
                </a:solidFill>
                <a:latin typeface="Calibri"/>
              </a:rPr>
              <a:t>NIGÉRIA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 sz="1600" dirty="0" smtClean="0">
                <a:solidFill>
                  <a:srgbClr val="E95411"/>
                </a:solidFill>
              </a:rPr>
              <a:t>OUGANDA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 sz="1600" spc="-150" dirty="0">
                <a:solidFill>
                  <a:srgbClr val="E95411"/>
                </a:solidFill>
              </a:rPr>
              <a:t>RÉPUBLIQUE </a:t>
            </a:r>
            <a:r>
              <a:rPr lang="fr-FR" sz="1600" spc="-150" dirty="0" smtClean="0">
                <a:solidFill>
                  <a:srgbClr val="E95411"/>
                </a:solidFill>
              </a:rPr>
              <a:t>DU CONGO</a:t>
            </a:r>
            <a:endParaRPr lang="fr-FR" sz="1600" dirty="0">
              <a:solidFill>
                <a:srgbClr val="E954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393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9575"/>
            <a:ext cx="9151620" cy="6083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2400" y="1003300"/>
            <a:ext cx="2083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buNone/>
            </a:pPr>
            <a:r>
              <a:rPr lang="fr-FR" sz="3200" b="1" i="0">
                <a:solidFill>
                  <a:srgbClr val="E4A018"/>
                </a:solidFill>
                <a:latin typeface="Calibri"/>
                <a:ea typeface="+mn-ea"/>
                <a:cs typeface="+mn-cs"/>
              </a:rPr>
              <a:t>Ensemble….</a:t>
            </a:r>
            <a:endParaRPr sz="3200">
              <a:solidFill>
                <a:srgbClr val="E4A018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889575"/>
          </a:xfrm>
          <a:prstGeom prst="rect">
            <a:avLst/>
          </a:prstGeom>
          <a:solidFill>
            <a:srgbClr val="E4A018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599" y="179278"/>
            <a:ext cx="1538117" cy="64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1689100"/>
            <a:ext cx="3429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>
              <a:buNone/>
            </a:pPr>
            <a:r>
              <a:rPr lang="fr-FR" sz="2000" b="1" i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N</a:t>
            </a:r>
            <a:r>
              <a:rPr lang="fr-FR" sz="2400" b="1" i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ous révélons ce qui </a:t>
            </a:r>
            <a:r>
              <a:rPr lang="fr-FR" sz="2400" b="1" i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fr-FR" sz="2400" b="1" i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était resté caché à tous.  </a:t>
            </a:r>
          </a:p>
          <a:p>
            <a:pPr algn="l" defTabSz="914400">
              <a:buNone/>
            </a:pPr>
            <a:endParaRPr sz="2000">
              <a:solidFill>
                <a:schemeClr val="bg1"/>
              </a:solidFill>
            </a:endParaRPr>
          </a:p>
          <a:p>
            <a:pPr algn="l" defTabSz="914400">
              <a:buNone/>
            </a:pPr>
            <a:r>
              <a:rPr lang="fr-FR" sz="2400" b="1" i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Nous bâtissons des sociétés </a:t>
            </a:r>
            <a:r>
              <a:rPr lang="fr-FR" sz="2400" b="1" i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en </a:t>
            </a:r>
            <a:r>
              <a:rPr lang="fr-FR" sz="2400" b="1" i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meilleure santé et plus dynamiques.</a:t>
            </a:r>
          </a:p>
          <a:p>
            <a:pPr algn="l" defTabSz="914400">
              <a:buNone/>
            </a:pPr>
            <a:endParaRPr sz="2000">
              <a:solidFill>
                <a:schemeClr val="bg1"/>
              </a:solidFill>
            </a:endParaRPr>
          </a:p>
          <a:p>
            <a:pPr algn="l" defTabSz="914400">
              <a:buNone/>
            </a:pPr>
            <a:r>
              <a:rPr lang="fr-FR" sz="2400" b="1" i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Notre objectif est de rendre </a:t>
            </a:r>
            <a:r>
              <a:rPr lang="fr-FR" sz="2400" b="1" i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le </a:t>
            </a:r>
            <a:r>
              <a:rPr lang="fr-FR" sz="2400" b="1" i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monde meilleur pour tous,</a:t>
            </a:r>
          </a:p>
          <a:p>
            <a:pPr algn="l" defTabSz="914400">
              <a:buNone/>
            </a:pPr>
            <a:r>
              <a:rPr lang="fr-FR" sz="2400" b="1" i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…</a:t>
            </a:r>
            <a:r>
              <a:rPr lang="fr-FR" sz="2400" b="1" i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particulièrement pour </a:t>
            </a:r>
            <a:r>
              <a:rPr lang="fr-FR" sz="2400" b="1" i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         </a:t>
            </a:r>
            <a:r>
              <a:rPr lang="fr-FR" sz="2400" b="1" i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nos enfants.</a:t>
            </a:r>
          </a:p>
          <a:p>
            <a:pPr algn="l" defTabSz="914400">
              <a:buNone/>
            </a:pPr>
            <a:endParaRPr sz="240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599" y="6472535"/>
            <a:ext cx="15775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buNone/>
            </a:pPr>
            <a:r>
              <a:rPr lang="fr-FR" sz="2400" b="1" i="1">
                <a:solidFill>
                  <a:schemeClr val="bg1"/>
                </a:solidFill>
                <a:latin typeface="Calibri"/>
                <a:ea typeface="+mn-ea"/>
                <a:cs typeface="+mn-cs"/>
              </a:rPr>
              <a:t>Merci de votre attention ! </a:t>
            </a:r>
          </a:p>
        </p:txBody>
      </p:sp>
    </p:spTree>
    <p:extLst>
      <p:ext uri="{BB962C8B-B14F-4D97-AF65-F5344CB8AC3E}">
        <p14:creationId xmlns:p14="http://schemas.microsoft.com/office/powerpoint/2010/main" val="3938989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889575"/>
          </a:xfrm>
          <a:prstGeom prst="rect">
            <a:avLst/>
          </a:prstGeom>
          <a:solidFill>
            <a:srgbClr val="E4A018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" y="381000"/>
            <a:ext cx="3160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+mj-lt"/>
              </a:rPr>
              <a:t>Références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 et notes techniques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682" y="121941"/>
            <a:ext cx="1538117" cy="64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6200" y="1118176"/>
            <a:ext cx="8991599" cy="57398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Diapo 4 – Pourquoi la nutrition ? Les faits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UNICEF-WHO-The 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World Bank: Joint child malnutrition estimates - Levels and trends. Global Database on Child Growth and Malnutrition</a:t>
            </a:r>
            <a:endParaRPr lang="en-US" sz="16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Diapo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6 – Un </a:t>
            </a: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investissement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intelligent :  Lawrence Haddad.  </a:t>
            </a:r>
            <a:r>
              <a:rPr lang="en-US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Child Growth=Sustainable Economic Growth: Why we should invest in Nutrition.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Mai 2013</a:t>
            </a:r>
          </a:p>
          <a:p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Diapo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7- De </a:t>
            </a: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l’avis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des experts : </a:t>
            </a:r>
            <a:r>
              <a:rPr lang="en-US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Copenhagen Consensus: Solving the world’s challenges.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Mai 2012</a:t>
            </a:r>
          </a:p>
          <a:p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Diapo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32- 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Réussite du Mouvement dans la réduction du retard de croissance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 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 nombre de pays avec un taux annuel de réduction moyen (AARR) de plus de 2% est calculé sur la base des données historiques de 2000 à </a:t>
            </a: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</a:t>
            </a: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ébut</a:t>
            </a: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-2014. 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 chiffre est actuellement à l'étude, et le nouveau chiffre sera indiqué une fois que la nouvelle analyse des dernières données disponibles sera terminée.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600" dirty="0">
              <a:solidFill>
                <a:srgbClr val="00B050"/>
              </a:solidFill>
            </a:endParaRPr>
          </a:p>
          <a:p>
            <a:endParaRPr lang="en-US" sz="1600" dirty="0" smtClean="0">
              <a:solidFill>
                <a:srgbClr val="00B050"/>
              </a:solidFill>
            </a:endParaRPr>
          </a:p>
          <a:p>
            <a:endParaRPr lang="en-US" sz="1600" dirty="0">
              <a:solidFill>
                <a:srgbClr val="00B050"/>
              </a:solidFill>
            </a:endParaRPr>
          </a:p>
          <a:p>
            <a:endParaRPr lang="en-US" sz="1600" dirty="0" smtClean="0">
              <a:solidFill>
                <a:srgbClr val="00B050"/>
              </a:solidFill>
            </a:endParaRPr>
          </a:p>
          <a:p>
            <a:endParaRPr lang="en-US" sz="16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fr-FR" sz="1600" dirty="0"/>
              <a:t>Le Secrétariat du Mouvement SUN est soutenu par le Canada, la France, l'Allemagne,  l’Irlande, les Pays-Bas, le Royaume-Uni, l'Union Européenne ainsi que par l'Initiative pour les Micronutriments et Unilever</a:t>
            </a:r>
            <a:r>
              <a:rPr lang="fr-FR" sz="1600" dirty="0" smtClean="0"/>
              <a:t>. </a:t>
            </a:r>
            <a:endParaRPr lang="en-US" sz="1600" dirty="0"/>
          </a:p>
          <a:p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48400" y="6096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mars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249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89575"/>
          </a:xfrm>
          <a:prstGeom prst="rect">
            <a:avLst/>
          </a:prstGeom>
          <a:solidFill>
            <a:srgbClr val="E4A018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73283" y="1267123"/>
            <a:ext cx="7961117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>
              <a:buNone/>
            </a:pPr>
            <a:r>
              <a:rPr lang="fr-FR" sz="2800" b="1" i="0" dirty="0">
                <a:solidFill>
                  <a:srgbClr val="E4A018"/>
                </a:solidFill>
                <a:latin typeface="Calibri"/>
                <a:ea typeface="+mn-ea"/>
                <a:cs typeface="+mn-cs"/>
              </a:rPr>
              <a:t>Plus de 165 millions d'enfants de moins de 5 ans</a:t>
            </a:r>
          </a:p>
          <a:p>
            <a:pPr algn="l" defTabSz="914400">
              <a:buNone/>
            </a:pPr>
            <a:r>
              <a:rPr lang="fr-FR" sz="2800" b="1" i="0" dirty="0">
                <a:solidFill>
                  <a:srgbClr val="E4A018"/>
                </a:solidFill>
                <a:latin typeface="Calibri"/>
                <a:ea typeface="+mn-ea"/>
                <a:cs typeface="+mn-cs"/>
              </a:rPr>
              <a:t>ont un retard de croissance dû à la malnutrition.</a:t>
            </a:r>
          </a:p>
          <a:p>
            <a:pPr algn="l" defTabSz="914400">
              <a:buNone/>
            </a:pPr>
            <a:endParaRPr sz="2800" dirty="0">
              <a:solidFill>
                <a:srgbClr val="E4A018"/>
              </a:solidFill>
            </a:endParaRPr>
          </a:p>
          <a:p>
            <a:pPr marL="347472" indent="-347472" algn="l" defTabSz="914400">
              <a:buClr>
                <a:srgbClr val="E4A018"/>
              </a:buClr>
              <a:buFont typeface="Arial"/>
              <a:buChar char="•"/>
            </a:pPr>
            <a:r>
              <a:rPr lang="fr-FR" sz="2400" b="1" i="0" dirty="0">
                <a:solidFill>
                  <a:srgbClr val="E4A018"/>
                </a:solidFill>
                <a:latin typeface="Calibri"/>
                <a:ea typeface="+mn-ea"/>
                <a:cs typeface="+mn-cs"/>
              </a:rPr>
              <a:t>52 millions d'enfants </a:t>
            </a:r>
            <a:r>
              <a:rPr lang="fr-FR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sont trop minces et ont besoin d'une prise en charge spéciale. </a:t>
            </a:r>
            <a:endParaRPr sz="2400" dirty="0">
              <a:solidFill>
                <a:schemeClr val="tx1">
                  <a:lumMod val="75000"/>
                </a:schemeClr>
              </a:solidFill>
            </a:endParaRPr>
          </a:p>
          <a:p>
            <a:pPr marL="347472" indent="-347472" algn="l" defTabSz="914400">
              <a:buFont typeface="Arial"/>
              <a:buChar char="•"/>
            </a:pPr>
            <a:endParaRPr sz="1000" dirty="0">
              <a:solidFill>
                <a:schemeClr val="tx1">
                  <a:lumMod val="75000"/>
                </a:schemeClr>
              </a:solidFill>
            </a:endParaRPr>
          </a:p>
          <a:p>
            <a:pPr marL="347472" lvl="1" indent="-347472" algn="l" defTabSz="914400">
              <a:buClr>
                <a:srgbClr val="E4A018"/>
              </a:buClr>
              <a:buFont typeface="Arial"/>
              <a:buChar char="•"/>
            </a:pPr>
            <a:r>
              <a:rPr lang="en-GB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En </a:t>
            </a:r>
            <a:r>
              <a:rPr lang="en-GB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même</a:t>
            </a:r>
            <a:r>
              <a:rPr lang="en-GB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 temps, </a:t>
            </a:r>
            <a:r>
              <a:rPr lang="en-GB" sz="2400" b="1" i="0" dirty="0">
                <a:solidFill>
                  <a:srgbClr val="E4A018"/>
                </a:solidFill>
                <a:latin typeface="Calibri"/>
                <a:ea typeface="+mn-ea"/>
                <a:cs typeface="+mn-cs"/>
              </a:rPr>
              <a:t>43 millions </a:t>
            </a:r>
            <a:r>
              <a:rPr lang="en-GB" sz="2400" b="1" i="0" dirty="0" err="1">
                <a:solidFill>
                  <a:srgbClr val="E4A018"/>
                </a:solidFill>
                <a:latin typeface="Calibri"/>
                <a:ea typeface="+mn-ea"/>
                <a:cs typeface="+mn-cs"/>
              </a:rPr>
              <a:t>d'enfants</a:t>
            </a:r>
            <a:r>
              <a:rPr lang="en-GB" sz="2400" b="1" i="0" dirty="0">
                <a:solidFill>
                  <a:srgbClr val="E4A018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GB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sont</a:t>
            </a:r>
            <a:r>
              <a:rPr lang="en-GB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GB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obèses</a:t>
            </a:r>
            <a:r>
              <a:rPr lang="en-GB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 - </a:t>
            </a:r>
            <a:r>
              <a:rPr lang="en-GB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certains</a:t>
            </a:r>
            <a:r>
              <a:rPr lang="en-GB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  du fait de 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la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pauvreté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 qui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empêche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 les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familles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 de se payer un régime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alimentaire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équilibré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 et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nutritif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.</a:t>
            </a:r>
            <a:r>
              <a:rPr lang="en-GB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endParaRPr sz="2400" dirty="0">
              <a:solidFill>
                <a:schemeClr val="tx1">
                  <a:lumMod val="75000"/>
                </a:schemeClr>
              </a:solidFill>
            </a:endParaRPr>
          </a:p>
          <a:p>
            <a:pPr marL="347472" indent="-347472" algn="l" defTabSz="914400">
              <a:buClr>
                <a:srgbClr val="E4A018"/>
              </a:buClr>
              <a:buFont typeface="Arial"/>
              <a:buChar char="•"/>
            </a:pPr>
            <a:endParaRPr sz="2400" dirty="0">
              <a:solidFill>
                <a:schemeClr val="tx1">
                  <a:lumMod val="75000"/>
                </a:schemeClr>
              </a:solidFill>
            </a:endParaRPr>
          </a:p>
          <a:p>
            <a:pPr marL="347472" indent="-347472" algn="l" defTabSz="914400">
              <a:buClr>
                <a:srgbClr val="E4A018"/>
              </a:buClr>
              <a:buFont typeface="Arial"/>
              <a:buChar char="•"/>
            </a:pPr>
            <a:r>
              <a:rPr lang="fr-FR" sz="2400" b="1" i="0" dirty="0">
                <a:solidFill>
                  <a:srgbClr val="E4A018"/>
                </a:solidFill>
                <a:latin typeface="Calibri"/>
                <a:ea typeface="+mn-ea"/>
                <a:cs typeface="+mn-cs"/>
              </a:rPr>
              <a:t>2 milliards de </a:t>
            </a:r>
            <a:r>
              <a:rPr lang="fr-FR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personnes souffrent de carence en vitamines et minéraux essentiels</a:t>
            </a:r>
          </a:p>
          <a:p>
            <a:pPr marL="347472" indent="-347472" algn="l" defTabSz="914400">
              <a:buClr>
                <a:srgbClr val="E4A018"/>
              </a:buClr>
              <a:buFont typeface="Arial"/>
              <a:buChar char="•"/>
            </a:pPr>
            <a:endParaRPr sz="24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8448" y="381000"/>
            <a:ext cx="53938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buNone/>
            </a:pPr>
            <a:r>
              <a:rPr lang="fr-FR" sz="3200" b="1" i="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Pourquoi la </a:t>
            </a:r>
            <a:r>
              <a:rPr lang="fr-FR" sz="3200" b="1" i="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nutrition? </a:t>
            </a:r>
            <a:r>
              <a:rPr lang="fr-FR" sz="3200" b="1" i="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Les faits</a:t>
            </a:r>
            <a:endParaRPr sz="32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92509"/>
            <a:ext cx="1538117" cy="64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4085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/>
          <p:cNvSpPr/>
          <p:nvPr/>
        </p:nvSpPr>
        <p:spPr>
          <a:xfrm rot="18957455">
            <a:off x="3217848" y="2459309"/>
            <a:ext cx="2708303" cy="2703861"/>
          </a:xfrm>
          <a:prstGeom prst="ellipse">
            <a:avLst/>
          </a:prstGeom>
          <a:noFill/>
          <a:ln w="101600">
            <a:solidFill>
              <a:srgbClr val="1A7669">
                <a:alpha val="36000"/>
              </a:srgb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0" y="0"/>
            <a:ext cx="9144000" cy="889575"/>
          </a:xfrm>
          <a:prstGeom prst="rect">
            <a:avLst/>
          </a:prstGeom>
          <a:solidFill>
            <a:srgbClr val="E4A018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ardrop 14"/>
          <p:cNvSpPr/>
          <p:nvPr/>
        </p:nvSpPr>
        <p:spPr>
          <a:xfrm rot="15646755">
            <a:off x="2488813" y="4408758"/>
            <a:ext cx="2229535" cy="2496552"/>
          </a:xfrm>
          <a:prstGeom prst="teardrop">
            <a:avLst>
              <a:gd name="adj" fmla="val 100000"/>
            </a:avLst>
          </a:prstGeom>
          <a:solidFill>
            <a:srgbClr val="E4A018">
              <a:alpha val="30000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Teardrop 15"/>
          <p:cNvSpPr/>
          <p:nvPr/>
        </p:nvSpPr>
        <p:spPr>
          <a:xfrm rot="10229997">
            <a:off x="5591706" y="2523005"/>
            <a:ext cx="2345713" cy="2394334"/>
          </a:xfrm>
          <a:prstGeom prst="teardrop">
            <a:avLst>
              <a:gd name="adj" fmla="val 100000"/>
            </a:avLst>
          </a:prstGeom>
          <a:solidFill>
            <a:srgbClr val="E4A018">
              <a:alpha val="50000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eardrop 18"/>
          <p:cNvSpPr/>
          <p:nvPr/>
        </p:nvSpPr>
        <p:spPr>
          <a:xfrm rot="1912480">
            <a:off x="2107994" y="999946"/>
            <a:ext cx="2367771" cy="2281762"/>
          </a:xfrm>
          <a:prstGeom prst="teardrop">
            <a:avLst>
              <a:gd name="adj" fmla="val 102204"/>
            </a:avLst>
          </a:prstGeom>
          <a:solidFill>
            <a:srgbClr val="E4A018">
              <a:alpha val="65000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6020259" y="3156320"/>
            <a:ext cx="18828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buNone/>
            </a:pPr>
            <a:r>
              <a:rPr lang="fr-FR" sz="16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Les adolescents apprennent mieux et </a:t>
            </a:r>
            <a:r>
              <a:rPr lang="fr-FR" sz="16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atteignent des niveaux d’éducation plus élevés</a:t>
            </a:r>
            <a:r>
              <a:rPr lang="fr-FR" sz="16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.</a:t>
            </a:r>
            <a:endParaRPr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Teardrop 22"/>
          <p:cNvSpPr/>
          <p:nvPr/>
        </p:nvSpPr>
        <p:spPr>
          <a:xfrm rot="20932481">
            <a:off x="1302946" y="2841259"/>
            <a:ext cx="2317439" cy="2364179"/>
          </a:xfrm>
          <a:prstGeom prst="teardrop">
            <a:avLst>
              <a:gd name="adj" fmla="val 100000"/>
            </a:avLst>
          </a:prstGeom>
          <a:solidFill>
            <a:srgbClr val="E4A018">
              <a:alpha val="15000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Teardrop 23"/>
          <p:cNvSpPr/>
          <p:nvPr/>
        </p:nvSpPr>
        <p:spPr>
          <a:xfrm rot="12857846">
            <a:off x="4655001" y="4479544"/>
            <a:ext cx="2345857" cy="2354981"/>
          </a:xfrm>
          <a:prstGeom prst="teardrop">
            <a:avLst>
              <a:gd name="adj" fmla="val 100000"/>
            </a:avLst>
          </a:prstGeom>
          <a:solidFill>
            <a:srgbClr val="E4A018">
              <a:alpha val="40000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Rectangle 1"/>
          <p:cNvSpPr/>
          <p:nvPr/>
        </p:nvSpPr>
        <p:spPr>
          <a:xfrm>
            <a:off x="2395380" y="1507131"/>
            <a:ext cx="1905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buNone/>
            </a:pPr>
            <a:r>
              <a:rPr lang="fr-FR" sz="16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Les filles et les femmes sont bien nourries et </a:t>
            </a:r>
            <a:r>
              <a:rPr lang="fr-FR" sz="16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ont des bébés </a:t>
            </a:r>
            <a:r>
              <a:rPr lang="fr-FR" sz="16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en bonne santé,</a:t>
            </a:r>
          </a:p>
        </p:txBody>
      </p:sp>
      <p:sp>
        <p:nvSpPr>
          <p:cNvPr id="3" name="Rectangle 2"/>
          <p:cNvSpPr/>
          <p:nvPr/>
        </p:nvSpPr>
        <p:spPr>
          <a:xfrm>
            <a:off x="4839430" y="1307076"/>
            <a:ext cx="18670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buNone/>
            </a:pPr>
            <a:r>
              <a:rPr lang="fr-FR" sz="1800" b="1" i="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les enfants reçoivent une bonne nutrition et </a:t>
            </a:r>
            <a:r>
              <a:rPr lang="fr-FR" sz="1800" b="1" i="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s'épanoui,</a:t>
            </a:r>
            <a:endParaRPr sz="20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61664" y="5185826"/>
            <a:ext cx="19015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buNone/>
            </a:pPr>
            <a:r>
              <a:rPr lang="fr-FR" sz="16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Les familles et les communautés </a:t>
            </a:r>
            <a:r>
              <a:rPr lang="fr-FR" sz="16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émergent </a:t>
            </a:r>
            <a:r>
              <a:rPr lang="fr-FR" sz="16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de la pauvreté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371783" y="3525652"/>
            <a:ext cx="18160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buNone/>
            </a:pPr>
            <a:r>
              <a:rPr lang="fr-FR" sz="16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Les communautés et les nations sont productives et stables,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621201" y="3226604"/>
            <a:ext cx="19015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buNone/>
            </a:pPr>
            <a:r>
              <a:rPr lang="fr-FR" sz="1800" b="1" i="0" dirty="0">
                <a:solidFill>
                  <a:srgbClr val="E4A018"/>
                </a:solidFill>
                <a:latin typeface="Calibri"/>
                <a:ea typeface="+mn-ea"/>
                <a:cs typeface="+mn-cs"/>
              </a:rPr>
              <a:t>Le monde est un endroit plus sûr, plus résistant et plus fiable</a:t>
            </a:r>
          </a:p>
        </p:txBody>
      </p:sp>
      <p:sp>
        <p:nvSpPr>
          <p:cNvPr id="8" name="Rectangle 7"/>
          <p:cNvSpPr/>
          <p:nvPr/>
        </p:nvSpPr>
        <p:spPr>
          <a:xfrm>
            <a:off x="4899700" y="5185826"/>
            <a:ext cx="17977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buNone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L</a:t>
            </a:r>
            <a:r>
              <a:rPr lang="fr-FR" sz="16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es </a:t>
            </a:r>
            <a:r>
              <a:rPr lang="fr-FR" sz="16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jeunes adultes </a:t>
            </a:r>
            <a:r>
              <a:rPr lang="fr-FR" sz="16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sont plus en mesure d’obtenir un </a:t>
            </a:r>
            <a:r>
              <a:rPr lang="fr-FR" sz="16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travail et </a:t>
            </a:r>
            <a:r>
              <a:rPr lang="fr-FR" sz="16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de gagner </a:t>
            </a:r>
            <a:r>
              <a:rPr lang="fr-FR" sz="16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plus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35220" y="363621"/>
            <a:ext cx="28526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buNone/>
            </a:pPr>
            <a:r>
              <a:rPr lang="fr-FR" sz="3200" b="1" i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Pourquoi la nutrition ? </a:t>
            </a:r>
            <a:endParaRPr sz="3200">
              <a:solidFill>
                <a:schemeClr val="bg1"/>
              </a:solidFill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92509"/>
            <a:ext cx="1538117" cy="64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entagon 3"/>
          <p:cNvSpPr/>
          <p:nvPr/>
        </p:nvSpPr>
        <p:spPr>
          <a:xfrm>
            <a:off x="537684" y="1066800"/>
            <a:ext cx="2102652" cy="533400"/>
          </a:xfrm>
          <a:prstGeom prst="homePlate">
            <a:avLst/>
          </a:prstGeom>
          <a:solidFill>
            <a:srgbClr val="E4A018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914400">
              <a:buNone/>
            </a:pPr>
            <a:r>
              <a:rPr lang="fr-FR" sz="2000" b="1" i="0" dirty="0">
                <a:latin typeface="Calibri"/>
                <a:ea typeface="+mn-ea"/>
                <a:cs typeface="+mn-cs"/>
              </a:rPr>
              <a:t>Parce que quand...</a:t>
            </a:r>
            <a:endParaRPr sz="2000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533400" y="826476"/>
            <a:ext cx="4284" cy="761999"/>
          </a:xfrm>
          <a:prstGeom prst="line">
            <a:avLst/>
          </a:prstGeom>
          <a:ln w="28575">
            <a:solidFill>
              <a:srgbClr val="E6C5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ardrop 21"/>
          <p:cNvSpPr/>
          <p:nvPr/>
        </p:nvSpPr>
        <p:spPr>
          <a:xfrm rot="4795336">
            <a:off x="4458430" y="778066"/>
            <a:ext cx="2174809" cy="2356587"/>
          </a:xfrm>
          <a:prstGeom prst="teardrop">
            <a:avLst>
              <a:gd name="adj" fmla="val 100000"/>
            </a:avLst>
          </a:prstGeom>
          <a:solidFill>
            <a:srgbClr val="E4A018">
              <a:alpha val="60000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4815284" y="1363634"/>
            <a:ext cx="18670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buNone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L</a:t>
            </a:r>
            <a:r>
              <a:rPr lang="fr-FR" sz="16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es </a:t>
            </a:r>
            <a:r>
              <a:rPr lang="fr-FR" sz="16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enfants reçoivent une bonne nutrition et s'épanouissent </a:t>
            </a:r>
            <a:r>
              <a:rPr lang="fr-FR" sz="16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physiquement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147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60933" cy="889575"/>
          </a:xfrm>
          <a:prstGeom prst="rect">
            <a:avLst/>
          </a:prstGeom>
          <a:solidFill>
            <a:srgbClr val="E4A018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91473" y="381000"/>
            <a:ext cx="53129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buNone/>
            </a:pPr>
            <a:r>
              <a:rPr lang="fr-FR" sz="3200" b="1" i="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Un investissement </a:t>
            </a:r>
            <a:r>
              <a:rPr lang="fr-FR" sz="3200" b="1" i="0" dirty="0" smtClean="0">
                <a:solidFill>
                  <a:schemeClr val="bg1"/>
                </a:solidFill>
                <a:latin typeface="Calibri"/>
              </a:rPr>
              <a:t>intelligent</a:t>
            </a:r>
            <a:endParaRPr sz="32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92509"/>
            <a:ext cx="1538117" cy="64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carters\Desktop\UNICEF PHOTOS\UNI424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821" y="889575"/>
            <a:ext cx="4001622" cy="600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91471" y="876473"/>
            <a:ext cx="485034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L’éradication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 la sous-nutrition chez les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jeunes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enfants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présente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 multiples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avantages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Elle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permet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: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lvl="0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d’augmenter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le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produit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intérieur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brut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 11 %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Afrique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et en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Asie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d’élever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le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niveau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d’instruction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d’au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moins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un an,</a:t>
            </a:r>
          </a:p>
          <a:p>
            <a:pPr lvl="0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d’augmenter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les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salaires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 5 à 50 %,</a:t>
            </a:r>
          </a:p>
          <a:p>
            <a:pPr lvl="0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réduire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la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pauvreté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car les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enfants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bien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nourris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ont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33 % de chance en plus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d’échapper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à la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pauvreté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quand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ils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atteindront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l’âge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adulte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</a:p>
          <a:p>
            <a:pPr lvl="0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d’autonomiser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les femmes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pour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qu’elles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aient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10 % de chance en plus de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diriger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leurs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propres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affaires. 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622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403" y="16196"/>
            <a:ext cx="3849714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146766" y="0"/>
            <a:ext cx="3901440" cy="6707777"/>
          </a:xfrm>
          <a:prstGeom prst="rect">
            <a:avLst/>
          </a:prstGeom>
          <a:solidFill>
            <a:schemeClr val="bg2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-15240" y="0"/>
            <a:ext cx="9159240" cy="889575"/>
          </a:xfrm>
          <a:prstGeom prst="rect">
            <a:avLst/>
          </a:prstGeom>
          <a:solidFill>
            <a:srgbClr val="E4A018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16731" y="3352800"/>
            <a:ext cx="3466011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>
              <a:buNone/>
            </a:pPr>
            <a:endParaRPr sz="800" dirty="0">
              <a:solidFill>
                <a:schemeClr val="tx1">
                  <a:lumMod val="75000"/>
                </a:schemeClr>
              </a:solidFill>
            </a:endParaRPr>
          </a:p>
          <a:p>
            <a:pPr algn="just">
              <a:lnSpc>
                <a:spcPts val="2200"/>
              </a:lnSpc>
            </a:pPr>
            <a:r>
              <a:rPr lang="fr-FR" sz="20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« L'un des investissements les plus exigeants est de faire parvenir les éléments nutritifs à la population sous-alimentée de la planète. Réussir à le faire présente des 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avantages 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énormes, </a:t>
            </a:r>
            <a:r>
              <a:rPr lang="fr-FR" sz="20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en termes de santé, de scolarisation et de </a:t>
            </a:r>
            <a:r>
              <a:rPr lang="fr-FR" sz="20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productivité»</a:t>
            </a:r>
            <a:endParaRPr sz="2000" dirty="0">
              <a:solidFill>
                <a:schemeClr val="tx1">
                  <a:lumMod val="75000"/>
                </a:schemeClr>
              </a:solidFill>
            </a:endParaRPr>
          </a:p>
          <a:p>
            <a:pPr algn="l" defTabSz="914400">
              <a:buNone/>
            </a:pPr>
            <a:r>
              <a:rPr lang="fr-FR" sz="2000" b="1" i="0" dirty="0">
                <a:solidFill>
                  <a:srgbClr val="E4A018"/>
                </a:solidFill>
                <a:latin typeface="Calibri"/>
                <a:ea typeface="+mn-ea"/>
                <a:cs typeface="+mn-cs"/>
              </a:rPr>
              <a:t>-Vernon Smith, Économiste et prix Nobel </a:t>
            </a:r>
          </a:p>
        </p:txBody>
      </p:sp>
      <p:sp>
        <p:nvSpPr>
          <p:cNvPr id="7" name="Left Bracket 6"/>
          <p:cNvSpPr/>
          <p:nvPr/>
        </p:nvSpPr>
        <p:spPr>
          <a:xfrm rot="16200000">
            <a:off x="6906986" y="4566557"/>
            <a:ext cx="381000" cy="3901440"/>
          </a:xfrm>
          <a:prstGeom prst="leftBracket">
            <a:avLst/>
          </a:prstGeom>
          <a:ln w="76200">
            <a:solidFill>
              <a:srgbClr val="E4A0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59078" y="304800"/>
            <a:ext cx="4541522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>
              <a:buNone/>
            </a:pPr>
            <a:r>
              <a:rPr lang="fr-FR" sz="3200" b="1" i="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De l'avis des experts</a:t>
            </a:r>
          </a:p>
          <a:p>
            <a:pPr algn="l" defTabSz="914400">
              <a:buNone/>
            </a:pPr>
            <a:endParaRPr sz="2400" dirty="0">
              <a:solidFill>
                <a:srgbClr val="1A7669"/>
              </a:solidFill>
            </a:endParaRPr>
          </a:p>
          <a:p>
            <a:pPr algn="l" defTabSz="914400">
              <a:buNone/>
            </a:pPr>
            <a:endParaRPr sz="900" dirty="0">
              <a:solidFill>
                <a:srgbClr val="8C3C13"/>
              </a:solidFill>
            </a:endParaRPr>
          </a:p>
          <a:p>
            <a:pPr algn="l" defTabSz="914400">
              <a:buNone/>
            </a:pPr>
            <a:endParaRPr sz="1000" dirty="0">
              <a:solidFill>
                <a:srgbClr val="8C3C13"/>
              </a:solidFill>
            </a:endParaRPr>
          </a:p>
          <a:p>
            <a:pPr marL="342900" indent="-342900" algn="l" defTabSz="914400">
              <a:buFont typeface="Arial" pitchFamily="34" charset="0"/>
              <a:buChar char="•"/>
            </a:pPr>
            <a:r>
              <a:rPr lang="fr-FR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Le Groupe d'économistes de renommée mondiale du Consensus de Copenhague 2012 a identifié les moyens les plus intelligents d'allouer des fonds pour répondre à dix des plus grands défis mondiaux</a:t>
            </a:r>
            <a:r>
              <a:rPr lang="fr-FR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.</a:t>
            </a:r>
          </a:p>
          <a:p>
            <a:pPr marL="342900" indent="-342900" algn="l" defTabSz="914400">
              <a:buFont typeface="Arial" pitchFamily="34" charset="0"/>
              <a:buChar char="•"/>
            </a:pPr>
            <a:endParaRPr lang="fr-FR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</a:endParaRPr>
          </a:p>
          <a:p>
            <a:pPr marL="342900" indent="-342900" algn="l" defTabSz="914400">
              <a:buFont typeface="Arial" pitchFamily="34" charset="0"/>
              <a:buChar char="•"/>
            </a:pPr>
            <a:endParaRPr lang="fr-FR" dirty="0" smtClean="0">
              <a:solidFill>
                <a:schemeClr val="tx1">
                  <a:lumMod val="95000"/>
                  <a:lumOff val="5000"/>
                </a:schemeClr>
              </a:solidFill>
              <a:latin typeface="Calibri"/>
            </a:endParaRPr>
          </a:p>
          <a:p>
            <a:pPr marL="342900" indent="-342900" algn="l" defTabSz="914400">
              <a:buFont typeface="Arial" pitchFamily="34" charset="0"/>
              <a:buChar char="•"/>
            </a:pPr>
            <a:endParaRPr lang="fr-FR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</a:endParaRPr>
          </a:p>
          <a:p>
            <a:pPr marL="342900" indent="-342900" algn="l" defTabSz="914400">
              <a:buFont typeface="Arial" pitchFamily="34" charset="0"/>
              <a:buChar char="•"/>
            </a:pPr>
            <a:endParaRPr lang="fr-FR" dirty="0" smtClean="0">
              <a:solidFill>
                <a:schemeClr val="tx1">
                  <a:lumMod val="95000"/>
                  <a:lumOff val="5000"/>
                </a:schemeClr>
              </a:solidFill>
              <a:latin typeface="Calibri"/>
            </a:endParaRPr>
          </a:p>
          <a:p>
            <a:pPr marL="342900" indent="-342900" algn="l" defTabSz="914400">
              <a:buFont typeface="Arial" pitchFamily="34" charset="0"/>
              <a:buChar char="•"/>
            </a:pPr>
            <a:endParaRPr lang="fr-FR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</a:endParaRPr>
          </a:p>
          <a:p>
            <a:pPr marL="342900" indent="-342900" algn="l" defTabSz="914400">
              <a:buFont typeface="Arial" pitchFamily="34" charset="0"/>
              <a:buChar char="•"/>
            </a:pPr>
            <a:endParaRPr dirty="0">
              <a:solidFill>
                <a:schemeClr val="tx1">
                  <a:lumMod val="95000"/>
                </a:schemeClr>
              </a:solidFill>
            </a:endParaRPr>
          </a:p>
          <a:p>
            <a:pPr algn="l" defTabSz="914400">
              <a:buNone/>
            </a:pPr>
            <a:endParaRPr sz="700" dirty="0">
              <a:solidFill>
                <a:srgbClr val="8C3C13"/>
              </a:solidFill>
            </a:endParaRPr>
          </a:p>
          <a:p>
            <a:pPr marL="457200" indent="-457200" algn="l" defTabSz="914400">
              <a:buFont typeface="Arial" pitchFamily="34" charset="0"/>
              <a:buChar char="•"/>
            </a:pPr>
            <a:endParaRPr lang="fr-FR" b="0" i="0" dirty="0" smtClean="0">
              <a:solidFill>
                <a:srgbClr val="8C3C13"/>
              </a:solidFill>
              <a:latin typeface="Calibri"/>
            </a:endParaRPr>
          </a:p>
          <a:p>
            <a:pPr marL="457200" indent="-457200" algn="l" defTabSz="914400">
              <a:buFont typeface="Arial" pitchFamily="34" charset="0"/>
              <a:buChar char="•"/>
            </a:pPr>
            <a:endParaRPr lang="fr-FR" dirty="0">
              <a:solidFill>
                <a:srgbClr val="8C3C13"/>
              </a:solidFill>
              <a:latin typeface="Calibri"/>
            </a:endParaRPr>
          </a:p>
          <a:p>
            <a:pPr marL="457200" indent="-457200" algn="l" defTabSz="914400">
              <a:buFont typeface="Arial" pitchFamily="34" charset="0"/>
              <a:buChar char="•"/>
            </a:pPr>
            <a:r>
              <a:rPr lang="fr-FR" b="0" i="0" dirty="0" smtClean="0">
                <a:solidFill>
                  <a:srgbClr val="8C3C13"/>
                </a:solidFill>
                <a:latin typeface="Calibri"/>
              </a:rPr>
              <a:t>Ces </a:t>
            </a:r>
            <a:r>
              <a:rPr lang="fr-FR" b="0" i="0" dirty="0">
                <a:solidFill>
                  <a:srgbClr val="8C3C13"/>
                </a:solidFill>
                <a:latin typeface="Calibri"/>
              </a:rPr>
              <a:t>experts ont convenu que la lutte contre la malnutrition devrait être la première priorité des décideurs et des philanthropes. </a:t>
            </a:r>
            <a:endParaRPr dirty="0">
              <a:solidFill>
                <a:schemeClr val="tx1">
                  <a:lumMod val="75000"/>
                </a:schemeClr>
              </a:solidFill>
            </a:endParaRPr>
          </a:p>
          <a:p>
            <a:pPr algn="l" defTabSz="914400">
              <a:buNone/>
            </a:pPr>
            <a:endParaRPr sz="24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403" y="889575"/>
            <a:ext cx="3833431" cy="2555621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0"/>
            <a:ext cx="1538117" cy="64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7" y="3200399"/>
            <a:ext cx="5146766" cy="2057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9078" y="3628935"/>
            <a:ext cx="46939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Selon eux, </a:t>
            </a:r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chaque dollar US investi dans la nutrition produit un rendement de 30 dollars US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 termes d’amélioration de la santé, de la scolarisation et de la productivité</a:t>
            </a:r>
            <a:r>
              <a:rPr lang="fr-FR" dirty="0" smtClean="0">
                <a:solidFill>
                  <a:srgbClr val="00B050"/>
                </a:solidFill>
              </a:rPr>
              <a:t>.</a:t>
            </a:r>
            <a:endParaRPr lang="fr-F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498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305" y="3581400"/>
            <a:ext cx="82973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753" y="3581400"/>
            <a:ext cx="82973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766" y="0"/>
            <a:ext cx="2287732" cy="6858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841" y="0"/>
            <a:ext cx="2287732" cy="6858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64" y="-50393"/>
            <a:ext cx="2287732" cy="68580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-15240" y="5481987"/>
            <a:ext cx="9159239" cy="1299814"/>
          </a:xfrm>
          <a:prstGeom prst="rect">
            <a:avLst/>
          </a:prstGeom>
          <a:solidFill>
            <a:srgbClr val="1A7669">
              <a:alpha val="48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436561" y="5410200"/>
            <a:ext cx="2583239" cy="4001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l" defTabSz="914400">
              <a:buNone/>
            </a:pPr>
            <a:r>
              <a:rPr lang="fr-FR" sz="2000" b="1" i="1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ENRACINÉES DANS</a:t>
            </a:r>
            <a:endParaRPr sz="20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507608" y="5930048"/>
            <a:ext cx="1721592" cy="461665"/>
          </a:xfrm>
          <a:prstGeom prst="rect">
            <a:avLst/>
          </a:prstGeom>
          <a:noFill/>
          <a:ln w="38100">
            <a:noFill/>
            <a:prstDash val="sysDash"/>
          </a:ln>
          <a:effectLst/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fr-FR" sz="2400" b="1" i="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La pauvreté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778006" y="5715000"/>
            <a:ext cx="3276601" cy="1092607"/>
          </a:xfrm>
          <a:prstGeom prst="rect">
            <a:avLst/>
          </a:prstGeom>
          <a:noFill/>
          <a:ln w="38100">
            <a:noFill/>
            <a:prstDash val="sysDash"/>
          </a:ln>
          <a:effectLst/>
        </p:spPr>
        <p:txBody>
          <a:bodyPr wrap="square" rtlCol="0">
            <a:spAutoFit/>
          </a:bodyPr>
          <a:lstStyle/>
          <a:p>
            <a:pPr algn="ctr" defTabSz="914400">
              <a:lnSpc>
                <a:spcPts val="2600"/>
              </a:lnSpc>
              <a:buNone/>
            </a:pPr>
            <a:r>
              <a:rPr lang="fr-FR" sz="2200" b="1" i="0" dirty="0">
                <a:solidFill>
                  <a:schemeClr val="bg1"/>
                </a:solidFill>
                <a:latin typeface="Calibri"/>
              </a:rPr>
              <a:t>Le manque </a:t>
            </a:r>
            <a:r>
              <a:rPr lang="fr-FR" sz="2200" b="1" i="0" dirty="0" smtClean="0">
                <a:solidFill>
                  <a:schemeClr val="bg1"/>
                </a:solidFill>
                <a:latin typeface="Calibri"/>
              </a:rPr>
              <a:t>de responsabilisation </a:t>
            </a:r>
            <a:br>
              <a:rPr lang="fr-FR" sz="2200" b="1" i="0" dirty="0" smtClean="0">
                <a:solidFill>
                  <a:schemeClr val="bg1"/>
                </a:solidFill>
                <a:latin typeface="Calibri"/>
              </a:rPr>
            </a:br>
            <a:r>
              <a:rPr lang="fr-FR" sz="2200" b="1" i="0" dirty="0" smtClean="0">
                <a:solidFill>
                  <a:schemeClr val="bg1"/>
                </a:solidFill>
                <a:latin typeface="Calibri"/>
              </a:rPr>
              <a:t>de </a:t>
            </a:r>
            <a:r>
              <a:rPr lang="fr-FR" sz="2200" b="1" i="0" dirty="0">
                <a:solidFill>
                  <a:schemeClr val="bg1"/>
                </a:solidFill>
                <a:latin typeface="Calibri"/>
              </a:rPr>
              <a:t>la femme</a:t>
            </a:r>
            <a:endParaRPr sz="2200" dirty="0">
              <a:solidFill>
                <a:schemeClr val="bg1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2440088" y="5872074"/>
            <a:ext cx="0" cy="519639"/>
          </a:xfrm>
          <a:prstGeom prst="line">
            <a:avLst/>
          </a:prstGeom>
          <a:ln w="381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49" y="3180566"/>
            <a:ext cx="2072937" cy="1992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803" y="3180566"/>
            <a:ext cx="1995658" cy="1992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135" y="3200400"/>
            <a:ext cx="2022978" cy="1992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-79717" y="5927571"/>
            <a:ext cx="2502528" cy="707886"/>
          </a:xfrm>
          <a:prstGeom prst="rect">
            <a:avLst/>
          </a:prstGeom>
          <a:noFill/>
          <a:ln w="38100">
            <a:noFill/>
            <a:prstDash val="sysDash"/>
          </a:ln>
          <a:effectLst/>
        </p:spPr>
        <p:txBody>
          <a:bodyPr wrap="square" rtlCol="0">
            <a:spAutoFit/>
          </a:bodyPr>
          <a:lstStyle/>
          <a:p>
            <a:pPr algn="ctr" defTabSz="914400">
              <a:lnSpc>
                <a:spcPts val="2400"/>
              </a:lnSpc>
              <a:buNone/>
            </a:pPr>
            <a:r>
              <a:rPr lang="fr-FR" sz="2200" b="1" i="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L'environnement politique et culturel</a:t>
            </a:r>
            <a:endParaRPr sz="22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1295400"/>
            <a:ext cx="3156725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8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Accès </a:t>
            </a:r>
            <a:r>
              <a:rPr lang="fr-FR" sz="18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insuffisant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à</a:t>
            </a:r>
            <a:r>
              <a:rPr lang="fr-FR" sz="18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 une </a:t>
            </a:r>
            <a:r>
              <a:rPr lang="fr-FR" sz="4000" b="1" i="0" dirty="0" smtClean="0">
                <a:solidFill>
                  <a:srgbClr val="E4A018"/>
                </a:solidFill>
                <a:latin typeface="Calibri"/>
                <a:ea typeface="+mn-ea"/>
                <a:cs typeface="+mn-cs"/>
              </a:rPr>
              <a:t>NOURRITURE</a:t>
            </a:r>
            <a:endParaRPr lang="fr-FR" sz="4000" b="1" i="0" dirty="0">
              <a:solidFill>
                <a:srgbClr val="E4A018"/>
              </a:solidFill>
              <a:latin typeface="Calibri"/>
              <a:ea typeface="+mn-ea"/>
              <a:cs typeface="+mn-cs"/>
            </a:endParaRPr>
          </a:p>
          <a:p>
            <a:pPr algn="ctr" defTabSz="914400">
              <a:buNone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n</a:t>
            </a:r>
            <a:r>
              <a:rPr lang="fr-FR" sz="18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utritive et abordable tout </a:t>
            </a:r>
            <a:r>
              <a:rPr lang="fr-FR" sz="18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au long de l'année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20769" y="818587"/>
            <a:ext cx="261041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buNone/>
            </a:pPr>
            <a:r>
              <a:rPr lang="fr-FR" sz="18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Manque de   </a:t>
            </a:r>
          </a:p>
          <a:p>
            <a:pPr algn="ctr">
              <a:lnSpc>
                <a:spcPts val="4200"/>
              </a:lnSpc>
            </a:pPr>
            <a:r>
              <a:rPr lang="fr-FR" sz="4000" b="1" i="0" dirty="0">
                <a:solidFill>
                  <a:srgbClr val="E4A018"/>
                </a:solidFill>
                <a:latin typeface="Calibri"/>
                <a:ea typeface="+mn-ea"/>
                <a:cs typeface="+mn-cs"/>
              </a:rPr>
              <a:t>SOINS </a:t>
            </a:r>
            <a:r>
              <a:rPr lang="fr-FR" sz="4000" b="1" i="0" dirty="0" smtClean="0">
                <a:solidFill>
                  <a:srgbClr val="E4A018"/>
                </a:solidFill>
                <a:latin typeface="Calibri"/>
                <a:ea typeface="+mn-ea"/>
                <a:cs typeface="+mn-cs"/>
              </a:rPr>
              <a:t>ADAPT</a:t>
            </a:r>
            <a:r>
              <a:rPr lang="fr-FR" sz="4000" b="1" dirty="0">
                <a:solidFill>
                  <a:srgbClr val="E4A018"/>
                </a:solidFill>
              </a:rPr>
              <a:t>É</a:t>
            </a:r>
            <a:r>
              <a:rPr lang="fr-FR" sz="4000" b="1" i="0" dirty="0" smtClean="0">
                <a:solidFill>
                  <a:srgbClr val="E4A018"/>
                </a:solidFill>
                <a:latin typeface="Calibri"/>
              </a:rPr>
              <a:t>S</a:t>
            </a:r>
            <a:endParaRPr lang="fr-FR" sz="4000" dirty="0" smtClean="0">
              <a:solidFill>
                <a:srgbClr val="E4A018"/>
              </a:solidFill>
              <a:latin typeface="Calibri"/>
            </a:endParaRPr>
          </a:p>
          <a:p>
            <a:pPr algn="ctr" defTabSz="914400">
              <a:buNone/>
            </a:pPr>
            <a:r>
              <a:rPr lang="fr-FR" sz="16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pour </a:t>
            </a:r>
            <a:r>
              <a:rPr lang="fr-FR" sz="16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les mères et les enfants                        et d'appui </a:t>
            </a:r>
            <a:r>
              <a:rPr lang="fr-FR" sz="16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aux </a:t>
            </a: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parent</a:t>
            </a:r>
            <a:r>
              <a:rPr lang="fr-FR" sz="16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s quant aux bonnes </a:t>
            </a:r>
            <a:r>
              <a:rPr lang="fr-FR" sz="16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pratiques </a:t>
            </a:r>
            <a:r>
              <a:rPr lang="fr-FR" sz="16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d'alimentation infantile</a:t>
            </a:r>
            <a:endParaRPr lang="fr-FR" sz="1600" b="0" i="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22198" y="1218454"/>
            <a:ext cx="2286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buNone/>
            </a:pPr>
            <a:r>
              <a:rPr lang="fr-FR" sz="18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Accès </a:t>
            </a:r>
            <a:r>
              <a:rPr lang="fr-FR" sz="18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inadapté </a:t>
            </a:r>
            <a:r>
              <a:rPr lang="fr-FR" sz="16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fr-FR" sz="18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aux services de </a:t>
            </a:r>
            <a:r>
              <a:rPr lang="fr-FR" sz="4000" b="1" i="0" dirty="0">
                <a:solidFill>
                  <a:srgbClr val="E4A018"/>
                </a:solidFill>
                <a:latin typeface="Calibri"/>
                <a:ea typeface="+mn-ea"/>
                <a:cs typeface="+mn-cs"/>
              </a:rPr>
              <a:t>SANTÉ</a:t>
            </a:r>
            <a:r>
              <a:rPr lang="fr-FR" sz="2000" b="0" i="0" dirty="0">
                <a:solidFill>
                  <a:srgbClr val="E4A018"/>
                </a:solidFill>
                <a:latin typeface="Calibri"/>
                <a:ea typeface="+mn-ea"/>
                <a:cs typeface="+mn-cs"/>
              </a:rPr>
              <a:t> </a:t>
            </a:r>
            <a:r>
              <a:rPr lang="fr-FR" sz="2000" b="0" i="0" dirty="0">
                <a:latin typeface="Calibri"/>
                <a:ea typeface="+mn-ea"/>
                <a:cs typeface="+mn-cs"/>
              </a:rPr>
              <a:t>       </a:t>
            </a:r>
            <a:r>
              <a:rPr lang="fr-FR" sz="18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d'assainissement et d'eau potable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4229200" y="5872073"/>
            <a:ext cx="0" cy="519639"/>
          </a:xfrm>
          <a:prstGeom prst="line">
            <a:avLst/>
          </a:prstGeom>
          <a:ln w="381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641349" y="5779531"/>
            <a:ext cx="7969252" cy="0"/>
          </a:xfrm>
          <a:prstGeom prst="line">
            <a:avLst/>
          </a:prstGeom>
          <a:ln w="381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0" y="13525"/>
            <a:ext cx="9144000" cy="889575"/>
          </a:xfrm>
          <a:prstGeom prst="rect">
            <a:avLst/>
          </a:prstGeom>
          <a:solidFill>
            <a:srgbClr val="E4A018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17345" y="-76200"/>
            <a:ext cx="545469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buNone/>
            </a:pPr>
            <a:r>
              <a:rPr lang="fr-FR" sz="3200" b="1" i="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Les causes de la malnutrition sont </a:t>
            </a:r>
          </a:p>
          <a:p>
            <a:pPr algn="l" defTabSz="914400">
              <a:buNone/>
            </a:pPr>
            <a:r>
              <a:rPr lang="fr-FR" sz="3200" b="1" i="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interconnectées</a:t>
            </a:r>
          </a:p>
          <a:p>
            <a:pPr algn="l" defTabSz="914400">
              <a:buNone/>
            </a:pPr>
            <a:endParaRPr sz="3200" dirty="0">
              <a:solidFill>
                <a:schemeClr val="bg1"/>
              </a:solidFill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0566"/>
            <a:ext cx="1538117" cy="64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Straight Connector 24"/>
          <p:cNvCxnSpPr/>
          <p:nvPr/>
        </p:nvCxnSpPr>
        <p:spPr>
          <a:xfrm>
            <a:off x="6553803" y="5872073"/>
            <a:ext cx="0" cy="519639"/>
          </a:xfrm>
          <a:prstGeom prst="line">
            <a:avLst/>
          </a:prstGeom>
          <a:ln w="381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638601" y="5848361"/>
            <a:ext cx="2679651" cy="830997"/>
          </a:xfrm>
          <a:prstGeom prst="rect">
            <a:avLst/>
          </a:prstGeom>
          <a:noFill/>
          <a:ln w="38100">
            <a:noFill/>
            <a:prstDash val="sysDash"/>
          </a:ln>
          <a:effectLst/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fr-FR" sz="2400" b="1" dirty="0" smtClean="0">
                <a:solidFill>
                  <a:schemeClr val="bg1"/>
                </a:solidFill>
                <a:latin typeface="Calibri"/>
              </a:rPr>
              <a:t>D</a:t>
            </a:r>
            <a:r>
              <a:rPr lang="fr-FR" sz="2400" b="1" i="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égradation de l’environnement</a:t>
            </a:r>
            <a:endParaRPr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118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050" y="889575"/>
            <a:ext cx="3978950" cy="596842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45368" y="1334630"/>
            <a:ext cx="487431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>
              <a:buNone/>
            </a:pPr>
            <a:r>
              <a:rPr lang="fr-FR" sz="2800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Le Mouvement SUN </a:t>
            </a:r>
          </a:p>
          <a:p>
            <a:pPr algn="l" defTabSz="914400">
              <a:buNone/>
            </a:pPr>
            <a:r>
              <a:rPr lang="fr-FR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reconnaît que la </a:t>
            </a:r>
            <a:r>
              <a:rPr lang="fr-FR" sz="2800" b="1" i="0" dirty="0">
                <a:solidFill>
                  <a:srgbClr val="E4A018"/>
                </a:solidFill>
                <a:latin typeface="Calibri"/>
                <a:ea typeface="+mn-ea"/>
                <a:cs typeface="+mn-cs"/>
              </a:rPr>
              <a:t>malnutrition chronique – ou le retard de croissance </a:t>
            </a:r>
            <a:r>
              <a:rPr lang="fr-FR" sz="2800" b="1" i="0" dirty="0" smtClean="0">
                <a:solidFill>
                  <a:srgbClr val="E4A018"/>
                </a:solidFill>
                <a:latin typeface="Calibri"/>
                <a:ea typeface="+mn-ea"/>
                <a:cs typeface="+mn-cs"/>
              </a:rPr>
              <a:t>–</a:t>
            </a:r>
            <a:r>
              <a:rPr lang="fr-FR" sz="2400" b="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fr-FR" sz="24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a des </a:t>
            </a:r>
            <a:r>
              <a:rPr lang="fr-FR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causes multiples.</a:t>
            </a:r>
          </a:p>
          <a:p>
            <a:pPr algn="l" defTabSz="914400">
              <a:buNone/>
            </a:pPr>
            <a:r>
              <a:rPr lang="fr-FR" sz="2000" b="1" i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+mn-cs"/>
              </a:rPr>
              <a:t>  </a:t>
            </a:r>
          </a:p>
          <a:p>
            <a:pPr algn="l" defTabSz="914400">
              <a:buNone/>
            </a:pPr>
            <a:r>
              <a:rPr lang="fr-FR" sz="2400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C'est pour cela qu'il exige  </a:t>
            </a:r>
          </a:p>
          <a:p>
            <a:pPr algn="l" defTabSz="914400">
              <a:buNone/>
            </a:pPr>
            <a:r>
              <a:rPr lang="fr-FR" sz="2400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une collaboration étroite entre les intervenants et les programmes</a:t>
            </a:r>
            <a:r>
              <a:rPr lang="fr-FR" sz="2000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endParaRPr sz="2000" dirty="0">
              <a:solidFill>
                <a:schemeClr val="tx1">
                  <a:lumMod val="75000"/>
                </a:schemeClr>
              </a:solidFill>
            </a:endParaRPr>
          </a:p>
          <a:p>
            <a:pPr algn="l" defTabSz="914400">
              <a:buNone/>
            </a:pPr>
            <a:r>
              <a:rPr lang="fr-FR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pour intégrer la nutrition dans tout effort de développement, </a:t>
            </a:r>
            <a:endParaRPr sz="2400" dirty="0">
              <a:solidFill>
                <a:schemeClr val="tx1">
                  <a:lumMod val="75000"/>
                </a:schemeClr>
              </a:solidFill>
            </a:endParaRPr>
          </a:p>
          <a:p>
            <a:pPr algn="l" defTabSz="914400">
              <a:buNone/>
            </a:pPr>
            <a:r>
              <a:rPr lang="fr-FR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et élaborer des solutions durables</a:t>
            </a:r>
          </a:p>
          <a:p>
            <a:pPr algn="ctr" defTabSz="914400">
              <a:buNone/>
            </a:pPr>
            <a:r>
              <a:rPr lang="fr-FR" sz="2800" b="1" i="0" dirty="0">
                <a:solidFill>
                  <a:srgbClr val="E4A018"/>
                </a:solidFill>
                <a:latin typeface="Calibri"/>
                <a:ea typeface="+mn-ea"/>
                <a:cs typeface="+mn-cs"/>
              </a:rPr>
              <a:t>       qui fonctionnent.</a:t>
            </a:r>
            <a:endParaRPr sz="2400" dirty="0">
              <a:solidFill>
                <a:srgbClr val="E4A018"/>
              </a:solidFill>
            </a:endParaRPr>
          </a:p>
          <a:p>
            <a:pPr algn="l" defTabSz="914400">
              <a:buNone/>
            </a:pPr>
            <a:endParaRPr sz="20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889575"/>
          </a:xfrm>
          <a:prstGeom prst="rect">
            <a:avLst/>
          </a:prstGeom>
          <a:solidFill>
            <a:srgbClr val="E4A018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682" y="121941"/>
            <a:ext cx="1538117" cy="64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242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36936</TotalTime>
  <Words>2373</Words>
  <Application>Microsoft Macintosh PowerPoint</Application>
  <PresentationFormat>On-screen Show (4:3)</PresentationFormat>
  <Paragraphs>364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GMMB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Shelley Carter</dc:creator>
  <cp:lastModifiedBy>Florin Iorganda</cp:lastModifiedBy>
  <cp:revision>368</cp:revision>
  <cp:lastPrinted>2013-08-26T08:35:13Z</cp:lastPrinted>
  <dcterms:created xsi:type="dcterms:W3CDTF">2012-11-25T14:42:50Z</dcterms:created>
  <dcterms:modified xsi:type="dcterms:W3CDTF">2014-03-24T13:48:06Z</dcterms:modified>
</cp:coreProperties>
</file>