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5" r:id="rId2"/>
    <p:sldMasterId id="2147483717" r:id="rId3"/>
    <p:sldMasterId id="2147483729" r:id="rId4"/>
    <p:sldMasterId id="2147483741" r:id="rId5"/>
    <p:sldMasterId id="2147483750" r:id="rId6"/>
    <p:sldMasterId id="2147483786" r:id="rId7"/>
    <p:sldMasterId id="2147483798" r:id="rId8"/>
    <p:sldMasterId id="2147483810" r:id="rId9"/>
    <p:sldMasterId id="2147483822" r:id="rId10"/>
  </p:sldMasterIdLst>
  <p:notesMasterIdLst>
    <p:notesMasterId r:id="rId50"/>
  </p:notesMasterIdLst>
  <p:handoutMasterIdLst>
    <p:handoutMasterId r:id="rId51"/>
  </p:handoutMasterIdLst>
  <p:sldIdLst>
    <p:sldId id="257" r:id="rId11"/>
    <p:sldId id="258" r:id="rId12"/>
    <p:sldId id="259" r:id="rId13"/>
    <p:sldId id="312" r:id="rId14"/>
    <p:sldId id="340" r:id="rId15"/>
    <p:sldId id="268" r:id="rId16"/>
    <p:sldId id="263" r:id="rId17"/>
    <p:sldId id="341" r:id="rId18"/>
    <p:sldId id="335" r:id="rId19"/>
    <p:sldId id="311" r:id="rId20"/>
    <p:sldId id="315" r:id="rId21"/>
    <p:sldId id="273" r:id="rId22"/>
    <p:sldId id="316" r:id="rId23"/>
    <p:sldId id="325" r:id="rId24"/>
    <p:sldId id="317" r:id="rId25"/>
    <p:sldId id="278" r:id="rId26"/>
    <p:sldId id="286" r:id="rId27"/>
    <p:sldId id="281" r:id="rId28"/>
    <p:sldId id="287" r:id="rId29"/>
    <p:sldId id="288" r:id="rId30"/>
    <p:sldId id="318" r:id="rId31"/>
    <p:sldId id="283" r:id="rId32"/>
    <p:sldId id="290" r:id="rId33"/>
    <p:sldId id="299" r:id="rId34"/>
    <p:sldId id="294" r:id="rId35"/>
    <p:sldId id="292" r:id="rId36"/>
    <p:sldId id="291" r:id="rId37"/>
    <p:sldId id="319" r:id="rId38"/>
    <p:sldId id="296" r:id="rId39"/>
    <p:sldId id="320" r:id="rId40"/>
    <p:sldId id="339" r:id="rId41"/>
    <p:sldId id="321" r:id="rId42"/>
    <p:sldId id="297" r:id="rId43"/>
    <p:sldId id="298" r:id="rId44"/>
    <p:sldId id="322" r:id="rId45"/>
    <p:sldId id="323" r:id="rId46"/>
    <p:sldId id="303" r:id="rId47"/>
    <p:sldId id="304" r:id="rId48"/>
    <p:sldId id="342" r:id="rId49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 Tania" initials="GT" lastIdx="0" clrIdx="0">
    <p:extLst>
      <p:ext uri="{19B8F6BF-5375-455C-9EA6-DF929625EA0E}">
        <p15:presenceInfo xmlns:p15="http://schemas.microsoft.com/office/powerpoint/2012/main" userId="S-1-5-21-185866794-2674911608-285463921-51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48" autoAdjust="0"/>
    <p:restoredTop sz="96325" autoAdjust="0"/>
  </p:normalViewPr>
  <p:slideViewPr>
    <p:cSldViewPr snapToGrid="0">
      <p:cViewPr varScale="1">
        <p:scale>
          <a:sx n="79" d="100"/>
          <a:sy n="79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790"/>
    </p:cViewPr>
  </p:sorterViewPr>
  <p:notesViewPr>
    <p:cSldViewPr snapToGrid="0">
      <p:cViewPr varScale="1">
        <p:scale>
          <a:sx n="56" d="100"/>
          <a:sy n="56" d="100"/>
        </p:scale>
        <p:origin x="26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13030-8413-4189-8106-56578B042D8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1988B3-2301-44BA-A8B6-32227C845E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>
              <a:latin typeface="Arial"/>
            </a:rPr>
            <a:t>Apertura y contexto estratégico</a:t>
          </a:r>
        </a:p>
      </dgm:t>
    </dgm:pt>
    <dgm:pt modelId="{F1ED241C-B588-45C6-90A6-AEBC43509DB6}" type="parTrans" cxnId="{E6C72B83-62E1-4FE6-9C16-E31AFF479A97}">
      <dgm:prSet/>
      <dgm:spPr/>
      <dgm:t>
        <a:bodyPr/>
        <a:lstStyle/>
        <a:p>
          <a:endParaRPr lang="en-GB"/>
        </a:p>
      </dgm:t>
    </dgm:pt>
    <dgm:pt modelId="{3DD4B7BD-B2A6-4F9D-BC2E-435CD0891DA8}" type="sibTrans" cxnId="{E6C72B83-62E1-4FE6-9C16-E31AFF479A97}">
      <dgm:prSet/>
      <dgm:spPr/>
      <dgm:t>
        <a:bodyPr/>
        <a:lstStyle/>
        <a:p>
          <a:endParaRPr lang="en-GB"/>
        </a:p>
      </dgm:t>
    </dgm:pt>
    <dgm:pt modelId="{2CB2A3B0-99F4-4C98-AD62-1EC3FDF0A58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>
              <a:latin typeface="Arial"/>
            </a:rPr>
            <a:t>Ventaja comparativa de la ONU</a:t>
          </a:r>
        </a:p>
      </dgm:t>
    </dgm:pt>
    <dgm:pt modelId="{7434BED1-12F0-4C74-94B6-286E849F905C}" type="parTrans" cxnId="{AE235EBC-636A-49FB-A831-CE0F54D06B91}">
      <dgm:prSet/>
      <dgm:spPr/>
      <dgm:t>
        <a:bodyPr/>
        <a:lstStyle/>
        <a:p>
          <a:endParaRPr lang="en-GB"/>
        </a:p>
      </dgm:t>
    </dgm:pt>
    <dgm:pt modelId="{E966E41C-8749-45E6-9ACC-C7D6CDE84CD8}" type="sibTrans" cxnId="{AE235EBC-636A-49FB-A831-CE0F54D06B91}">
      <dgm:prSet/>
      <dgm:spPr/>
      <dgm:t>
        <a:bodyPr/>
        <a:lstStyle/>
        <a:p>
          <a:endParaRPr lang="en-GB"/>
        </a:p>
      </dgm:t>
    </dgm:pt>
    <dgm:pt modelId="{3E991944-F9D3-4B83-865E-3FCBE9282B33}">
      <dgm:prSet phldrT="[Text]" phldr="1" custT="1"/>
      <dgm:spPr>
        <a:noFill/>
        <a:ln>
          <a:noFill/>
        </a:ln>
      </dgm:spPr>
      <dgm:t>
        <a:bodyPr/>
        <a:lstStyle/>
        <a:p>
          <a:endParaRPr lang="en-GB" sz="700" dirty="0"/>
        </a:p>
      </dgm:t>
    </dgm:pt>
    <dgm:pt modelId="{AA765059-1FE8-48B3-AE1C-C07AB83BE49E}" type="parTrans" cxnId="{5CF0DD68-408E-4578-9EE5-BA22B9AB6CCE}">
      <dgm:prSet/>
      <dgm:spPr/>
      <dgm:t>
        <a:bodyPr/>
        <a:lstStyle/>
        <a:p>
          <a:endParaRPr lang="en-GB"/>
        </a:p>
      </dgm:t>
    </dgm:pt>
    <dgm:pt modelId="{CAA655B9-4296-49BE-AE61-CC549F4CA82B}" type="sibTrans" cxnId="{5CF0DD68-408E-4578-9EE5-BA22B9AB6CCE}">
      <dgm:prSet/>
      <dgm:spPr/>
      <dgm:t>
        <a:bodyPr/>
        <a:lstStyle/>
        <a:p>
          <a:endParaRPr lang="en-GB"/>
        </a:p>
      </dgm:t>
    </dgm:pt>
    <dgm:pt modelId="{ED01B0E8-E13B-4AF9-9735-5CCC48B6685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>
              <a:latin typeface="Arial"/>
            </a:rPr>
            <a:t>Conclusión</a:t>
          </a:r>
        </a:p>
      </dgm:t>
    </dgm:pt>
    <dgm:pt modelId="{C590834C-72E4-42A0-94CF-2CCABB461CA5}" type="parTrans" cxnId="{E40EC492-E36D-4706-82A4-45207BD65ED9}">
      <dgm:prSet/>
      <dgm:spPr/>
      <dgm:t>
        <a:bodyPr/>
        <a:lstStyle/>
        <a:p>
          <a:endParaRPr lang="en-GB"/>
        </a:p>
      </dgm:t>
    </dgm:pt>
    <dgm:pt modelId="{0BD9DB09-9F7E-4492-BDF6-92F14935E213}" type="sibTrans" cxnId="{E40EC492-E36D-4706-82A4-45207BD65ED9}">
      <dgm:prSet/>
      <dgm:spPr/>
      <dgm:t>
        <a:bodyPr/>
        <a:lstStyle/>
        <a:p>
          <a:endParaRPr lang="en-GB"/>
        </a:p>
      </dgm:t>
    </dgm:pt>
    <dgm:pt modelId="{B08F253E-84CD-48E9-A72B-24670788FBF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 dirty="0" err="1" smtClean="0">
              <a:latin typeface="Arial"/>
            </a:rPr>
            <a:t>Definiendo</a:t>
          </a:r>
          <a:r>
            <a:rPr lang="en-US" sz="2000" b="1" i="0" dirty="0" smtClean="0">
              <a:latin typeface="Arial"/>
            </a:rPr>
            <a:t> </a:t>
          </a:r>
          <a:r>
            <a:rPr lang="en-US" sz="2000" b="1" i="0" dirty="0">
              <a:latin typeface="Arial"/>
            </a:rPr>
            <a:t>la </a:t>
          </a:r>
          <a:r>
            <a:rPr lang="en-US" sz="2000" b="1" i="0" dirty="0" err="1">
              <a:latin typeface="Arial"/>
            </a:rPr>
            <a:t>nutrición</a:t>
          </a:r>
          <a:r>
            <a:rPr lang="en-US" sz="2000" b="1" i="0" dirty="0">
              <a:latin typeface="Arial"/>
            </a:rPr>
            <a:t> en el </a:t>
          </a:r>
          <a:r>
            <a:rPr lang="en-US" sz="2000" b="1" i="0" dirty="0" err="1">
              <a:latin typeface="Arial"/>
            </a:rPr>
            <a:t>próximo</a:t>
          </a:r>
          <a:r>
            <a:rPr lang="en-US" sz="2000" b="1" i="0" dirty="0">
              <a:latin typeface="Arial"/>
            </a:rPr>
            <a:t> </a:t>
          </a:r>
          <a:r>
            <a:rPr lang="en-US" sz="2000" b="1" i="0" dirty="0" smtClean="0">
              <a:latin typeface="Arial"/>
            </a:rPr>
            <a:t>UNDAF</a:t>
          </a:r>
          <a:endParaRPr lang="en-US" sz="2000" b="1" i="0" dirty="0">
            <a:latin typeface="Arial"/>
          </a:endParaRPr>
        </a:p>
      </dgm:t>
    </dgm:pt>
    <dgm:pt modelId="{6FD65A9F-F563-49BD-BECB-AC1C4066A79E}" type="parTrans" cxnId="{684F6ECE-A92A-4A1A-B628-5DF9B33C0FCD}">
      <dgm:prSet/>
      <dgm:spPr/>
      <dgm:t>
        <a:bodyPr/>
        <a:lstStyle/>
        <a:p>
          <a:endParaRPr lang="en-GB"/>
        </a:p>
      </dgm:t>
    </dgm:pt>
    <dgm:pt modelId="{2382C8A9-EA6E-4505-BDD8-14ADA37D213D}" type="sibTrans" cxnId="{684F6ECE-A92A-4A1A-B628-5DF9B33C0FCD}">
      <dgm:prSet/>
      <dgm:spPr/>
      <dgm:t>
        <a:bodyPr/>
        <a:lstStyle/>
        <a:p>
          <a:endParaRPr lang="en-GB"/>
        </a:p>
      </dgm:t>
    </dgm:pt>
    <dgm:pt modelId="{C99E85A2-F972-41B5-BEF6-31F8247B092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i="0">
              <a:latin typeface="Arial"/>
            </a:rPr>
            <a:t>Contribuciones de la ONU: Resultados del inventario</a:t>
          </a:r>
        </a:p>
      </dgm:t>
    </dgm:pt>
    <dgm:pt modelId="{0A16BF48-05F5-407E-99DC-EF2F2577896A}" type="parTrans" cxnId="{2F8888E6-712F-4B79-A697-0EEAA911F9B3}">
      <dgm:prSet/>
      <dgm:spPr/>
      <dgm:t>
        <a:bodyPr/>
        <a:lstStyle/>
        <a:p>
          <a:endParaRPr lang="en-GB"/>
        </a:p>
      </dgm:t>
    </dgm:pt>
    <dgm:pt modelId="{C0DDA132-4745-4EF4-BDA0-D66228E82F4B}" type="sibTrans" cxnId="{2F8888E6-712F-4B79-A697-0EEAA911F9B3}">
      <dgm:prSet/>
      <dgm:spPr/>
      <dgm:t>
        <a:bodyPr/>
        <a:lstStyle/>
        <a:p>
          <a:endParaRPr lang="en-GB"/>
        </a:p>
      </dgm:t>
    </dgm:pt>
    <dgm:pt modelId="{D79843B5-08A6-4748-A3A7-36F67120E252}">
      <dgm:prSet phldrT="[Text]" phldr="1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CD02FD8B-0290-4DA4-8471-40A3C2F0BF5D}" type="sibTrans" cxnId="{D680013B-8A32-47A2-902D-E59A62DFFDC9}">
      <dgm:prSet/>
      <dgm:spPr/>
      <dgm:t>
        <a:bodyPr/>
        <a:lstStyle/>
        <a:p>
          <a:endParaRPr lang="en-GB"/>
        </a:p>
      </dgm:t>
    </dgm:pt>
    <dgm:pt modelId="{B06073AB-0F75-4EAA-B9DB-D6DBC409CF14}" type="parTrans" cxnId="{D680013B-8A32-47A2-902D-E59A62DFFDC9}">
      <dgm:prSet/>
      <dgm:spPr/>
      <dgm:t>
        <a:bodyPr/>
        <a:lstStyle/>
        <a:p>
          <a:endParaRPr lang="en-GB"/>
        </a:p>
      </dgm:t>
    </dgm:pt>
    <dgm:pt modelId="{1E62ADFE-219F-4FFB-94F1-35A722F7FA3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>
              <a:latin typeface="Arial"/>
            </a:rPr>
            <a:t>Prioridades de la ONU</a:t>
          </a:r>
        </a:p>
      </dgm:t>
    </dgm:pt>
    <dgm:pt modelId="{F5F13694-D0F2-4419-B207-FE9A0D5D3E3E}" type="sibTrans" cxnId="{5670A170-5986-401F-969B-AB82AC3AC544}">
      <dgm:prSet/>
      <dgm:spPr/>
      <dgm:t>
        <a:bodyPr/>
        <a:lstStyle/>
        <a:p>
          <a:endParaRPr lang="en-GB"/>
        </a:p>
      </dgm:t>
    </dgm:pt>
    <dgm:pt modelId="{F2435113-D853-4DE8-881C-32C5DFEE7634}" type="parTrans" cxnId="{5670A170-5986-401F-969B-AB82AC3AC544}">
      <dgm:prSet/>
      <dgm:spPr/>
      <dgm:t>
        <a:bodyPr/>
        <a:lstStyle/>
        <a:p>
          <a:endParaRPr lang="en-GB"/>
        </a:p>
      </dgm:t>
    </dgm:pt>
    <dgm:pt modelId="{EC59AB0F-7747-4785-9F6A-B633D55A54E4}" type="pres">
      <dgm:prSet presAssocID="{3EE13030-8413-4189-8106-56578B042D8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03F6E9-DD7F-4960-A616-DE4DCFDD3B02}" type="pres">
      <dgm:prSet presAssocID="{3EE13030-8413-4189-8106-56578B042D8B}" presName="dummyMaxCanvas" presStyleCnt="0"/>
      <dgm:spPr/>
    </dgm:pt>
    <dgm:pt modelId="{BFD62C64-EE94-47E4-9289-DE4D41682B89}" type="pres">
      <dgm:prSet presAssocID="{3EE13030-8413-4189-8106-56578B042D8B}" presName="parentComposite" presStyleCnt="0"/>
      <dgm:spPr/>
    </dgm:pt>
    <dgm:pt modelId="{36A8B73A-9530-4BC8-98DC-9124909D62C5}" type="pres">
      <dgm:prSet presAssocID="{3EE13030-8413-4189-8106-56578B042D8B}" presName="parent1" presStyleLbl="alignAccFollowNode1" presStyleIdx="0" presStyleCnt="4" custFlipHor="1" custScaleX="12848" custScaleY="4122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FB69C974-CF04-4A30-A731-B941B1165B78}" type="pres">
      <dgm:prSet presAssocID="{3EE13030-8413-4189-8106-56578B042D8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4D536977-E609-45D1-AD83-D622AF3949E9}" type="pres">
      <dgm:prSet presAssocID="{3EE13030-8413-4189-8106-56578B042D8B}" presName="childrenComposite" presStyleCnt="0"/>
      <dgm:spPr/>
    </dgm:pt>
    <dgm:pt modelId="{E31EDD64-4706-4913-BD93-D2E11082D750}" type="pres">
      <dgm:prSet presAssocID="{3EE13030-8413-4189-8106-56578B042D8B}" presName="dummyMaxCanvas_ChildArea" presStyleCnt="0"/>
      <dgm:spPr/>
    </dgm:pt>
    <dgm:pt modelId="{9A78503C-82C1-4694-B14D-5BDDE81C0E23}" type="pres">
      <dgm:prSet presAssocID="{3EE13030-8413-4189-8106-56578B042D8B}" presName="fulcrum" presStyleLbl="alignAccFollowNode1" presStyleIdx="2" presStyleCnt="4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it-IT"/>
        </a:p>
      </dgm:t>
    </dgm:pt>
    <dgm:pt modelId="{64C9ABA1-D173-4E45-8A78-24C81F6F929B}" type="pres">
      <dgm:prSet presAssocID="{3EE13030-8413-4189-8106-56578B042D8B}" presName="balance_33" presStyleLbl="alignAccFollowNode1" presStyleIdx="3" presStyleCnt="4" custScaleX="105572">
        <dgm:presLayoutVars>
          <dgm:bulletEnabled val="1"/>
        </dgm:presLayoutVars>
      </dgm:prSet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it-IT"/>
        </a:p>
      </dgm:t>
    </dgm:pt>
    <dgm:pt modelId="{9010A305-49FC-4F3D-919C-0DB1C6A8E9B3}" type="pres">
      <dgm:prSet presAssocID="{3EE13030-8413-4189-8106-56578B042D8B}" presName="right_33_1" presStyleLbl="node1" presStyleIdx="0" presStyleCnt="6" custScaleX="119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6B5D6-6F43-4AD5-B148-13FA3BA02D63}" type="pres">
      <dgm:prSet presAssocID="{3EE13030-8413-4189-8106-56578B042D8B}" presName="right_33_2" presStyleLbl="node1" presStyleIdx="1" presStyleCnt="6" custScaleX="119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FC3B15-FBA5-456B-95F5-6156480BBEE8}" type="pres">
      <dgm:prSet presAssocID="{3EE13030-8413-4189-8106-56578B042D8B}" presName="right_33_3" presStyleLbl="node1" presStyleIdx="2" presStyleCnt="6" custScaleX="119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95BE0B-9CC6-4F44-B9B7-2CFC38D9913D}" type="pres">
      <dgm:prSet presAssocID="{3EE13030-8413-4189-8106-56578B042D8B}" presName="left_33_1" presStyleLbl="node1" presStyleIdx="3" presStyleCnt="6" custScaleX="1117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90FA6-6FD9-4CFD-B240-28FB02D41AC4}" type="pres">
      <dgm:prSet presAssocID="{3EE13030-8413-4189-8106-56578B042D8B}" presName="left_33_2" presStyleLbl="node1" presStyleIdx="4" presStyleCnt="6" custScaleX="1117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22F826-B91F-4B1D-99C7-C37744327AFB}" type="pres">
      <dgm:prSet presAssocID="{3EE13030-8413-4189-8106-56578B042D8B}" presName="left_33_3" presStyleLbl="node1" presStyleIdx="5" presStyleCnt="6" custScaleX="1117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0EC492-E36D-4706-82A4-45207BD65ED9}" srcId="{3E991944-F9D3-4B83-865E-3FCBE9282B33}" destId="{ED01B0E8-E13B-4AF9-9735-5CCC48B66850}" srcOrd="0" destOrd="0" parTransId="{C590834C-72E4-42A0-94CF-2CCABB461CA5}" sibTransId="{0BD9DB09-9F7E-4492-BDF6-92F14935E213}"/>
    <dgm:cxn modelId="{90979B08-6EB8-4C7C-AF10-4511038C2A02}" type="presOf" srcId="{C99E85A2-F972-41B5-BEF6-31F8247B092C}" destId="{5C190FA6-6FD9-4CFD-B240-28FB02D41AC4}" srcOrd="0" destOrd="0" presId="urn:microsoft.com/office/officeart/2005/8/layout/balance1"/>
    <dgm:cxn modelId="{AC3FF39F-9F85-4BEC-86A4-ED84F08F92C4}" type="presOf" srcId="{1E62ADFE-219F-4FFB-94F1-35A722F7FA3E}" destId="{60C6B5D6-6F43-4AD5-B148-13FA3BA02D63}" srcOrd="0" destOrd="0" presId="urn:microsoft.com/office/officeart/2005/8/layout/balance1"/>
    <dgm:cxn modelId="{5CF0DD68-408E-4578-9EE5-BA22B9AB6CCE}" srcId="{3EE13030-8413-4189-8106-56578B042D8B}" destId="{3E991944-F9D3-4B83-865E-3FCBE9282B33}" srcOrd="1" destOrd="0" parTransId="{AA765059-1FE8-48B3-AE1C-C07AB83BE49E}" sibTransId="{CAA655B9-4296-49BE-AE61-CC549F4CA82B}"/>
    <dgm:cxn modelId="{A6D6C9CB-7F15-4B2A-BA9E-DF80CC49FD86}" type="presOf" srcId="{3E991944-F9D3-4B83-865E-3FCBE9282B33}" destId="{FB69C974-CF04-4A30-A731-B941B1165B78}" srcOrd="0" destOrd="0" presId="urn:microsoft.com/office/officeart/2005/8/layout/balance1"/>
    <dgm:cxn modelId="{D680013B-8A32-47A2-902D-E59A62DFFDC9}" srcId="{3EE13030-8413-4189-8106-56578B042D8B}" destId="{D79843B5-08A6-4748-A3A7-36F67120E252}" srcOrd="0" destOrd="0" parTransId="{B06073AB-0F75-4EAA-B9DB-D6DBC409CF14}" sibTransId="{CD02FD8B-0290-4DA4-8471-40A3C2F0BF5D}"/>
    <dgm:cxn modelId="{1E4EF5B6-AB22-4081-8CD3-8928FC2CCD4B}" type="presOf" srcId="{ED01B0E8-E13B-4AF9-9735-5CCC48B66850}" destId="{9010A305-49FC-4F3D-919C-0DB1C6A8E9B3}" srcOrd="0" destOrd="0" presId="urn:microsoft.com/office/officeart/2005/8/layout/balance1"/>
    <dgm:cxn modelId="{5670A170-5986-401F-969B-AB82AC3AC544}" srcId="{3E991944-F9D3-4B83-865E-3FCBE9282B33}" destId="{1E62ADFE-219F-4FFB-94F1-35A722F7FA3E}" srcOrd="1" destOrd="0" parTransId="{F2435113-D853-4DE8-881C-32C5DFEE7634}" sibTransId="{F5F13694-D0F2-4419-B207-FE9A0D5D3E3E}"/>
    <dgm:cxn modelId="{684F6ECE-A92A-4A1A-B628-5DF9B33C0FCD}" srcId="{3E991944-F9D3-4B83-865E-3FCBE9282B33}" destId="{B08F253E-84CD-48E9-A72B-24670788FBF6}" srcOrd="2" destOrd="0" parTransId="{6FD65A9F-F563-49BD-BECB-AC1C4066A79E}" sibTransId="{2382C8A9-EA6E-4505-BDD8-14ADA37D213D}"/>
    <dgm:cxn modelId="{F74A42D0-5D27-4B9C-AAE2-4CD3D7BF8E36}" type="presOf" srcId="{D79843B5-08A6-4748-A3A7-36F67120E252}" destId="{36A8B73A-9530-4BC8-98DC-9124909D62C5}" srcOrd="0" destOrd="0" presId="urn:microsoft.com/office/officeart/2005/8/layout/balance1"/>
    <dgm:cxn modelId="{33E85E57-51C2-44AE-A88A-813AEC9D6E47}" type="presOf" srcId="{2CB2A3B0-99F4-4C98-AD62-1EC3FDF0A581}" destId="{5B22F826-B91F-4B1D-99C7-C37744327AFB}" srcOrd="0" destOrd="0" presId="urn:microsoft.com/office/officeart/2005/8/layout/balance1"/>
    <dgm:cxn modelId="{E6C72B83-62E1-4FE6-9C16-E31AFF479A97}" srcId="{D79843B5-08A6-4748-A3A7-36F67120E252}" destId="{141988B3-2301-44BA-A8B6-32227C845E4A}" srcOrd="0" destOrd="0" parTransId="{F1ED241C-B588-45C6-90A6-AEBC43509DB6}" sibTransId="{3DD4B7BD-B2A6-4F9D-BC2E-435CD0891DA8}"/>
    <dgm:cxn modelId="{8ECC5434-2088-4071-ABA9-4B13F6E30875}" type="presOf" srcId="{3EE13030-8413-4189-8106-56578B042D8B}" destId="{EC59AB0F-7747-4785-9F6A-B633D55A54E4}" srcOrd="0" destOrd="0" presId="urn:microsoft.com/office/officeart/2005/8/layout/balance1"/>
    <dgm:cxn modelId="{AE235EBC-636A-49FB-A831-CE0F54D06B91}" srcId="{D79843B5-08A6-4748-A3A7-36F67120E252}" destId="{2CB2A3B0-99F4-4C98-AD62-1EC3FDF0A581}" srcOrd="2" destOrd="0" parTransId="{7434BED1-12F0-4C74-94B6-286E849F905C}" sibTransId="{E966E41C-8749-45E6-9ACC-C7D6CDE84CD8}"/>
    <dgm:cxn modelId="{2F8888E6-712F-4B79-A697-0EEAA911F9B3}" srcId="{D79843B5-08A6-4748-A3A7-36F67120E252}" destId="{C99E85A2-F972-41B5-BEF6-31F8247B092C}" srcOrd="1" destOrd="0" parTransId="{0A16BF48-05F5-407E-99DC-EF2F2577896A}" sibTransId="{C0DDA132-4745-4EF4-BDA0-D66228E82F4B}"/>
    <dgm:cxn modelId="{C937D88C-9D2B-43A1-A64A-E92127E8B7DF}" type="presOf" srcId="{141988B3-2301-44BA-A8B6-32227C845E4A}" destId="{6395BE0B-9CC6-4F44-B9B7-2CFC38D9913D}" srcOrd="0" destOrd="0" presId="urn:microsoft.com/office/officeart/2005/8/layout/balance1"/>
    <dgm:cxn modelId="{5AAA70B0-DD79-43F5-939D-92951DCCF0C9}" type="presOf" srcId="{B08F253E-84CD-48E9-A72B-24670788FBF6}" destId="{21FC3B15-FBA5-456B-95F5-6156480BBEE8}" srcOrd="0" destOrd="0" presId="urn:microsoft.com/office/officeart/2005/8/layout/balance1"/>
    <dgm:cxn modelId="{7D781957-A87C-4653-89EC-591C46B6988F}" type="presParOf" srcId="{EC59AB0F-7747-4785-9F6A-B633D55A54E4}" destId="{4E03F6E9-DD7F-4960-A616-DE4DCFDD3B02}" srcOrd="0" destOrd="0" presId="urn:microsoft.com/office/officeart/2005/8/layout/balance1"/>
    <dgm:cxn modelId="{58C7D7B0-2828-4E9C-BC50-BF029908B0F6}" type="presParOf" srcId="{EC59AB0F-7747-4785-9F6A-B633D55A54E4}" destId="{BFD62C64-EE94-47E4-9289-DE4D41682B89}" srcOrd="1" destOrd="0" presId="urn:microsoft.com/office/officeart/2005/8/layout/balance1"/>
    <dgm:cxn modelId="{A2F9A311-BDA9-4019-8741-6E5192586A6C}" type="presParOf" srcId="{BFD62C64-EE94-47E4-9289-DE4D41682B89}" destId="{36A8B73A-9530-4BC8-98DC-9124909D62C5}" srcOrd="0" destOrd="0" presId="urn:microsoft.com/office/officeart/2005/8/layout/balance1"/>
    <dgm:cxn modelId="{01DFFDF2-FF4C-4D38-B62F-6892D2FD3CDE}" type="presParOf" srcId="{BFD62C64-EE94-47E4-9289-DE4D41682B89}" destId="{FB69C974-CF04-4A30-A731-B941B1165B78}" srcOrd="1" destOrd="0" presId="urn:microsoft.com/office/officeart/2005/8/layout/balance1"/>
    <dgm:cxn modelId="{163BA933-BA9A-4C73-9F17-AC4D21557116}" type="presParOf" srcId="{EC59AB0F-7747-4785-9F6A-B633D55A54E4}" destId="{4D536977-E609-45D1-AD83-D622AF3949E9}" srcOrd="2" destOrd="0" presId="urn:microsoft.com/office/officeart/2005/8/layout/balance1"/>
    <dgm:cxn modelId="{B1E9272A-9304-4715-B1D6-C8BA3FC04D69}" type="presParOf" srcId="{4D536977-E609-45D1-AD83-D622AF3949E9}" destId="{E31EDD64-4706-4913-BD93-D2E11082D750}" srcOrd="0" destOrd="0" presId="urn:microsoft.com/office/officeart/2005/8/layout/balance1"/>
    <dgm:cxn modelId="{5BBD007F-8533-459C-B3CD-A01F1BF869DE}" type="presParOf" srcId="{4D536977-E609-45D1-AD83-D622AF3949E9}" destId="{9A78503C-82C1-4694-B14D-5BDDE81C0E23}" srcOrd="1" destOrd="0" presId="urn:microsoft.com/office/officeart/2005/8/layout/balance1"/>
    <dgm:cxn modelId="{D0CB96C9-FEB6-45C6-BF4B-A7FEC8A48136}" type="presParOf" srcId="{4D536977-E609-45D1-AD83-D622AF3949E9}" destId="{64C9ABA1-D173-4E45-8A78-24C81F6F929B}" srcOrd="2" destOrd="0" presId="urn:microsoft.com/office/officeart/2005/8/layout/balance1"/>
    <dgm:cxn modelId="{F0CBFC38-F2EE-40BE-B2BB-68B4CB1BD79B}" type="presParOf" srcId="{4D536977-E609-45D1-AD83-D622AF3949E9}" destId="{9010A305-49FC-4F3D-919C-0DB1C6A8E9B3}" srcOrd="3" destOrd="0" presId="urn:microsoft.com/office/officeart/2005/8/layout/balance1"/>
    <dgm:cxn modelId="{14D3C4C1-F324-4D74-8445-0D7303916B3F}" type="presParOf" srcId="{4D536977-E609-45D1-AD83-D622AF3949E9}" destId="{60C6B5D6-6F43-4AD5-B148-13FA3BA02D63}" srcOrd="4" destOrd="0" presId="urn:microsoft.com/office/officeart/2005/8/layout/balance1"/>
    <dgm:cxn modelId="{F5F5A063-13B6-4B83-BB92-4239D7A881C0}" type="presParOf" srcId="{4D536977-E609-45D1-AD83-D622AF3949E9}" destId="{21FC3B15-FBA5-456B-95F5-6156480BBEE8}" srcOrd="5" destOrd="0" presId="urn:microsoft.com/office/officeart/2005/8/layout/balance1"/>
    <dgm:cxn modelId="{0B63EC09-9939-4BAB-BC15-C7AE8F808358}" type="presParOf" srcId="{4D536977-E609-45D1-AD83-D622AF3949E9}" destId="{6395BE0B-9CC6-4F44-B9B7-2CFC38D9913D}" srcOrd="6" destOrd="0" presId="urn:microsoft.com/office/officeart/2005/8/layout/balance1"/>
    <dgm:cxn modelId="{35F6EB65-5EA3-43B6-BBDF-5F2AA66178B4}" type="presParOf" srcId="{4D536977-E609-45D1-AD83-D622AF3949E9}" destId="{5C190FA6-6FD9-4CFD-B240-28FB02D41AC4}" srcOrd="7" destOrd="0" presId="urn:microsoft.com/office/officeart/2005/8/layout/balance1"/>
    <dgm:cxn modelId="{8561BBE6-CEF2-4343-830E-C3F5279EAC52}" type="presParOf" srcId="{4D536977-E609-45D1-AD83-D622AF3949E9}" destId="{5B22F826-B91F-4B1D-99C7-C37744327AFB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13030-8413-4189-8106-56578B042D8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1988B3-2301-44BA-A8B6-32227C845E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>
              <a:latin typeface="Arial"/>
            </a:rPr>
            <a:t>Recapitulación del día uno</a:t>
          </a:r>
        </a:p>
      </dgm:t>
    </dgm:pt>
    <dgm:pt modelId="{F1ED241C-B588-45C6-90A6-AEBC43509DB6}" type="parTrans" cxnId="{E6C72B83-62E1-4FE6-9C16-E31AFF479A97}">
      <dgm:prSet/>
      <dgm:spPr/>
      <dgm:t>
        <a:bodyPr/>
        <a:lstStyle/>
        <a:p>
          <a:endParaRPr lang="en-GB"/>
        </a:p>
      </dgm:t>
    </dgm:pt>
    <dgm:pt modelId="{3DD4B7BD-B2A6-4F9D-BC2E-435CD0891DA8}" type="sibTrans" cxnId="{E6C72B83-62E1-4FE6-9C16-E31AFF479A97}">
      <dgm:prSet/>
      <dgm:spPr/>
      <dgm:t>
        <a:bodyPr/>
        <a:lstStyle/>
        <a:p>
          <a:endParaRPr lang="en-GB"/>
        </a:p>
      </dgm:t>
    </dgm:pt>
    <dgm:pt modelId="{2CB2A3B0-99F4-4C98-AD62-1EC3FDF0A58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i="0">
              <a:latin typeface="Arial"/>
            </a:rPr>
            <a:t>Rendición de cuentas: Midiendo el éxito</a:t>
          </a:r>
        </a:p>
      </dgm:t>
    </dgm:pt>
    <dgm:pt modelId="{7434BED1-12F0-4C74-94B6-286E849F905C}" type="parTrans" cxnId="{AE235EBC-636A-49FB-A831-CE0F54D06B91}">
      <dgm:prSet/>
      <dgm:spPr/>
      <dgm:t>
        <a:bodyPr/>
        <a:lstStyle/>
        <a:p>
          <a:endParaRPr lang="en-GB"/>
        </a:p>
      </dgm:t>
    </dgm:pt>
    <dgm:pt modelId="{E966E41C-8749-45E6-9ACC-C7D6CDE84CD8}" type="sibTrans" cxnId="{AE235EBC-636A-49FB-A831-CE0F54D06B91}">
      <dgm:prSet/>
      <dgm:spPr/>
      <dgm:t>
        <a:bodyPr/>
        <a:lstStyle/>
        <a:p>
          <a:endParaRPr lang="en-GB"/>
        </a:p>
      </dgm:t>
    </dgm:pt>
    <dgm:pt modelId="{ED01B0E8-E13B-4AF9-9735-5CCC48B6685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i="0">
              <a:latin typeface="Arial"/>
            </a:rPr>
            <a:t>Siguientes pasos / cierre</a:t>
          </a:r>
        </a:p>
      </dgm:t>
    </dgm:pt>
    <dgm:pt modelId="{C590834C-72E4-42A0-94CF-2CCABB461CA5}" type="parTrans" cxnId="{E40EC492-E36D-4706-82A4-45207BD65ED9}">
      <dgm:prSet/>
      <dgm:spPr/>
      <dgm:t>
        <a:bodyPr/>
        <a:lstStyle/>
        <a:p>
          <a:endParaRPr lang="en-GB"/>
        </a:p>
      </dgm:t>
    </dgm:pt>
    <dgm:pt modelId="{0BD9DB09-9F7E-4492-BDF6-92F14935E213}" type="sibTrans" cxnId="{E40EC492-E36D-4706-82A4-45207BD65ED9}">
      <dgm:prSet/>
      <dgm:spPr/>
      <dgm:t>
        <a:bodyPr/>
        <a:lstStyle/>
        <a:p>
          <a:endParaRPr lang="en-GB"/>
        </a:p>
      </dgm:t>
    </dgm:pt>
    <dgm:pt modelId="{1E62ADFE-219F-4FFB-94F1-35A722F7FA3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i="0">
              <a:latin typeface="Arial"/>
            </a:rPr>
            <a:t>Mensajes clave para la sesión informativa</a:t>
          </a:r>
        </a:p>
      </dgm:t>
    </dgm:pt>
    <dgm:pt modelId="{F2435113-D853-4DE8-881C-32C5DFEE7634}" type="parTrans" cxnId="{5670A170-5986-401F-969B-AB82AC3AC544}">
      <dgm:prSet/>
      <dgm:spPr/>
      <dgm:t>
        <a:bodyPr/>
        <a:lstStyle/>
        <a:p>
          <a:endParaRPr lang="en-GB"/>
        </a:p>
      </dgm:t>
    </dgm:pt>
    <dgm:pt modelId="{F5F13694-D0F2-4419-B207-FE9A0D5D3E3E}" type="sibTrans" cxnId="{5670A170-5986-401F-969B-AB82AC3AC544}">
      <dgm:prSet/>
      <dgm:spPr/>
      <dgm:t>
        <a:bodyPr/>
        <a:lstStyle/>
        <a:p>
          <a:endParaRPr lang="en-GB"/>
        </a:p>
      </dgm:t>
    </dgm:pt>
    <dgm:pt modelId="{B08F253E-84CD-48E9-A72B-24670788FBF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i="0">
              <a:latin typeface="Arial"/>
            </a:rPr>
            <a:t>Funciones y responsabilidades</a:t>
          </a:r>
        </a:p>
      </dgm:t>
    </dgm:pt>
    <dgm:pt modelId="{6FD65A9F-F563-49BD-BECB-AC1C4066A79E}" type="parTrans" cxnId="{684F6ECE-A92A-4A1A-B628-5DF9B33C0FCD}">
      <dgm:prSet/>
      <dgm:spPr/>
      <dgm:t>
        <a:bodyPr/>
        <a:lstStyle/>
        <a:p>
          <a:endParaRPr lang="en-GB"/>
        </a:p>
      </dgm:t>
    </dgm:pt>
    <dgm:pt modelId="{2382C8A9-EA6E-4505-BDD8-14ADA37D213D}" type="sibTrans" cxnId="{684F6ECE-A92A-4A1A-B628-5DF9B33C0FCD}">
      <dgm:prSet/>
      <dgm:spPr/>
      <dgm:t>
        <a:bodyPr/>
        <a:lstStyle/>
        <a:p>
          <a:endParaRPr lang="en-GB"/>
        </a:p>
      </dgm:t>
    </dgm:pt>
    <dgm:pt modelId="{C99E85A2-F972-41B5-BEF6-31F8247B092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i="0" dirty="0" err="1">
              <a:latin typeface="Arial"/>
            </a:rPr>
            <a:t>Definiendo</a:t>
          </a:r>
          <a:r>
            <a:rPr lang="en-US" sz="1800" b="1" i="0" dirty="0">
              <a:latin typeface="Arial"/>
            </a:rPr>
            <a:t> la </a:t>
          </a:r>
          <a:r>
            <a:rPr lang="en-US" sz="1800" b="1" i="0" dirty="0" err="1">
              <a:latin typeface="Arial"/>
            </a:rPr>
            <a:t>nutrición</a:t>
          </a:r>
          <a:r>
            <a:rPr lang="en-US" sz="1800" b="1" i="0" dirty="0">
              <a:latin typeface="Arial"/>
            </a:rPr>
            <a:t> en el </a:t>
          </a:r>
          <a:r>
            <a:rPr lang="en-US" sz="1800" b="1" i="0" dirty="0" err="1">
              <a:latin typeface="Arial"/>
            </a:rPr>
            <a:t>próximo</a:t>
          </a:r>
          <a:r>
            <a:rPr lang="en-US" sz="1800" b="1" i="0" dirty="0">
              <a:latin typeface="Arial"/>
            </a:rPr>
            <a:t> </a:t>
          </a:r>
          <a:r>
            <a:rPr lang="en-US" sz="1800" b="1" i="0" dirty="0" smtClean="0">
              <a:latin typeface="Arial"/>
            </a:rPr>
            <a:t>UNDAF </a:t>
          </a:r>
          <a:r>
            <a:rPr lang="en-US" sz="1800" b="1" i="0" dirty="0">
              <a:latin typeface="Arial"/>
            </a:rPr>
            <a:t>(</a:t>
          </a:r>
          <a:r>
            <a:rPr lang="en-US" sz="1800" b="1" i="0" dirty="0" err="1">
              <a:latin typeface="Arial"/>
            </a:rPr>
            <a:t>continuación</a:t>
          </a:r>
          <a:r>
            <a:rPr lang="en-US" sz="1800" b="1" i="0" dirty="0">
              <a:latin typeface="Arial"/>
            </a:rPr>
            <a:t>)</a:t>
          </a:r>
        </a:p>
      </dgm:t>
    </dgm:pt>
    <dgm:pt modelId="{0A16BF48-05F5-407E-99DC-EF2F2577896A}" type="parTrans" cxnId="{2F8888E6-712F-4B79-A697-0EEAA911F9B3}">
      <dgm:prSet/>
      <dgm:spPr/>
      <dgm:t>
        <a:bodyPr/>
        <a:lstStyle/>
        <a:p>
          <a:endParaRPr lang="en-GB"/>
        </a:p>
      </dgm:t>
    </dgm:pt>
    <dgm:pt modelId="{C0DDA132-4745-4EF4-BDA0-D66228E82F4B}" type="sibTrans" cxnId="{2F8888E6-712F-4B79-A697-0EEAA911F9B3}">
      <dgm:prSet/>
      <dgm:spPr/>
      <dgm:t>
        <a:bodyPr/>
        <a:lstStyle/>
        <a:p>
          <a:endParaRPr lang="en-GB"/>
        </a:p>
      </dgm:t>
    </dgm:pt>
    <dgm:pt modelId="{D79843B5-08A6-4748-A3A7-36F67120E252}">
      <dgm:prSet phldrT="[Text]" phldr="1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CD02FD8B-0290-4DA4-8471-40A3C2F0BF5D}" type="sibTrans" cxnId="{D680013B-8A32-47A2-902D-E59A62DFFDC9}">
      <dgm:prSet/>
      <dgm:spPr/>
      <dgm:t>
        <a:bodyPr/>
        <a:lstStyle/>
        <a:p>
          <a:endParaRPr lang="en-GB"/>
        </a:p>
      </dgm:t>
    </dgm:pt>
    <dgm:pt modelId="{B06073AB-0F75-4EAA-B9DB-D6DBC409CF14}" type="parTrans" cxnId="{D680013B-8A32-47A2-902D-E59A62DFFDC9}">
      <dgm:prSet/>
      <dgm:spPr/>
      <dgm:t>
        <a:bodyPr/>
        <a:lstStyle/>
        <a:p>
          <a:endParaRPr lang="en-GB"/>
        </a:p>
      </dgm:t>
    </dgm:pt>
    <dgm:pt modelId="{3E991944-F9D3-4B83-865E-3FCBE9282B33}">
      <dgm:prSet phldrT="[Text]" phldr="1" custT="1"/>
      <dgm:spPr>
        <a:noFill/>
        <a:ln>
          <a:noFill/>
        </a:ln>
      </dgm:spPr>
      <dgm:t>
        <a:bodyPr/>
        <a:lstStyle/>
        <a:p>
          <a:endParaRPr lang="en-GB" sz="700" dirty="0"/>
        </a:p>
      </dgm:t>
    </dgm:pt>
    <dgm:pt modelId="{CAA655B9-4296-49BE-AE61-CC549F4CA82B}" type="sibTrans" cxnId="{5CF0DD68-408E-4578-9EE5-BA22B9AB6CCE}">
      <dgm:prSet/>
      <dgm:spPr/>
      <dgm:t>
        <a:bodyPr/>
        <a:lstStyle/>
        <a:p>
          <a:endParaRPr lang="en-GB"/>
        </a:p>
      </dgm:t>
    </dgm:pt>
    <dgm:pt modelId="{AA765059-1FE8-48B3-AE1C-C07AB83BE49E}" type="parTrans" cxnId="{5CF0DD68-408E-4578-9EE5-BA22B9AB6CCE}">
      <dgm:prSet/>
      <dgm:spPr/>
      <dgm:t>
        <a:bodyPr/>
        <a:lstStyle/>
        <a:p>
          <a:endParaRPr lang="en-GB"/>
        </a:p>
      </dgm:t>
    </dgm:pt>
    <dgm:pt modelId="{EC59AB0F-7747-4785-9F6A-B633D55A54E4}" type="pres">
      <dgm:prSet presAssocID="{3EE13030-8413-4189-8106-56578B042D8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03F6E9-DD7F-4960-A616-DE4DCFDD3B02}" type="pres">
      <dgm:prSet presAssocID="{3EE13030-8413-4189-8106-56578B042D8B}" presName="dummyMaxCanvas" presStyleCnt="0"/>
      <dgm:spPr/>
    </dgm:pt>
    <dgm:pt modelId="{BFD62C64-EE94-47E4-9289-DE4D41682B89}" type="pres">
      <dgm:prSet presAssocID="{3EE13030-8413-4189-8106-56578B042D8B}" presName="parentComposite" presStyleCnt="0"/>
      <dgm:spPr/>
    </dgm:pt>
    <dgm:pt modelId="{36A8B73A-9530-4BC8-98DC-9124909D62C5}" type="pres">
      <dgm:prSet presAssocID="{3EE13030-8413-4189-8106-56578B042D8B}" presName="parent1" presStyleLbl="alignAccFollowNode1" presStyleIdx="0" presStyleCnt="4" custFlipHor="1" custScaleX="12848" custScaleY="4122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FB69C974-CF04-4A30-A731-B941B1165B78}" type="pres">
      <dgm:prSet presAssocID="{3EE13030-8413-4189-8106-56578B042D8B}" presName="parent2" presStyleLbl="alignAccFollowNode1" presStyleIdx="1" presStyleCnt="4" custLinFactX="100806" custLinFactNeighborX="200000" custLinFactNeighborY="-11099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4D536977-E609-45D1-AD83-D622AF3949E9}" type="pres">
      <dgm:prSet presAssocID="{3EE13030-8413-4189-8106-56578B042D8B}" presName="childrenComposite" presStyleCnt="0"/>
      <dgm:spPr/>
    </dgm:pt>
    <dgm:pt modelId="{E31EDD64-4706-4913-BD93-D2E11082D750}" type="pres">
      <dgm:prSet presAssocID="{3EE13030-8413-4189-8106-56578B042D8B}" presName="dummyMaxCanvas_ChildArea" presStyleCnt="0"/>
      <dgm:spPr/>
    </dgm:pt>
    <dgm:pt modelId="{9A78503C-82C1-4694-B14D-5BDDE81C0E23}" type="pres">
      <dgm:prSet presAssocID="{3EE13030-8413-4189-8106-56578B042D8B}" presName="fulcrum" presStyleLbl="alignAccFollowNode1" presStyleIdx="2" presStyleCnt="4" custLinFactX="81655" custLinFactNeighborX="100000" custLinFactNeighborY="-5486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it-IT"/>
        </a:p>
      </dgm:t>
    </dgm:pt>
    <dgm:pt modelId="{64C9ABA1-D173-4E45-8A78-24C81F6F929B}" type="pres">
      <dgm:prSet presAssocID="{3EE13030-8413-4189-8106-56578B042D8B}" presName="balance_33" presStyleLbl="alignAccFollowNode1" presStyleIdx="3" presStyleCnt="4" custLinFactNeighborX="30201" custLinFactNeighborY="3766">
        <dgm:presLayoutVars>
          <dgm:bulletEnabled val="1"/>
        </dgm:presLayoutVars>
      </dgm:prSet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it-IT"/>
        </a:p>
      </dgm:t>
    </dgm:pt>
    <dgm:pt modelId="{9010A305-49FC-4F3D-919C-0DB1C6A8E9B3}" type="pres">
      <dgm:prSet presAssocID="{3EE13030-8413-4189-8106-56578B042D8B}" presName="right_33_1" presStyleLbl="node1" presStyleIdx="0" presStyleCnt="6" custScaleX="119290" custLinFactNeighborX="68074" custLinFactNeighborY="-27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6B5D6-6F43-4AD5-B148-13FA3BA02D63}" type="pres">
      <dgm:prSet presAssocID="{3EE13030-8413-4189-8106-56578B042D8B}" presName="right_33_2" presStyleLbl="node1" presStyleIdx="1" presStyleCnt="6" custScaleX="119290" custLinFactNeighborX="68047" custLinFactNeighborY="-16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FC3B15-FBA5-456B-95F5-6156480BBEE8}" type="pres">
      <dgm:prSet presAssocID="{3EE13030-8413-4189-8106-56578B042D8B}" presName="right_33_3" presStyleLbl="node1" presStyleIdx="2" presStyleCnt="6" custScaleX="119290" custLinFactNeighborX="67411" custLinFactNeighborY="-5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95BE0B-9CC6-4F44-B9B7-2CFC38D9913D}" type="pres">
      <dgm:prSet presAssocID="{3EE13030-8413-4189-8106-56578B042D8B}" presName="left_33_1" presStyleLbl="node1" presStyleIdx="3" presStyleCnt="6" custScaleX="111793" custLinFactNeighborX="91211" custLinFactNeighborY="-40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90FA6-6FD9-4CFD-B240-28FB02D41AC4}" type="pres">
      <dgm:prSet presAssocID="{3EE13030-8413-4189-8106-56578B042D8B}" presName="left_33_2" presStyleLbl="node1" presStyleIdx="4" presStyleCnt="6" custScaleX="111793" custLinFactNeighborX="90173" custLinFactNeighborY="-16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22F826-B91F-4B1D-99C7-C37744327AFB}" type="pres">
      <dgm:prSet presAssocID="{3EE13030-8413-4189-8106-56578B042D8B}" presName="left_33_3" presStyleLbl="node1" presStyleIdx="5" presStyleCnt="6" custScaleX="111793" custLinFactNeighborX="89537" custLinFactNeighborY="-44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49EC81-13E8-441E-92A2-41D970EA955F}" type="presOf" srcId="{C99E85A2-F972-41B5-BEF6-31F8247B092C}" destId="{5C190FA6-6FD9-4CFD-B240-28FB02D41AC4}" srcOrd="0" destOrd="0" presId="urn:microsoft.com/office/officeart/2005/8/layout/balance1"/>
    <dgm:cxn modelId="{5493EA00-7A80-440A-9A39-F51757BC5648}" type="presOf" srcId="{B08F253E-84CD-48E9-A72B-24670788FBF6}" destId="{21FC3B15-FBA5-456B-95F5-6156480BBEE8}" srcOrd="0" destOrd="0" presId="urn:microsoft.com/office/officeart/2005/8/layout/balance1"/>
    <dgm:cxn modelId="{7073E4A8-9B9B-4154-AEE7-82102396B1F1}" type="presOf" srcId="{141988B3-2301-44BA-A8B6-32227C845E4A}" destId="{6395BE0B-9CC6-4F44-B9B7-2CFC38D9913D}" srcOrd="0" destOrd="0" presId="urn:microsoft.com/office/officeart/2005/8/layout/balance1"/>
    <dgm:cxn modelId="{E40EC492-E36D-4706-82A4-45207BD65ED9}" srcId="{3E991944-F9D3-4B83-865E-3FCBE9282B33}" destId="{ED01B0E8-E13B-4AF9-9735-5CCC48B66850}" srcOrd="0" destOrd="0" parTransId="{C590834C-72E4-42A0-94CF-2CCABB461CA5}" sibTransId="{0BD9DB09-9F7E-4492-BDF6-92F14935E213}"/>
    <dgm:cxn modelId="{87FDF054-C1F1-44D1-BBE6-C70D474D0E77}" type="presOf" srcId="{2CB2A3B0-99F4-4C98-AD62-1EC3FDF0A581}" destId="{5B22F826-B91F-4B1D-99C7-C37744327AFB}" srcOrd="0" destOrd="0" presId="urn:microsoft.com/office/officeart/2005/8/layout/balance1"/>
    <dgm:cxn modelId="{038C5B85-03FE-481D-95D3-C33B4803BCFF}" type="presOf" srcId="{3E991944-F9D3-4B83-865E-3FCBE9282B33}" destId="{FB69C974-CF04-4A30-A731-B941B1165B78}" srcOrd="0" destOrd="0" presId="urn:microsoft.com/office/officeart/2005/8/layout/balance1"/>
    <dgm:cxn modelId="{5CF0DD68-408E-4578-9EE5-BA22B9AB6CCE}" srcId="{3EE13030-8413-4189-8106-56578B042D8B}" destId="{3E991944-F9D3-4B83-865E-3FCBE9282B33}" srcOrd="1" destOrd="0" parTransId="{AA765059-1FE8-48B3-AE1C-C07AB83BE49E}" sibTransId="{CAA655B9-4296-49BE-AE61-CC549F4CA82B}"/>
    <dgm:cxn modelId="{73D60025-154A-4EA5-9DA6-7F069554795B}" type="presOf" srcId="{3EE13030-8413-4189-8106-56578B042D8B}" destId="{EC59AB0F-7747-4785-9F6A-B633D55A54E4}" srcOrd="0" destOrd="0" presId="urn:microsoft.com/office/officeart/2005/8/layout/balance1"/>
    <dgm:cxn modelId="{D680013B-8A32-47A2-902D-E59A62DFFDC9}" srcId="{3EE13030-8413-4189-8106-56578B042D8B}" destId="{D79843B5-08A6-4748-A3A7-36F67120E252}" srcOrd="0" destOrd="0" parTransId="{B06073AB-0F75-4EAA-B9DB-D6DBC409CF14}" sibTransId="{CD02FD8B-0290-4DA4-8471-40A3C2F0BF5D}"/>
    <dgm:cxn modelId="{5C4174D3-221D-450D-88B5-79E679B579D1}" type="presOf" srcId="{1E62ADFE-219F-4FFB-94F1-35A722F7FA3E}" destId="{60C6B5D6-6F43-4AD5-B148-13FA3BA02D63}" srcOrd="0" destOrd="0" presId="urn:microsoft.com/office/officeart/2005/8/layout/balance1"/>
    <dgm:cxn modelId="{1D655EA5-B6B8-4E98-AB6F-7BF56B9B9BE1}" type="presOf" srcId="{D79843B5-08A6-4748-A3A7-36F67120E252}" destId="{36A8B73A-9530-4BC8-98DC-9124909D62C5}" srcOrd="0" destOrd="0" presId="urn:microsoft.com/office/officeart/2005/8/layout/balance1"/>
    <dgm:cxn modelId="{5670A170-5986-401F-969B-AB82AC3AC544}" srcId="{3E991944-F9D3-4B83-865E-3FCBE9282B33}" destId="{1E62ADFE-219F-4FFB-94F1-35A722F7FA3E}" srcOrd="1" destOrd="0" parTransId="{F2435113-D853-4DE8-881C-32C5DFEE7634}" sibTransId="{F5F13694-D0F2-4419-B207-FE9A0D5D3E3E}"/>
    <dgm:cxn modelId="{684F6ECE-A92A-4A1A-B628-5DF9B33C0FCD}" srcId="{3E991944-F9D3-4B83-865E-3FCBE9282B33}" destId="{B08F253E-84CD-48E9-A72B-24670788FBF6}" srcOrd="2" destOrd="0" parTransId="{6FD65A9F-F563-49BD-BECB-AC1C4066A79E}" sibTransId="{2382C8A9-EA6E-4505-BDD8-14ADA37D213D}"/>
    <dgm:cxn modelId="{E6C72B83-62E1-4FE6-9C16-E31AFF479A97}" srcId="{D79843B5-08A6-4748-A3A7-36F67120E252}" destId="{141988B3-2301-44BA-A8B6-32227C845E4A}" srcOrd="0" destOrd="0" parTransId="{F1ED241C-B588-45C6-90A6-AEBC43509DB6}" sibTransId="{3DD4B7BD-B2A6-4F9D-BC2E-435CD0891DA8}"/>
    <dgm:cxn modelId="{AE235EBC-636A-49FB-A831-CE0F54D06B91}" srcId="{D79843B5-08A6-4748-A3A7-36F67120E252}" destId="{2CB2A3B0-99F4-4C98-AD62-1EC3FDF0A581}" srcOrd="2" destOrd="0" parTransId="{7434BED1-12F0-4C74-94B6-286E849F905C}" sibTransId="{E966E41C-8749-45E6-9ACC-C7D6CDE84CD8}"/>
    <dgm:cxn modelId="{2F8888E6-712F-4B79-A697-0EEAA911F9B3}" srcId="{D79843B5-08A6-4748-A3A7-36F67120E252}" destId="{C99E85A2-F972-41B5-BEF6-31F8247B092C}" srcOrd="1" destOrd="0" parTransId="{0A16BF48-05F5-407E-99DC-EF2F2577896A}" sibTransId="{C0DDA132-4745-4EF4-BDA0-D66228E82F4B}"/>
    <dgm:cxn modelId="{06555937-FC46-482B-B5DE-B7F839463D36}" type="presOf" srcId="{ED01B0E8-E13B-4AF9-9735-5CCC48B66850}" destId="{9010A305-49FC-4F3D-919C-0DB1C6A8E9B3}" srcOrd="0" destOrd="0" presId="urn:microsoft.com/office/officeart/2005/8/layout/balance1"/>
    <dgm:cxn modelId="{00057B46-1CFA-4BA2-B2F5-5CEB7C65421E}" type="presParOf" srcId="{EC59AB0F-7747-4785-9F6A-B633D55A54E4}" destId="{4E03F6E9-DD7F-4960-A616-DE4DCFDD3B02}" srcOrd="0" destOrd="0" presId="urn:microsoft.com/office/officeart/2005/8/layout/balance1"/>
    <dgm:cxn modelId="{1F4D7692-6327-4140-8418-549DDD87BE42}" type="presParOf" srcId="{EC59AB0F-7747-4785-9F6A-B633D55A54E4}" destId="{BFD62C64-EE94-47E4-9289-DE4D41682B89}" srcOrd="1" destOrd="0" presId="urn:microsoft.com/office/officeart/2005/8/layout/balance1"/>
    <dgm:cxn modelId="{81ACEDF3-3556-4FAF-83AC-58BDB919EB5A}" type="presParOf" srcId="{BFD62C64-EE94-47E4-9289-DE4D41682B89}" destId="{36A8B73A-9530-4BC8-98DC-9124909D62C5}" srcOrd="0" destOrd="0" presId="urn:microsoft.com/office/officeart/2005/8/layout/balance1"/>
    <dgm:cxn modelId="{3B0CB748-F64A-4F8D-ACC5-BBC43ABB3EE9}" type="presParOf" srcId="{BFD62C64-EE94-47E4-9289-DE4D41682B89}" destId="{FB69C974-CF04-4A30-A731-B941B1165B78}" srcOrd="1" destOrd="0" presId="urn:microsoft.com/office/officeart/2005/8/layout/balance1"/>
    <dgm:cxn modelId="{0BE82C16-CEC5-483E-A7D2-85253F7D6F5E}" type="presParOf" srcId="{EC59AB0F-7747-4785-9F6A-B633D55A54E4}" destId="{4D536977-E609-45D1-AD83-D622AF3949E9}" srcOrd="2" destOrd="0" presId="urn:microsoft.com/office/officeart/2005/8/layout/balance1"/>
    <dgm:cxn modelId="{16791681-0C1B-4017-B35B-70B6F2396820}" type="presParOf" srcId="{4D536977-E609-45D1-AD83-D622AF3949E9}" destId="{E31EDD64-4706-4913-BD93-D2E11082D750}" srcOrd="0" destOrd="0" presId="urn:microsoft.com/office/officeart/2005/8/layout/balance1"/>
    <dgm:cxn modelId="{27F3633B-0686-49B1-AEE2-98A9C1A1DF78}" type="presParOf" srcId="{4D536977-E609-45D1-AD83-D622AF3949E9}" destId="{9A78503C-82C1-4694-B14D-5BDDE81C0E23}" srcOrd="1" destOrd="0" presId="urn:microsoft.com/office/officeart/2005/8/layout/balance1"/>
    <dgm:cxn modelId="{5A1EAB13-E7A9-4477-875C-839AEFAC8C2A}" type="presParOf" srcId="{4D536977-E609-45D1-AD83-D622AF3949E9}" destId="{64C9ABA1-D173-4E45-8A78-24C81F6F929B}" srcOrd="2" destOrd="0" presId="urn:microsoft.com/office/officeart/2005/8/layout/balance1"/>
    <dgm:cxn modelId="{356960AB-3963-4652-B733-0E79F2009AA6}" type="presParOf" srcId="{4D536977-E609-45D1-AD83-D622AF3949E9}" destId="{9010A305-49FC-4F3D-919C-0DB1C6A8E9B3}" srcOrd="3" destOrd="0" presId="urn:microsoft.com/office/officeart/2005/8/layout/balance1"/>
    <dgm:cxn modelId="{AD4DF65D-B5FA-4C6B-91AF-869D1A19F242}" type="presParOf" srcId="{4D536977-E609-45D1-AD83-D622AF3949E9}" destId="{60C6B5D6-6F43-4AD5-B148-13FA3BA02D63}" srcOrd="4" destOrd="0" presId="urn:microsoft.com/office/officeart/2005/8/layout/balance1"/>
    <dgm:cxn modelId="{9251279D-E158-49BE-B632-8AC09BFD07A7}" type="presParOf" srcId="{4D536977-E609-45D1-AD83-D622AF3949E9}" destId="{21FC3B15-FBA5-456B-95F5-6156480BBEE8}" srcOrd="5" destOrd="0" presId="urn:microsoft.com/office/officeart/2005/8/layout/balance1"/>
    <dgm:cxn modelId="{CB28A157-34CD-4297-96C2-9597145C4098}" type="presParOf" srcId="{4D536977-E609-45D1-AD83-D622AF3949E9}" destId="{6395BE0B-9CC6-4F44-B9B7-2CFC38D9913D}" srcOrd="6" destOrd="0" presId="urn:microsoft.com/office/officeart/2005/8/layout/balance1"/>
    <dgm:cxn modelId="{8F7BE0B9-04CD-4AB1-BC48-330D4AC78875}" type="presParOf" srcId="{4D536977-E609-45D1-AD83-D622AF3949E9}" destId="{5C190FA6-6FD9-4CFD-B240-28FB02D41AC4}" srcOrd="7" destOrd="0" presId="urn:microsoft.com/office/officeart/2005/8/layout/balance1"/>
    <dgm:cxn modelId="{8FF0A357-22B0-47CA-8DED-5AFC0BDA1202}" type="presParOf" srcId="{4D536977-E609-45D1-AD83-D622AF3949E9}" destId="{5B22F826-B91F-4B1D-99C7-C37744327AFB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3BE8D-3AFC-4DED-B482-22E91C9BEAB6}" type="doc">
      <dgm:prSet loTypeId="urn:microsoft.com/office/officeart/2005/8/layout/matrix3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C1DF885-F1CE-42D8-B258-0EBB4CBBD45C}">
      <dgm:prSet phldrT="[Text]" custT="1"/>
      <dgm:spPr>
        <a:xfrm>
          <a:off x="2289666" y="360527"/>
          <a:ext cx="1480060" cy="148006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0" i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Planificación y ejecución</a:t>
          </a:r>
          <a:br>
            <a:rPr lang="en-US" sz="1400" b="0" i="0">
              <a:solidFill>
                <a:sysClr val="window" lastClr="FFFFFF"/>
              </a:solidFill>
              <a:latin typeface="Arial"/>
              <a:ea typeface="+mn-ea"/>
              <a:cs typeface="+mn-cs"/>
            </a:rPr>
          </a:br>
          <a:r>
            <a:rPr lang="en-US" sz="1400" b="0" i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de programas</a:t>
          </a:r>
        </a:p>
      </dgm:t>
    </dgm:pt>
    <dgm:pt modelId="{BD561338-E0C2-4D66-BB8E-F2E6321EB1CF}" type="parTrans" cxnId="{E9DB3915-2CFD-401A-8788-17016D27D52B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BAC9F28B-2189-4259-AA3C-0EEA674CF205}" type="sibTrans" cxnId="{E9DB3915-2CFD-401A-8788-17016D27D52B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4D3D050A-F317-4C77-A8D5-265D6E013D90}">
      <dgm:prSet phldrT="[Text]" custT="1"/>
      <dgm:spPr>
        <a:xfrm>
          <a:off x="3883577" y="360527"/>
          <a:ext cx="1480060" cy="148006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0" i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Políticas / Asesoramiento técnico</a:t>
          </a:r>
        </a:p>
      </dgm:t>
    </dgm:pt>
    <dgm:pt modelId="{CB296EB9-3BE0-4F95-A942-20325E8D503D}" type="parTrans" cxnId="{1D0F1540-E8B6-48E5-919A-C419E0B8CE14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36586062-7524-45BF-A304-6F77E4D1456A}" type="sibTrans" cxnId="{1D0F1540-E8B6-48E5-919A-C419E0B8CE14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2E4FFC2B-FC19-438C-A29A-415FFE61B645}">
      <dgm:prSet phldrT="[Text]" custT="1"/>
      <dgm:spPr>
        <a:xfrm>
          <a:off x="2289666" y="1954438"/>
          <a:ext cx="1480060" cy="1480060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0" i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Coordinación</a:t>
          </a:r>
        </a:p>
      </dgm:t>
    </dgm:pt>
    <dgm:pt modelId="{141401C8-E8D4-412D-835F-5B64EF778C15}" type="parTrans" cxnId="{2AC63268-FB24-4163-8DD2-2448F199231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9476708A-2D3C-415D-B34A-AC86A9B9124F}" type="sibTrans" cxnId="{2AC63268-FB24-4163-8DD2-2448F199231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4327A4F7-5563-47A3-B929-2CFFC1BB8859}">
      <dgm:prSet phldrT="[Text]" custT="1"/>
      <dgm:spPr>
        <a:xfrm>
          <a:off x="3883577" y="1954438"/>
          <a:ext cx="1480060" cy="1480060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0" i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Supervisión y Evaluación</a:t>
          </a:r>
        </a:p>
      </dgm:t>
    </dgm:pt>
    <dgm:pt modelId="{DCFF2C5B-4ADD-40A6-BF79-F9D0D567F08F}" type="parTrans" cxnId="{A2FE5106-327E-40A2-BA06-67BF9AD95DF5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C3D9F03C-9213-41CA-AC56-28545C0CF6F3}" type="sibTrans" cxnId="{A2FE5106-327E-40A2-BA06-67BF9AD95DF5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D10957C6-B22D-4056-A969-257572ADCD0F}" type="pres">
      <dgm:prSet presAssocID="{72F3BE8D-3AFC-4DED-B482-22E91C9BEA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FB8648-0A4F-4E66-BC6A-538D3BB586F6}" type="pres">
      <dgm:prSet presAssocID="{72F3BE8D-3AFC-4DED-B482-22E91C9BEAB6}" presName="diamond" presStyleLbl="bgShp" presStyleIdx="0" presStyleCnt="1"/>
      <dgm:spPr>
        <a:xfrm>
          <a:off x="1929138" y="0"/>
          <a:ext cx="3795026" cy="3795026"/>
        </a:xfrm>
        <a:prstGeom prst="diamond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9D861260-15D6-4B2D-8E5B-95D229A0135F}" type="pres">
      <dgm:prSet presAssocID="{72F3BE8D-3AFC-4DED-B482-22E91C9BEAB6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E78B3A4-3EB6-4794-994F-09E7E6104205}" type="pres">
      <dgm:prSet presAssocID="{72F3BE8D-3AFC-4DED-B482-22E91C9BEAB6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ABFAC4F-7657-4D3A-8764-77CD14DBD191}" type="pres">
      <dgm:prSet presAssocID="{72F3BE8D-3AFC-4DED-B482-22E91C9BEAB6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D3480864-70D7-4CE4-A571-20A6DFAB63EB}" type="pres">
      <dgm:prSet presAssocID="{72F3BE8D-3AFC-4DED-B482-22E91C9BEAB6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24ACA95F-31F8-49E4-BA8B-3EF2EE04BCED}" type="presOf" srcId="{2E4FFC2B-FC19-438C-A29A-415FFE61B645}" destId="{1ABFAC4F-7657-4D3A-8764-77CD14DBD191}" srcOrd="0" destOrd="0" presId="urn:microsoft.com/office/officeart/2005/8/layout/matrix3"/>
    <dgm:cxn modelId="{E9DB3915-2CFD-401A-8788-17016D27D52B}" srcId="{72F3BE8D-3AFC-4DED-B482-22E91C9BEAB6}" destId="{3C1DF885-F1CE-42D8-B258-0EBB4CBBD45C}" srcOrd="0" destOrd="0" parTransId="{BD561338-E0C2-4D66-BB8E-F2E6321EB1CF}" sibTransId="{BAC9F28B-2189-4259-AA3C-0EEA674CF205}"/>
    <dgm:cxn modelId="{1D0F1540-E8B6-48E5-919A-C419E0B8CE14}" srcId="{72F3BE8D-3AFC-4DED-B482-22E91C9BEAB6}" destId="{4D3D050A-F317-4C77-A8D5-265D6E013D90}" srcOrd="1" destOrd="0" parTransId="{CB296EB9-3BE0-4F95-A942-20325E8D503D}" sibTransId="{36586062-7524-45BF-A304-6F77E4D1456A}"/>
    <dgm:cxn modelId="{E68E8E3A-8E1C-44B4-ABAE-BBA20782BE2F}" type="presOf" srcId="{72F3BE8D-3AFC-4DED-B482-22E91C9BEAB6}" destId="{D10957C6-B22D-4056-A969-257572ADCD0F}" srcOrd="0" destOrd="0" presId="urn:microsoft.com/office/officeart/2005/8/layout/matrix3"/>
    <dgm:cxn modelId="{2AC63268-FB24-4163-8DD2-2448F199231E}" srcId="{72F3BE8D-3AFC-4DED-B482-22E91C9BEAB6}" destId="{2E4FFC2B-FC19-438C-A29A-415FFE61B645}" srcOrd="2" destOrd="0" parTransId="{141401C8-E8D4-412D-835F-5B64EF778C15}" sibTransId="{9476708A-2D3C-415D-B34A-AC86A9B9124F}"/>
    <dgm:cxn modelId="{305E2572-49B7-4CAD-8508-225FB3D2B9A9}" type="presOf" srcId="{4327A4F7-5563-47A3-B929-2CFFC1BB8859}" destId="{D3480864-70D7-4CE4-A571-20A6DFAB63EB}" srcOrd="0" destOrd="0" presId="urn:microsoft.com/office/officeart/2005/8/layout/matrix3"/>
    <dgm:cxn modelId="{7D65EA34-4476-41CC-8050-60E44D900596}" type="presOf" srcId="{4D3D050A-F317-4C77-A8D5-265D6E013D90}" destId="{3E78B3A4-3EB6-4794-994F-09E7E6104205}" srcOrd="0" destOrd="0" presId="urn:microsoft.com/office/officeart/2005/8/layout/matrix3"/>
    <dgm:cxn modelId="{58B4EBBE-405E-4894-899B-D140077BAEA7}" type="presOf" srcId="{3C1DF885-F1CE-42D8-B258-0EBB4CBBD45C}" destId="{9D861260-15D6-4B2D-8E5B-95D229A0135F}" srcOrd="0" destOrd="0" presId="urn:microsoft.com/office/officeart/2005/8/layout/matrix3"/>
    <dgm:cxn modelId="{A2FE5106-327E-40A2-BA06-67BF9AD95DF5}" srcId="{72F3BE8D-3AFC-4DED-B482-22E91C9BEAB6}" destId="{4327A4F7-5563-47A3-B929-2CFFC1BB8859}" srcOrd="3" destOrd="0" parTransId="{DCFF2C5B-4ADD-40A6-BF79-F9D0D567F08F}" sibTransId="{C3D9F03C-9213-41CA-AC56-28545C0CF6F3}"/>
    <dgm:cxn modelId="{D952857A-BF0A-4918-BE20-89BABAA1BB4F}" type="presParOf" srcId="{D10957C6-B22D-4056-A969-257572ADCD0F}" destId="{ACFB8648-0A4F-4E66-BC6A-538D3BB586F6}" srcOrd="0" destOrd="0" presId="urn:microsoft.com/office/officeart/2005/8/layout/matrix3"/>
    <dgm:cxn modelId="{9B6ECA6B-D52B-4304-9DCC-E1465ACD79BC}" type="presParOf" srcId="{D10957C6-B22D-4056-A969-257572ADCD0F}" destId="{9D861260-15D6-4B2D-8E5B-95D229A0135F}" srcOrd="1" destOrd="0" presId="urn:microsoft.com/office/officeart/2005/8/layout/matrix3"/>
    <dgm:cxn modelId="{D3204278-598D-4BCD-A22D-CACF3A2C072F}" type="presParOf" srcId="{D10957C6-B22D-4056-A969-257572ADCD0F}" destId="{3E78B3A4-3EB6-4794-994F-09E7E6104205}" srcOrd="2" destOrd="0" presId="urn:microsoft.com/office/officeart/2005/8/layout/matrix3"/>
    <dgm:cxn modelId="{16195D76-33A3-446E-B936-0BD20F4E7FFA}" type="presParOf" srcId="{D10957C6-B22D-4056-A969-257572ADCD0F}" destId="{1ABFAC4F-7657-4D3A-8764-77CD14DBD191}" srcOrd="3" destOrd="0" presId="urn:microsoft.com/office/officeart/2005/8/layout/matrix3"/>
    <dgm:cxn modelId="{A632C3FE-684B-486E-8965-65B2B26C82D5}" type="presParOf" srcId="{D10957C6-B22D-4056-A969-257572ADCD0F}" destId="{D3480864-70D7-4CE4-A571-20A6DFAB63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36B8B0-469A-48E1-B67E-CC827E57BA0B}" type="doc">
      <dgm:prSet loTypeId="urn:microsoft.com/office/officeart/2005/8/layout/pyramid1" loCatId="pyramid" qsTypeId="urn:microsoft.com/office/officeart/2005/8/quickstyle/simple1" qsCatId="simple" csTypeId="urn:microsoft.com/office/officeart/2005/8/colors/accent5_3" csCatId="accent5" phldr="1"/>
      <dgm:spPr/>
    </dgm:pt>
    <dgm:pt modelId="{73661EF7-B92F-40A5-9C29-C2A9D39283E3}">
      <dgm:prSet phldrT="[Text]" custT="1"/>
      <dgm:spPr>
        <a:solidFill>
          <a:srgbClr val="002060"/>
        </a:solidFill>
      </dgm:spPr>
      <dgm:t>
        <a:bodyPr/>
        <a:lstStyle/>
        <a:p>
          <a:endParaRPr/>
        </a:p>
        <a:p>
          <a:r>
            <a:rPr lang="en-US" sz="2400" b="1" i="0">
              <a:solidFill>
                <a:srgbClr val="FFFFFF"/>
              </a:solidFill>
              <a:latin typeface="Arial"/>
            </a:rPr>
            <a:t>Visión</a:t>
          </a:r>
        </a:p>
      </dgm:t>
    </dgm:pt>
    <dgm:pt modelId="{9DAAD1BF-9ED3-47DA-8DF4-3894606CC8E0}" type="parTrans" cxnId="{A057A090-1D45-48CB-B615-138D6411879D}">
      <dgm:prSet/>
      <dgm:spPr/>
      <dgm:t>
        <a:bodyPr/>
        <a:lstStyle/>
        <a:p>
          <a:endParaRPr lang="it-IT" sz="1600"/>
        </a:p>
      </dgm:t>
    </dgm:pt>
    <dgm:pt modelId="{090291D2-A108-4377-8F40-B56229F746B2}" type="sibTrans" cxnId="{A057A090-1D45-48CB-B615-138D6411879D}">
      <dgm:prSet/>
      <dgm:spPr/>
      <dgm:t>
        <a:bodyPr/>
        <a:lstStyle/>
        <a:p>
          <a:endParaRPr lang="it-IT" sz="1600"/>
        </a:p>
      </dgm:t>
    </dgm:pt>
    <dgm:pt modelId="{826DEEF6-8F2E-4FDE-B858-3DA0C584D2E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b="1" i="0">
              <a:solidFill>
                <a:srgbClr val="FFFFFF"/>
              </a:solidFill>
              <a:latin typeface="Arial"/>
            </a:rPr>
            <a:t>Estrategia</a:t>
          </a:r>
        </a:p>
      </dgm:t>
    </dgm:pt>
    <dgm:pt modelId="{C6A94587-4AB8-4A9F-8D86-35510AF9C276}" type="parTrans" cxnId="{89B82CF5-73BC-45E5-9D37-231D538E946D}">
      <dgm:prSet/>
      <dgm:spPr/>
      <dgm:t>
        <a:bodyPr/>
        <a:lstStyle/>
        <a:p>
          <a:endParaRPr lang="it-IT" sz="1600"/>
        </a:p>
      </dgm:t>
    </dgm:pt>
    <dgm:pt modelId="{FEEE6285-459A-4DF8-9985-D36F65C942F1}" type="sibTrans" cxnId="{89B82CF5-73BC-45E5-9D37-231D538E946D}">
      <dgm:prSet/>
      <dgm:spPr/>
      <dgm:t>
        <a:bodyPr/>
        <a:lstStyle/>
        <a:p>
          <a:endParaRPr lang="it-IT" sz="1600"/>
        </a:p>
      </dgm:t>
    </dgm:pt>
    <dgm:pt modelId="{3677FD6C-1B37-44ED-8C22-70ABB2093B9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2400" b="1" i="0" noProof="0" dirty="0" smtClean="0">
              <a:latin typeface="Arial"/>
            </a:rPr>
            <a:t>Planificación táctica</a:t>
          </a:r>
        </a:p>
        <a:p>
          <a:r>
            <a:rPr lang="es-ES" sz="2400" b="0" i="0" noProof="0" dirty="0" smtClean="0">
              <a:latin typeface="Arial"/>
            </a:rPr>
            <a:t>(Prioridades inmediatas)</a:t>
          </a:r>
          <a:endParaRPr lang="es-ES" sz="2400" b="0" i="0" noProof="0" dirty="0">
            <a:latin typeface="Arial"/>
          </a:endParaRPr>
        </a:p>
      </dgm:t>
    </dgm:pt>
    <dgm:pt modelId="{4EF41B3C-6C80-420A-A343-2420B9EDB284}" type="parTrans" cxnId="{73290D2A-FCC6-4179-B607-2AAC01C07839}">
      <dgm:prSet/>
      <dgm:spPr/>
      <dgm:t>
        <a:bodyPr/>
        <a:lstStyle/>
        <a:p>
          <a:endParaRPr lang="it-IT" sz="1600"/>
        </a:p>
      </dgm:t>
    </dgm:pt>
    <dgm:pt modelId="{9E4484AF-62B9-4D71-ADC9-049999F1B634}" type="sibTrans" cxnId="{73290D2A-FCC6-4179-B607-2AAC01C07839}">
      <dgm:prSet/>
      <dgm:spPr/>
      <dgm:t>
        <a:bodyPr/>
        <a:lstStyle/>
        <a:p>
          <a:endParaRPr lang="it-IT" sz="1600"/>
        </a:p>
      </dgm:t>
    </dgm:pt>
    <dgm:pt modelId="{58321B35-D811-4CA4-AEED-216FA4FC9D29}" type="pres">
      <dgm:prSet presAssocID="{A436B8B0-469A-48E1-B67E-CC827E57BA0B}" presName="Name0" presStyleCnt="0">
        <dgm:presLayoutVars>
          <dgm:dir/>
          <dgm:animLvl val="lvl"/>
          <dgm:resizeHandles val="exact"/>
        </dgm:presLayoutVars>
      </dgm:prSet>
      <dgm:spPr/>
    </dgm:pt>
    <dgm:pt modelId="{3C8733FB-5E07-41B5-83BC-08A51B38C1E1}" type="pres">
      <dgm:prSet presAssocID="{73661EF7-B92F-40A5-9C29-C2A9D39283E3}" presName="Name8" presStyleCnt="0"/>
      <dgm:spPr/>
    </dgm:pt>
    <dgm:pt modelId="{5BC810CF-FD00-40D4-B48A-891A9D6B0A92}" type="pres">
      <dgm:prSet presAssocID="{73661EF7-B92F-40A5-9C29-C2A9D39283E3}" presName="level" presStyleLbl="node1" presStyleIdx="0" presStyleCnt="3" custScaleX="10161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705343-9E81-4A64-803A-11B9DF0999AA}" type="pres">
      <dgm:prSet presAssocID="{73661EF7-B92F-40A5-9C29-C2A9D39283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496CBC-1768-4E0A-A3E0-B522C60D8A9E}" type="pres">
      <dgm:prSet presAssocID="{826DEEF6-8F2E-4FDE-B858-3DA0C584D2EA}" presName="Name8" presStyleCnt="0"/>
      <dgm:spPr/>
    </dgm:pt>
    <dgm:pt modelId="{80064A2D-825C-4D30-A109-706D9AEEDA5B}" type="pres">
      <dgm:prSet presAssocID="{826DEEF6-8F2E-4FDE-B858-3DA0C584D2E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02B19F-5317-4698-A663-4A397894011D}" type="pres">
      <dgm:prSet presAssocID="{826DEEF6-8F2E-4FDE-B858-3DA0C584D2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F90DA0-DEAB-455F-A736-FE7C2BD52659}" type="pres">
      <dgm:prSet presAssocID="{3677FD6C-1B37-44ED-8C22-70ABB2093B93}" presName="Name8" presStyleCnt="0"/>
      <dgm:spPr/>
    </dgm:pt>
    <dgm:pt modelId="{3024B221-7EA9-4094-8386-9C9344717EF2}" type="pres">
      <dgm:prSet presAssocID="{3677FD6C-1B37-44ED-8C22-70ABB2093B93}" presName="level" presStyleLbl="node1" presStyleIdx="2" presStyleCnt="3" custLinFactNeighborX="385" custLinFactNeighborY="192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4BFB3-C9E1-4A00-9D46-D0050DF1E950}" type="pres">
      <dgm:prSet presAssocID="{3677FD6C-1B37-44ED-8C22-70ABB2093B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6D0F07B-88DB-487C-8827-064868CD6EB5}" type="presOf" srcId="{3677FD6C-1B37-44ED-8C22-70ABB2093B93}" destId="{3024B221-7EA9-4094-8386-9C9344717EF2}" srcOrd="0" destOrd="0" presId="urn:microsoft.com/office/officeart/2005/8/layout/pyramid1"/>
    <dgm:cxn modelId="{40830008-5438-4E45-BD0F-3DDCD632C7CE}" type="presOf" srcId="{A436B8B0-469A-48E1-B67E-CC827E57BA0B}" destId="{58321B35-D811-4CA4-AEED-216FA4FC9D29}" srcOrd="0" destOrd="0" presId="urn:microsoft.com/office/officeart/2005/8/layout/pyramid1"/>
    <dgm:cxn modelId="{92126249-3B58-477A-B985-73F3CFB72441}" type="presOf" srcId="{3677FD6C-1B37-44ED-8C22-70ABB2093B93}" destId="{CC84BFB3-C9E1-4A00-9D46-D0050DF1E950}" srcOrd="1" destOrd="0" presId="urn:microsoft.com/office/officeart/2005/8/layout/pyramid1"/>
    <dgm:cxn modelId="{1FE0C106-4FD7-49C3-93B5-45AA846791C0}" type="presOf" srcId="{826DEEF6-8F2E-4FDE-B858-3DA0C584D2EA}" destId="{80064A2D-825C-4D30-A109-706D9AEEDA5B}" srcOrd="0" destOrd="0" presId="urn:microsoft.com/office/officeart/2005/8/layout/pyramid1"/>
    <dgm:cxn modelId="{73290D2A-FCC6-4179-B607-2AAC01C07839}" srcId="{A436B8B0-469A-48E1-B67E-CC827E57BA0B}" destId="{3677FD6C-1B37-44ED-8C22-70ABB2093B93}" srcOrd="2" destOrd="0" parTransId="{4EF41B3C-6C80-420A-A343-2420B9EDB284}" sibTransId="{9E4484AF-62B9-4D71-ADC9-049999F1B634}"/>
    <dgm:cxn modelId="{B52485C2-234F-4E7A-A808-F58DD57F865F}" type="presOf" srcId="{73661EF7-B92F-40A5-9C29-C2A9D39283E3}" destId="{5BC810CF-FD00-40D4-B48A-891A9D6B0A92}" srcOrd="0" destOrd="0" presId="urn:microsoft.com/office/officeart/2005/8/layout/pyramid1"/>
    <dgm:cxn modelId="{C0D109F3-F779-464E-990C-51CA886F9966}" type="presOf" srcId="{826DEEF6-8F2E-4FDE-B858-3DA0C584D2EA}" destId="{2402B19F-5317-4698-A663-4A397894011D}" srcOrd="1" destOrd="0" presId="urn:microsoft.com/office/officeart/2005/8/layout/pyramid1"/>
    <dgm:cxn modelId="{A057A090-1D45-48CB-B615-138D6411879D}" srcId="{A436B8B0-469A-48E1-B67E-CC827E57BA0B}" destId="{73661EF7-B92F-40A5-9C29-C2A9D39283E3}" srcOrd="0" destOrd="0" parTransId="{9DAAD1BF-9ED3-47DA-8DF4-3894606CC8E0}" sibTransId="{090291D2-A108-4377-8F40-B56229F746B2}"/>
    <dgm:cxn modelId="{89B82CF5-73BC-45E5-9D37-231D538E946D}" srcId="{A436B8B0-469A-48E1-B67E-CC827E57BA0B}" destId="{826DEEF6-8F2E-4FDE-B858-3DA0C584D2EA}" srcOrd="1" destOrd="0" parTransId="{C6A94587-4AB8-4A9F-8D86-35510AF9C276}" sibTransId="{FEEE6285-459A-4DF8-9985-D36F65C942F1}"/>
    <dgm:cxn modelId="{0B524697-2BDF-42A7-89D9-628CF5DA49AA}" type="presOf" srcId="{73661EF7-B92F-40A5-9C29-C2A9D39283E3}" destId="{D2705343-9E81-4A64-803A-11B9DF0999AA}" srcOrd="1" destOrd="0" presId="urn:microsoft.com/office/officeart/2005/8/layout/pyramid1"/>
    <dgm:cxn modelId="{5878EC73-8FE5-48EA-82F4-0D30838195D5}" type="presParOf" srcId="{58321B35-D811-4CA4-AEED-216FA4FC9D29}" destId="{3C8733FB-5E07-41B5-83BC-08A51B38C1E1}" srcOrd="0" destOrd="0" presId="urn:microsoft.com/office/officeart/2005/8/layout/pyramid1"/>
    <dgm:cxn modelId="{84049C19-F7EA-4C77-9B3F-37AE4B600074}" type="presParOf" srcId="{3C8733FB-5E07-41B5-83BC-08A51B38C1E1}" destId="{5BC810CF-FD00-40D4-B48A-891A9D6B0A92}" srcOrd="0" destOrd="0" presId="urn:microsoft.com/office/officeart/2005/8/layout/pyramid1"/>
    <dgm:cxn modelId="{49E58565-A5A3-4A50-B818-A231D2CAF462}" type="presParOf" srcId="{3C8733FB-5E07-41B5-83BC-08A51B38C1E1}" destId="{D2705343-9E81-4A64-803A-11B9DF0999AA}" srcOrd="1" destOrd="0" presId="urn:microsoft.com/office/officeart/2005/8/layout/pyramid1"/>
    <dgm:cxn modelId="{50EE2A41-9D70-4876-9F6E-E8325D5FA627}" type="presParOf" srcId="{58321B35-D811-4CA4-AEED-216FA4FC9D29}" destId="{28496CBC-1768-4E0A-A3E0-B522C60D8A9E}" srcOrd="1" destOrd="0" presId="urn:microsoft.com/office/officeart/2005/8/layout/pyramid1"/>
    <dgm:cxn modelId="{A8D057CB-3760-43ED-B608-62153EE64758}" type="presParOf" srcId="{28496CBC-1768-4E0A-A3E0-B522C60D8A9E}" destId="{80064A2D-825C-4D30-A109-706D9AEEDA5B}" srcOrd="0" destOrd="0" presId="urn:microsoft.com/office/officeart/2005/8/layout/pyramid1"/>
    <dgm:cxn modelId="{B3013403-CC96-47DD-A357-ECBB823F8083}" type="presParOf" srcId="{28496CBC-1768-4E0A-A3E0-B522C60D8A9E}" destId="{2402B19F-5317-4698-A663-4A397894011D}" srcOrd="1" destOrd="0" presId="urn:microsoft.com/office/officeart/2005/8/layout/pyramid1"/>
    <dgm:cxn modelId="{811E6F4D-1C6B-45A1-AC87-0F9DEE03CAEF}" type="presParOf" srcId="{58321B35-D811-4CA4-AEED-216FA4FC9D29}" destId="{7FF90DA0-DEAB-455F-A736-FE7C2BD52659}" srcOrd="2" destOrd="0" presId="urn:microsoft.com/office/officeart/2005/8/layout/pyramid1"/>
    <dgm:cxn modelId="{D77CE3DB-3694-4CA6-BE0F-605B34C0CAAF}" type="presParOf" srcId="{7FF90DA0-DEAB-455F-A736-FE7C2BD52659}" destId="{3024B221-7EA9-4094-8386-9C9344717EF2}" srcOrd="0" destOrd="0" presId="urn:microsoft.com/office/officeart/2005/8/layout/pyramid1"/>
    <dgm:cxn modelId="{E5FE5E2B-986D-489A-A8B4-AFE27D69A3AD}" type="presParOf" srcId="{7FF90DA0-DEAB-455F-A736-FE7C2BD52659}" destId="{CC84BFB3-C9E1-4A00-9D46-D0050DF1E95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8B73A-9530-4BC8-98DC-9124909D62C5}">
      <dsp:nvSpPr>
        <dsp:cNvPr id="0" name=""/>
        <dsp:cNvSpPr/>
      </dsp:nvSpPr>
      <dsp:spPr>
        <a:xfrm flipH="1">
          <a:off x="4115300" y="582992"/>
          <a:ext cx="256574" cy="4573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116639" y="584331"/>
        <a:ext cx="253896" cy="43053"/>
      </dsp:txXfrm>
    </dsp:sp>
    <dsp:sp modelId="{FB69C974-CF04-4A30-A731-B941B1165B78}">
      <dsp:nvSpPr>
        <dsp:cNvPr id="0" name=""/>
        <dsp:cNvSpPr/>
      </dsp:nvSpPr>
      <dsp:spPr>
        <a:xfrm>
          <a:off x="6129641" y="51136"/>
          <a:ext cx="1996998" cy="110944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dirty="0"/>
        </a:p>
      </dsp:txBody>
      <dsp:txXfrm>
        <a:off x="6162135" y="83630"/>
        <a:ext cx="1932010" cy="1044455"/>
      </dsp:txXfrm>
    </dsp:sp>
    <dsp:sp modelId="{9A78503C-82C1-4694-B14D-5BDDE81C0E23}">
      <dsp:nvSpPr>
        <dsp:cNvPr id="0" name=""/>
        <dsp:cNvSpPr/>
      </dsp:nvSpPr>
      <dsp:spPr>
        <a:xfrm>
          <a:off x="5704929" y="4766271"/>
          <a:ext cx="832082" cy="832082"/>
        </a:xfrm>
        <a:prstGeom prst="triangle">
          <a:avLst/>
        </a:prstGeom>
        <a:solidFill>
          <a:schemeClr val="bg2">
            <a:lumMod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9ABA1-D173-4E45-8A78-24C81F6F929B}">
      <dsp:nvSpPr>
        <dsp:cNvPr id="0" name=""/>
        <dsp:cNvSpPr/>
      </dsp:nvSpPr>
      <dsp:spPr>
        <a:xfrm>
          <a:off x="3485631" y="4417906"/>
          <a:ext cx="5270678" cy="337270"/>
        </a:xfrm>
        <a:prstGeom prst="rect">
          <a:avLst/>
        </a:prstGeom>
        <a:solidFill>
          <a:schemeClr val="bg2">
            <a:lumMod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0A305-49FC-4F3D-919C-0DB1C6A8E9B3}">
      <dsp:nvSpPr>
        <dsp:cNvPr id="0" name=""/>
        <dsp:cNvSpPr/>
      </dsp:nvSpPr>
      <dsp:spPr>
        <a:xfrm>
          <a:off x="6372137" y="3446033"/>
          <a:ext cx="2382219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>
              <a:latin typeface="Arial"/>
            </a:rPr>
            <a:t>Conclusión</a:t>
          </a:r>
        </a:p>
      </dsp:txBody>
      <dsp:txXfrm>
        <a:off x="6417630" y="3491526"/>
        <a:ext cx="2291233" cy="840946"/>
      </dsp:txXfrm>
    </dsp:sp>
    <dsp:sp modelId="{60C6B5D6-6F43-4AD5-B148-13FA3BA02D63}">
      <dsp:nvSpPr>
        <dsp:cNvPr id="0" name=""/>
        <dsp:cNvSpPr/>
      </dsp:nvSpPr>
      <dsp:spPr>
        <a:xfrm>
          <a:off x="6372137" y="2447534"/>
          <a:ext cx="2382219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>
              <a:latin typeface="Arial"/>
            </a:rPr>
            <a:t>Prioridades de la ONU</a:t>
          </a:r>
        </a:p>
      </dsp:txBody>
      <dsp:txXfrm>
        <a:off x="6417630" y="2493027"/>
        <a:ext cx="2291233" cy="840946"/>
      </dsp:txXfrm>
    </dsp:sp>
    <dsp:sp modelId="{21FC3B15-FBA5-456B-95F5-6156480BBEE8}">
      <dsp:nvSpPr>
        <dsp:cNvPr id="0" name=""/>
        <dsp:cNvSpPr/>
      </dsp:nvSpPr>
      <dsp:spPr>
        <a:xfrm>
          <a:off x="6372137" y="1449035"/>
          <a:ext cx="2382219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/>
            </a:rPr>
            <a:t>Definiendo</a:t>
          </a:r>
          <a:r>
            <a:rPr lang="en-US" sz="2000" b="1" i="0" kern="1200" dirty="0" smtClean="0">
              <a:latin typeface="Arial"/>
            </a:rPr>
            <a:t> </a:t>
          </a:r>
          <a:r>
            <a:rPr lang="en-US" sz="2000" b="1" i="0" kern="1200" dirty="0">
              <a:latin typeface="Arial"/>
            </a:rPr>
            <a:t>la </a:t>
          </a:r>
          <a:r>
            <a:rPr lang="en-US" sz="2000" b="1" i="0" kern="1200" dirty="0" err="1">
              <a:latin typeface="Arial"/>
            </a:rPr>
            <a:t>nutrición</a:t>
          </a:r>
          <a:r>
            <a:rPr lang="en-US" sz="2000" b="1" i="0" kern="1200" dirty="0">
              <a:latin typeface="Arial"/>
            </a:rPr>
            <a:t> en el </a:t>
          </a:r>
          <a:r>
            <a:rPr lang="en-US" sz="2000" b="1" i="0" kern="1200" dirty="0" err="1">
              <a:latin typeface="Arial"/>
            </a:rPr>
            <a:t>próximo</a:t>
          </a:r>
          <a:r>
            <a:rPr lang="en-US" sz="2000" b="1" i="0" kern="1200" dirty="0">
              <a:latin typeface="Arial"/>
            </a:rPr>
            <a:t> </a:t>
          </a:r>
          <a:r>
            <a:rPr lang="en-US" sz="2000" b="1" i="0" kern="1200" dirty="0" smtClean="0">
              <a:latin typeface="Arial"/>
            </a:rPr>
            <a:t>UNDAF</a:t>
          </a:r>
          <a:endParaRPr lang="en-US" sz="2000" b="1" i="0" kern="1200" dirty="0">
            <a:latin typeface="Arial"/>
          </a:endParaRPr>
        </a:p>
      </dsp:txBody>
      <dsp:txXfrm>
        <a:off x="6417630" y="1494528"/>
        <a:ext cx="2291233" cy="840946"/>
      </dsp:txXfrm>
    </dsp:sp>
    <dsp:sp modelId="{6395BE0B-9CC6-4F44-B9B7-2CFC38D9913D}">
      <dsp:nvSpPr>
        <dsp:cNvPr id="0" name=""/>
        <dsp:cNvSpPr/>
      </dsp:nvSpPr>
      <dsp:spPr>
        <a:xfrm>
          <a:off x="3562441" y="3446033"/>
          <a:ext cx="2232504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>
              <a:latin typeface="Arial"/>
            </a:rPr>
            <a:t>Apertura y contexto estratégico</a:t>
          </a:r>
        </a:p>
      </dsp:txBody>
      <dsp:txXfrm>
        <a:off x="3607934" y="3491526"/>
        <a:ext cx="2141518" cy="840946"/>
      </dsp:txXfrm>
    </dsp:sp>
    <dsp:sp modelId="{5C190FA6-6FD9-4CFD-B240-28FB02D41AC4}">
      <dsp:nvSpPr>
        <dsp:cNvPr id="0" name=""/>
        <dsp:cNvSpPr/>
      </dsp:nvSpPr>
      <dsp:spPr>
        <a:xfrm>
          <a:off x="3562441" y="2447534"/>
          <a:ext cx="2232504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>
              <a:latin typeface="Arial"/>
            </a:rPr>
            <a:t>Contribuciones de la ONU: Resultados del inventario</a:t>
          </a:r>
        </a:p>
      </dsp:txBody>
      <dsp:txXfrm>
        <a:off x="3607934" y="2493027"/>
        <a:ext cx="2141518" cy="840946"/>
      </dsp:txXfrm>
    </dsp:sp>
    <dsp:sp modelId="{5B22F826-B91F-4B1D-99C7-C37744327AFB}">
      <dsp:nvSpPr>
        <dsp:cNvPr id="0" name=""/>
        <dsp:cNvSpPr/>
      </dsp:nvSpPr>
      <dsp:spPr>
        <a:xfrm>
          <a:off x="3562441" y="1449035"/>
          <a:ext cx="2232504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>
              <a:latin typeface="Arial"/>
            </a:rPr>
            <a:t>Ventaja comparativa de la ONU</a:t>
          </a:r>
        </a:p>
      </dsp:txBody>
      <dsp:txXfrm>
        <a:off x="3607934" y="1494528"/>
        <a:ext cx="2141518" cy="840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8B73A-9530-4BC8-98DC-9124909D62C5}">
      <dsp:nvSpPr>
        <dsp:cNvPr id="0" name=""/>
        <dsp:cNvSpPr/>
      </dsp:nvSpPr>
      <dsp:spPr>
        <a:xfrm flipH="1">
          <a:off x="2999099" y="582992"/>
          <a:ext cx="256574" cy="4573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000438" y="584331"/>
        <a:ext cx="253896" cy="43053"/>
      </dsp:txXfrm>
    </dsp:sp>
    <dsp:sp modelId="{FB69C974-CF04-4A30-A731-B941B1165B78}">
      <dsp:nvSpPr>
        <dsp:cNvPr id="0" name=""/>
        <dsp:cNvSpPr/>
      </dsp:nvSpPr>
      <dsp:spPr>
        <a:xfrm>
          <a:off x="8012540" y="0"/>
          <a:ext cx="1996998" cy="110944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dirty="0"/>
        </a:p>
      </dsp:txBody>
      <dsp:txXfrm>
        <a:off x="8045034" y="32494"/>
        <a:ext cx="1932010" cy="1044455"/>
      </dsp:txXfrm>
    </dsp:sp>
    <dsp:sp modelId="{9A78503C-82C1-4694-B14D-5BDDE81C0E23}">
      <dsp:nvSpPr>
        <dsp:cNvPr id="0" name=""/>
        <dsp:cNvSpPr/>
      </dsp:nvSpPr>
      <dsp:spPr>
        <a:xfrm>
          <a:off x="6100247" y="4720623"/>
          <a:ext cx="832082" cy="832082"/>
        </a:xfrm>
        <a:prstGeom prst="triangle">
          <a:avLst/>
        </a:prstGeom>
        <a:solidFill>
          <a:schemeClr val="bg2">
            <a:lumMod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9ABA1-D173-4E45-8A78-24C81F6F929B}">
      <dsp:nvSpPr>
        <dsp:cNvPr id="0" name=""/>
        <dsp:cNvSpPr/>
      </dsp:nvSpPr>
      <dsp:spPr>
        <a:xfrm>
          <a:off x="4016305" y="4430608"/>
          <a:ext cx="4992496" cy="337270"/>
        </a:xfrm>
        <a:prstGeom prst="rect">
          <a:avLst/>
        </a:prstGeom>
        <a:solidFill>
          <a:schemeClr val="bg2">
            <a:lumMod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0A305-49FC-4F3D-919C-0DB1C6A8E9B3}">
      <dsp:nvSpPr>
        <dsp:cNvPr id="0" name=""/>
        <dsp:cNvSpPr/>
      </dsp:nvSpPr>
      <dsp:spPr>
        <a:xfrm>
          <a:off x="6615373" y="3420629"/>
          <a:ext cx="2382219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>
              <a:latin typeface="Arial"/>
            </a:rPr>
            <a:t>Siguientes pasos / cierre</a:t>
          </a:r>
        </a:p>
      </dsp:txBody>
      <dsp:txXfrm>
        <a:off x="6660866" y="3466122"/>
        <a:ext cx="2291233" cy="840946"/>
      </dsp:txXfrm>
    </dsp:sp>
    <dsp:sp modelId="{60C6B5D6-6F43-4AD5-B148-13FA3BA02D63}">
      <dsp:nvSpPr>
        <dsp:cNvPr id="0" name=""/>
        <dsp:cNvSpPr/>
      </dsp:nvSpPr>
      <dsp:spPr>
        <a:xfrm>
          <a:off x="6614834" y="2432306"/>
          <a:ext cx="2382219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>
              <a:latin typeface="Arial"/>
            </a:rPr>
            <a:t>Mensajes clave para la sesión informativa</a:t>
          </a:r>
        </a:p>
      </dsp:txBody>
      <dsp:txXfrm>
        <a:off x="6660327" y="2477799"/>
        <a:ext cx="2291233" cy="840946"/>
      </dsp:txXfrm>
    </dsp:sp>
    <dsp:sp modelId="{21FC3B15-FBA5-456B-95F5-6156480BBEE8}">
      <dsp:nvSpPr>
        <dsp:cNvPr id="0" name=""/>
        <dsp:cNvSpPr/>
      </dsp:nvSpPr>
      <dsp:spPr>
        <a:xfrm>
          <a:off x="6602133" y="1394964"/>
          <a:ext cx="2382219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>
              <a:latin typeface="Arial"/>
            </a:rPr>
            <a:t>Funciones y responsabilidades</a:t>
          </a:r>
        </a:p>
      </dsp:txBody>
      <dsp:txXfrm>
        <a:off x="6647626" y="1440457"/>
        <a:ext cx="2291233" cy="840946"/>
      </dsp:txXfrm>
    </dsp:sp>
    <dsp:sp modelId="{6395BE0B-9CC6-4F44-B9B7-2CFC38D9913D}">
      <dsp:nvSpPr>
        <dsp:cNvPr id="0" name=""/>
        <dsp:cNvSpPr/>
      </dsp:nvSpPr>
      <dsp:spPr>
        <a:xfrm>
          <a:off x="4267722" y="3407936"/>
          <a:ext cx="2232504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>
              <a:latin typeface="Arial"/>
            </a:rPr>
            <a:t>Recapitulación del día uno</a:t>
          </a:r>
        </a:p>
      </dsp:txBody>
      <dsp:txXfrm>
        <a:off x="4313215" y="3453429"/>
        <a:ext cx="2141518" cy="840946"/>
      </dsp:txXfrm>
    </dsp:sp>
    <dsp:sp modelId="{5C190FA6-6FD9-4CFD-B240-28FB02D41AC4}">
      <dsp:nvSpPr>
        <dsp:cNvPr id="0" name=""/>
        <dsp:cNvSpPr/>
      </dsp:nvSpPr>
      <dsp:spPr>
        <a:xfrm>
          <a:off x="4246993" y="2432306"/>
          <a:ext cx="2232504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>
              <a:latin typeface="Arial"/>
            </a:rPr>
            <a:t>Definiendo</a:t>
          </a:r>
          <a:r>
            <a:rPr lang="en-US" sz="1800" b="1" i="0" kern="1200" dirty="0">
              <a:latin typeface="Arial"/>
            </a:rPr>
            <a:t> la </a:t>
          </a:r>
          <a:r>
            <a:rPr lang="en-US" sz="1800" b="1" i="0" kern="1200" dirty="0" err="1">
              <a:latin typeface="Arial"/>
            </a:rPr>
            <a:t>nutrición</a:t>
          </a:r>
          <a:r>
            <a:rPr lang="en-US" sz="1800" b="1" i="0" kern="1200" dirty="0">
              <a:latin typeface="Arial"/>
            </a:rPr>
            <a:t> en el </a:t>
          </a:r>
          <a:r>
            <a:rPr lang="en-US" sz="1800" b="1" i="0" kern="1200" dirty="0" err="1">
              <a:latin typeface="Arial"/>
            </a:rPr>
            <a:t>próximo</a:t>
          </a:r>
          <a:r>
            <a:rPr lang="en-US" sz="1800" b="1" i="0" kern="1200" dirty="0">
              <a:latin typeface="Arial"/>
            </a:rPr>
            <a:t> </a:t>
          </a:r>
          <a:r>
            <a:rPr lang="en-US" sz="1800" b="1" i="0" kern="1200" dirty="0" smtClean="0">
              <a:latin typeface="Arial"/>
            </a:rPr>
            <a:t>UNDAF </a:t>
          </a:r>
          <a:r>
            <a:rPr lang="en-US" sz="1800" b="1" i="0" kern="1200" dirty="0">
              <a:latin typeface="Arial"/>
            </a:rPr>
            <a:t>(</a:t>
          </a:r>
          <a:r>
            <a:rPr lang="en-US" sz="1800" b="1" i="0" kern="1200" dirty="0" err="1">
              <a:latin typeface="Arial"/>
            </a:rPr>
            <a:t>continuación</a:t>
          </a:r>
          <a:r>
            <a:rPr lang="en-US" sz="1800" b="1" i="0" kern="1200" dirty="0">
              <a:latin typeface="Arial"/>
            </a:rPr>
            <a:t>)</a:t>
          </a:r>
        </a:p>
      </dsp:txBody>
      <dsp:txXfrm>
        <a:off x="4292486" y="2477799"/>
        <a:ext cx="2141518" cy="840946"/>
      </dsp:txXfrm>
    </dsp:sp>
    <dsp:sp modelId="{5B22F826-B91F-4B1D-99C7-C37744327AFB}">
      <dsp:nvSpPr>
        <dsp:cNvPr id="0" name=""/>
        <dsp:cNvSpPr/>
      </dsp:nvSpPr>
      <dsp:spPr>
        <a:xfrm>
          <a:off x="4234293" y="1407657"/>
          <a:ext cx="2232504" cy="93193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>
              <a:latin typeface="Arial"/>
            </a:rPr>
            <a:t>Rendición de cuentas: Midiendo el éxito</a:t>
          </a:r>
        </a:p>
      </dsp:txBody>
      <dsp:txXfrm>
        <a:off x="4279786" y="1453150"/>
        <a:ext cx="2141518" cy="840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B8648-0A4F-4E66-BC6A-538D3BB586F6}">
      <dsp:nvSpPr>
        <dsp:cNvPr id="0" name=""/>
        <dsp:cNvSpPr/>
      </dsp:nvSpPr>
      <dsp:spPr>
        <a:xfrm>
          <a:off x="1929138" y="0"/>
          <a:ext cx="3795026" cy="3795026"/>
        </a:xfrm>
        <a:prstGeom prst="diamond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61260-15D6-4B2D-8E5B-95D229A0135F}">
      <dsp:nvSpPr>
        <dsp:cNvPr id="0" name=""/>
        <dsp:cNvSpPr/>
      </dsp:nvSpPr>
      <dsp:spPr>
        <a:xfrm>
          <a:off x="2289666" y="360527"/>
          <a:ext cx="1480060" cy="148006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Planificación y ejecución</a:t>
          </a:r>
          <a:br>
            <a:rPr lang="en-US" sz="1400" b="0" i="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</a:br>
          <a:r>
            <a:rPr lang="en-US" sz="1400" b="0" i="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de programas</a:t>
          </a:r>
        </a:p>
      </dsp:txBody>
      <dsp:txXfrm>
        <a:off x="2361917" y="432778"/>
        <a:ext cx="1335558" cy="1335558"/>
      </dsp:txXfrm>
    </dsp:sp>
    <dsp:sp modelId="{3E78B3A4-3EB6-4794-994F-09E7E6104205}">
      <dsp:nvSpPr>
        <dsp:cNvPr id="0" name=""/>
        <dsp:cNvSpPr/>
      </dsp:nvSpPr>
      <dsp:spPr>
        <a:xfrm>
          <a:off x="3883577" y="360527"/>
          <a:ext cx="1480060" cy="148006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Políticas / Asesoramiento técnico</a:t>
          </a:r>
        </a:p>
      </dsp:txBody>
      <dsp:txXfrm>
        <a:off x="3955828" y="432778"/>
        <a:ext cx="1335558" cy="1335558"/>
      </dsp:txXfrm>
    </dsp:sp>
    <dsp:sp modelId="{1ABFAC4F-7657-4D3A-8764-77CD14DBD191}">
      <dsp:nvSpPr>
        <dsp:cNvPr id="0" name=""/>
        <dsp:cNvSpPr/>
      </dsp:nvSpPr>
      <dsp:spPr>
        <a:xfrm>
          <a:off x="2289666" y="1954438"/>
          <a:ext cx="1480060" cy="148006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Coordinación</a:t>
          </a:r>
        </a:p>
      </dsp:txBody>
      <dsp:txXfrm>
        <a:off x="2361917" y="2026689"/>
        <a:ext cx="1335558" cy="1335558"/>
      </dsp:txXfrm>
    </dsp:sp>
    <dsp:sp modelId="{D3480864-70D7-4CE4-A571-20A6DFAB63EB}">
      <dsp:nvSpPr>
        <dsp:cNvPr id="0" name=""/>
        <dsp:cNvSpPr/>
      </dsp:nvSpPr>
      <dsp:spPr>
        <a:xfrm>
          <a:off x="3883577" y="1954438"/>
          <a:ext cx="1480060" cy="148006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Supervisión y Evaluación</a:t>
          </a:r>
        </a:p>
      </dsp:txBody>
      <dsp:txXfrm>
        <a:off x="3955828" y="2026689"/>
        <a:ext cx="1335558" cy="1335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10CF-FD00-40D4-B48A-891A9D6B0A92}">
      <dsp:nvSpPr>
        <dsp:cNvPr id="0" name=""/>
        <dsp:cNvSpPr/>
      </dsp:nvSpPr>
      <dsp:spPr>
        <a:xfrm>
          <a:off x="1624779" y="0"/>
          <a:ext cx="1664460" cy="1515561"/>
        </a:xfrm>
        <a:prstGeom prst="trapezoid">
          <a:avLst>
            <a:gd name="adj" fmla="val 5404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ern="120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>
              <a:solidFill>
                <a:srgbClr val="FFFFFF"/>
              </a:solidFill>
              <a:latin typeface="Arial"/>
            </a:rPr>
            <a:t>Visión</a:t>
          </a:r>
        </a:p>
      </dsp:txBody>
      <dsp:txXfrm>
        <a:off x="1624779" y="0"/>
        <a:ext cx="1664460" cy="1515561"/>
      </dsp:txXfrm>
    </dsp:sp>
    <dsp:sp modelId="{80064A2D-825C-4D30-A109-706D9AEEDA5B}">
      <dsp:nvSpPr>
        <dsp:cNvPr id="0" name=""/>
        <dsp:cNvSpPr/>
      </dsp:nvSpPr>
      <dsp:spPr>
        <a:xfrm>
          <a:off x="819003" y="1515561"/>
          <a:ext cx="3276013" cy="1515561"/>
        </a:xfrm>
        <a:prstGeom prst="trapezoid">
          <a:avLst>
            <a:gd name="adj" fmla="val 5404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>
              <a:solidFill>
                <a:srgbClr val="FFFFFF"/>
              </a:solidFill>
              <a:latin typeface="Arial"/>
            </a:rPr>
            <a:t>Estrategia</a:t>
          </a:r>
        </a:p>
      </dsp:txBody>
      <dsp:txXfrm>
        <a:off x="1392305" y="1515561"/>
        <a:ext cx="2129408" cy="1515561"/>
      </dsp:txXfrm>
    </dsp:sp>
    <dsp:sp modelId="{3024B221-7EA9-4094-8386-9C9344717EF2}">
      <dsp:nvSpPr>
        <dsp:cNvPr id="0" name=""/>
        <dsp:cNvSpPr/>
      </dsp:nvSpPr>
      <dsp:spPr>
        <a:xfrm>
          <a:off x="0" y="3031122"/>
          <a:ext cx="4914020" cy="1515561"/>
        </a:xfrm>
        <a:prstGeom prst="trapezoid">
          <a:avLst>
            <a:gd name="adj" fmla="val 5404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noProof="0" dirty="0" smtClean="0">
              <a:latin typeface="Arial"/>
            </a:rPr>
            <a:t>Planificación táctica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noProof="0" dirty="0" smtClean="0">
              <a:latin typeface="Arial"/>
            </a:rPr>
            <a:t>(Prioridades inmediatas)</a:t>
          </a:r>
          <a:endParaRPr lang="es-ES" sz="2400" b="0" i="0" kern="1200" noProof="0" dirty="0">
            <a:latin typeface="Arial"/>
          </a:endParaRPr>
        </a:p>
      </dsp:txBody>
      <dsp:txXfrm>
        <a:off x="859953" y="3031122"/>
        <a:ext cx="3194113" cy="151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5141-A23B-4E18-8CCB-2D4AA263E79E}" type="datetimeFigureOut">
              <a:rPr lang="en-GB" smtClean="0"/>
              <a:pPr/>
              <a:t>22/12/2015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69721-B1A1-4D54-8889-9391409E7F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7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86BAC-3E2D-4CDF-8BC3-0B527499BAC9}" type="datetimeFigureOut">
              <a:rPr lang="fr-FR" smtClean="0"/>
              <a:pPr/>
              <a:t>22/12/2015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80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A0F23-4145-4ED9-AB8C-02A6896B39A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4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5725" y="793750"/>
            <a:ext cx="7045325" cy="396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434" y="5020308"/>
            <a:ext cx="5499472" cy="475607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B1C575A-FA3C-4170-BDE2-E20A38399392}" type="slidenum">
              <a:rPr lang="de-DE" sz="1200" b="0" i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de-DE" sz="1200" b="0" i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73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574892" y="692251"/>
            <a:ext cx="2055877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92" y="5073809"/>
            <a:ext cx="2226564" cy="128906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62710" y="2130429"/>
            <a:ext cx="10909889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08" y="3886200"/>
            <a:ext cx="632187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65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6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1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9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3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3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9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0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8" y="1508760"/>
            <a:ext cx="11074089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0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9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8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8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5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73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7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13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9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20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9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83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9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00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93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1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56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79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233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BC0-14A5-40A9-9543-F499B46F52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A41B-55FC-4F0F-BD37-786CDACA75CD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05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574892" y="692251"/>
            <a:ext cx="2055877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78" y="3707412"/>
            <a:ext cx="4746192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62710" y="2130429"/>
            <a:ext cx="10909889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08" y="3886200"/>
            <a:ext cx="632187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8" y="1508760"/>
            <a:ext cx="11074089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31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34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795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109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37B6DA-46CD-470C-B2A9-F5B49E8E0C3F}" type="datetimeFigureOut">
              <a:rPr lang="en-GB" smtClean="0">
                <a:solidFill>
                  <a:srgbClr val="000000"/>
                </a:solidFill>
              </a:rPr>
              <a:pPr/>
              <a:t>22/12/2015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01DD00-F6B6-4FEC-AAA7-C8ADF65192A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7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574892" y="692249"/>
            <a:ext cx="2055877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78" y="3707408"/>
            <a:ext cx="4746192" cy="27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8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CB5C1B-8D41-4D7D-BE48-FD70385FB290}" type="datetimeFigureOut">
              <a:rPr lang="en-GB" smtClean="0">
                <a:solidFill>
                  <a:srgbClr val="000000"/>
                </a:solidFill>
              </a:rPr>
              <a:pPr/>
              <a:t>22/12/2015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93C9C9-CF7D-420C-B991-C12668A43DB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9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9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05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40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18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84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42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54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77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67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7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C62F125-1066-4A8C-9CB8-4B919756FB81}" type="datetimeFigureOut">
              <a:rPr lang="fr-FR" smtClean="0"/>
              <a:pPr/>
              <a:t>22/12/2015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3B2A16D-8B21-4B22-BAF4-4A3FEC2BA41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10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2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40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9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85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542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76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08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2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36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7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2F125-1066-4A8C-9CB8-4B919756FB81}" type="datetimeFigureOut">
              <a:rPr lang="fr-FR" smtClean="0"/>
              <a:pPr/>
              <a:t>22/12/2015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2A16D-8B21-4B22-BAF4-4A3FEC2BA41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0616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0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51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5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8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81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74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421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8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01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58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77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5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4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65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96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738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14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49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530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094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64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7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10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574892" y="692251"/>
            <a:ext cx="2055877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78" y="3707412"/>
            <a:ext cx="4746192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62710" y="2130429"/>
            <a:ext cx="10909889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08" y="3886200"/>
            <a:ext cx="632187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1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8" y="1508760"/>
            <a:ext cx="11074089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62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2118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2442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C62F125-1066-4A8C-9CB8-4B919756FB81}" type="datetimeFigureOut">
              <a:rPr lang="fr-FR" smtClean="0"/>
              <a:pPr/>
              <a:t>22/12/2015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3B2A16D-8B21-4B22-BAF4-4A3FEC2BA41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29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2F125-1066-4A8C-9CB8-4B919756FB81}" type="datetimeFigureOut">
              <a:rPr lang="fr-FR" smtClean="0"/>
              <a:pPr/>
              <a:t>22/12/2015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2A16D-8B21-4B22-BAF4-4A3FEC2BA41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jpe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10" y="162000"/>
            <a:ext cx="11067692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11395938" y="6674400"/>
            <a:ext cx="23446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D53E389-1311-4796-9190-1F74A8EADEA2}" type="slidenum">
              <a:rPr lang="de-DE" sz="9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‹#›</a:t>
            </a:fld>
            <a:endParaRPr sz="900" strike="noStrike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l" defTabSz="914400">
              <a:buNone/>
            </a:pPr>
            <a:endParaRPr sz="9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9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12192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REACH LogoNEW2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b="25552"/>
          <a:stretch/>
        </p:blipFill>
        <p:spPr>
          <a:xfrm>
            <a:off x="10364919" y="6644333"/>
            <a:ext cx="793733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10" y="162000"/>
            <a:ext cx="11067692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11395938" y="6674400"/>
            <a:ext cx="23446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D53E389-1311-4796-9190-1F74A8EADEA2}" type="slidenum">
              <a:rPr lang="de-DE" sz="9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‹#›</a:t>
            </a:fld>
            <a:endParaRPr sz="900" strike="noStrike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l" defTabSz="914400">
              <a:buNone/>
            </a:pPr>
            <a:endParaRPr sz="9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9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12192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REACH LogoNEW2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b="25552"/>
          <a:stretch/>
        </p:blipFill>
        <p:spPr>
          <a:xfrm>
            <a:off x="10364919" y="6644333"/>
            <a:ext cx="793733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40813-51EF-413C-BA75-38EEACE937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8792-93C5-40C9-8661-A94D57C371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5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FBC0-14A5-40A9-9543-F499B46F526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A41B-55FC-4F0F-BD37-786CDACA75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10" y="162000"/>
            <a:ext cx="11067692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11395938" y="6674400"/>
            <a:ext cx="23446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914400">
              <a:buNone/>
            </a:pPr>
            <a:fld id="{9D53E389-1311-4796-9190-1F74A8EADEA2}" type="slidenum">
              <a:rPr lang="de-DE" sz="900" b="0" i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‹#›</a:t>
            </a:fld>
            <a:endParaRPr sz="900" smtClean="0">
              <a:solidFill>
                <a:srgbClr val="000000"/>
              </a:solidFill>
            </a:endParaRPr>
          </a:p>
          <a:p>
            <a:pPr algn="l" defTabSz="914400">
              <a:buNone/>
            </a:pPr>
            <a:endParaRPr sz="9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9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12192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REACH LogoNEW2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b="25552"/>
          <a:stretch/>
        </p:blipFill>
        <p:spPr>
          <a:xfrm>
            <a:off x="10364919" y="6644333"/>
            <a:ext cx="793733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6A9B-A996-4AC6-A5B5-479554D317A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22-12-2015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B01C-CEB4-48E3-ACF8-DF45F5A4D86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6152-73B3-4757-97F4-593E97FB0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480-FADF-4F22-95C3-A3B85E1D8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6A2BC78-B655-2D42-A989-C19903530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28C865-CEE1-1E45-A454-73DF8F3B6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3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B5C1B-8D41-4D7D-BE48-FD70385FB2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C9C9-CF7D-420C-B991-C12668A43D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jammadesigns.com/media/Coffee.Cup.restaurant.decor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jammadesigns.com/media/Coffee.Cup.restaurant.decor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2354932"/>
            <a:ext cx="9121015" cy="1470025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000" b="1" i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/>
            </a:r>
            <a:br>
              <a:rPr lang="en-GB" sz="2000" b="1" i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s-ES" sz="3600" b="1" i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Taller estratégico sobre </a:t>
            </a:r>
            <a:br>
              <a:rPr lang="es-ES" sz="3600" b="1" i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s-ES" sz="3600" b="1" i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las contribuciones de la ONU </a:t>
            </a:r>
            <a:br>
              <a:rPr lang="es-ES" sz="3600" b="1" i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s-ES" sz="3600" b="1" i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a la nutrición</a:t>
            </a:r>
            <a:r>
              <a:rPr lang="en-GB" sz="3600" b="1" i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/>
            </a:r>
            <a:br>
              <a:rPr lang="en-GB" sz="3600" b="1" i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086" y="4533392"/>
            <a:ext cx="6321870" cy="1752600"/>
          </a:xfrm>
        </p:spPr>
        <p:txBody>
          <a:bodyPr/>
          <a:lstStyle/>
          <a:p>
            <a:pPr marL="0" indent="0" algn="l">
              <a:buNone/>
            </a:pPr>
            <a:r>
              <a:rPr lang="en-GB" sz="2000" b="0" i="0" baseline="0" dirty="0">
                <a:solidFill>
                  <a:srgbClr val="000000">
                    <a:tint val="75000"/>
                  </a:srgbClr>
                </a:solidFill>
              </a:rPr>
              <a:t>Red de </a:t>
            </a:r>
            <a:r>
              <a:rPr lang="en-GB" sz="2000" b="0" i="0" baseline="0" dirty="0" err="1">
                <a:solidFill>
                  <a:srgbClr val="000000">
                    <a:tint val="75000"/>
                  </a:srgbClr>
                </a:solidFill>
              </a:rPr>
              <a:t>las</a:t>
            </a:r>
            <a:r>
              <a:rPr lang="en-GB" sz="2000" b="0" i="0" baseline="0">
                <a:solidFill>
                  <a:srgbClr val="000000">
                    <a:tint val="75000"/>
                  </a:srgbClr>
                </a:solidFill>
              </a:rPr>
              <a:t> Naciones Unidas para SUN (país XX)</a:t>
            </a:r>
          </a:p>
          <a:p>
            <a:pPr marL="0" indent="0" algn="l">
              <a:buNone/>
            </a:pPr>
            <a:r>
              <a:rPr lang="en-GB" sz="2000" b="0" i="0" baseline="0">
                <a:solidFill>
                  <a:srgbClr val="000000">
                    <a:tint val="75000"/>
                  </a:srgbClr>
                </a:solidFill>
              </a:rPr>
              <a:t>Fecha / país / lugar</a:t>
            </a:r>
          </a:p>
          <a:p>
            <a:pPr marL="0" indent="0" algn="l">
              <a:buNone/>
            </a:pPr>
            <a:endParaRPr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43" y="296008"/>
            <a:ext cx="3108960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Acuerdos institucionales para la coordinación de la nutrición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80" y="1433594"/>
            <a:ext cx="9009888" cy="2023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2200" b="0" i="1" dirty="0" smtClean="0">
                <a:solidFill>
                  <a:prstClr val="black"/>
                </a:solidFill>
                <a:latin typeface="Calibri"/>
              </a:rPr>
              <a:t>Añada información sobre los actuales acuerdos institucionales para la coordinación de la nutrición según corresponda</a:t>
            </a:r>
            <a:endParaRPr lang="es-ES" sz="2200" dirty="0" smtClean="0">
              <a:latin typeface="Calibri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2200" b="0" i="1" dirty="0" smtClean="0">
                <a:solidFill>
                  <a:prstClr val="black"/>
                </a:solidFill>
                <a:latin typeface="Calibri"/>
              </a:rPr>
              <a:t>Tenga en cuenta las fortalezas, los retos, cualquier cambio reciente o futuro relativo a las funciones, los mandatos, la dirección, etc.</a:t>
            </a:r>
            <a:endParaRPr lang="es-ES" sz="2200" dirty="0" smtClean="0">
              <a:latin typeface="Calibri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2200" b="0" i="1" dirty="0" smtClean="0">
                <a:solidFill>
                  <a:prstClr val="black"/>
                </a:solidFill>
                <a:latin typeface="Calibri"/>
              </a:rPr>
              <a:t>Defina el apoyo de la ONU a la coordinación de la nutrición o a las instituciones con mandato para coordinar la nutrición, si corresponde</a:t>
            </a:r>
            <a:endParaRPr lang="es-ES" sz="2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01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Función de la Red de las Naciones Unidas para SUN</a:t>
            </a:r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309419" y="1149531"/>
            <a:ext cx="10812563" cy="5447212"/>
            <a:chOff x="-1265629" y="1150257"/>
            <a:chExt cx="10812563" cy="4840032"/>
          </a:xfrm>
        </p:grpSpPr>
        <p:sp>
          <p:nvSpPr>
            <p:cNvPr id="6" name="Rectangular Callout 5"/>
            <p:cNvSpPr/>
            <p:nvPr/>
          </p:nvSpPr>
          <p:spPr>
            <a:xfrm>
              <a:off x="3942349" y="1165753"/>
              <a:ext cx="5604585" cy="4824536"/>
            </a:xfrm>
            <a:prstGeom prst="wedgeRectCallout">
              <a:avLst>
                <a:gd name="adj1" fmla="val -28660"/>
                <a:gd name="adj2" fmla="val 47642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285750" indent="-285750" algn="l" defTabSz="914400">
                <a:spcBef>
                  <a:spcPts val="500"/>
                </a:spcBef>
                <a:spcAft>
                  <a:spcPts val="500"/>
                </a:spcAft>
                <a:buClr>
                  <a:srgbClr val="002060"/>
                </a:buClr>
                <a:buFont typeface="Arial"/>
                <a:buChar char="•"/>
              </a:pPr>
              <a:r>
                <a:rPr lang="en-US" sz="1800" b="1" i="1" kern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Establecer una visión, una estrategia y unos objetivos colectivos en materia de nutrición (a escala global y en los países)</a:t>
              </a:r>
            </a:p>
            <a:p>
              <a:pPr marL="285750" indent="-285750" algn="l" defTabSz="914400">
                <a:spcBef>
                  <a:spcPts val="500"/>
                </a:spcBef>
                <a:spcAft>
                  <a:spcPts val="500"/>
                </a:spcAft>
                <a:buClr>
                  <a:srgbClr val="002060"/>
                </a:buClr>
                <a:buFont typeface="Arial"/>
                <a:buChar char="•"/>
              </a:pPr>
              <a:r>
                <a:rPr lang="en-US" sz="1800" b="1" i="1" kern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Contribuir a las estrategias y programas nacionales de nutrición, </a:t>
              </a:r>
              <a:r>
                <a:rPr lang="en-GB" sz="1800" b="1" i="1" kern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así como a las iniciativas globales y regionales</a:t>
              </a:r>
              <a:r>
                <a:rPr lang="en-US" sz="1800" b="1" i="1" kern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, de forma coherente, colaborativa y transparente</a:t>
              </a:r>
            </a:p>
            <a:p>
              <a:pPr marL="285750" indent="-285750" algn="l" defTabSz="914400">
                <a:spcBef>
                  <a:spcPts val="500"/>
                </a:spcBef>
                <a:spcAft>
                  <a:spcPts val="500"/>
                </a:spcAft>
                <a:buClr>
                  <a:srgbClr val="002060"/>
                </a:buClr>
                <a:buFont typeface="Arial"/>
                <a:buChar char="•"/>
              </a:pPr>
              <a:r>
                <a:rPr lang="en-US" sz="1800" b="1" i="1" kern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Reflexionar sobre cómo vamos a gestionar nuestros recursos de manera coordinada y sin atenuar nuestros esfuerzos</a:t>
              </a:r>
            </a:p>
            <a:p>
              <a:pPr marL="285750" indent="-285750" algn="l" defTabSz="914400">
                <a:spcBef>
                  <a:spcPts val="500"/>
                </a:spcBef>
                <a:spcAft>
                  <a:spcPts val="500"/>
                </a:spcAft>
                <a:buClr>
                  <a:srgbClr val="002060"/>
                </a:buClr>
                <a:buFont typeface="Arial"/>
                <a:buChar char="•"/>
              </a:pPr>
              <a:r>
                <a:rPr lang="en-US" sz="1800" b="1" i="1" kern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Gestionar las atribuciones mientras trabajamos por responder como una sola entidad</a:t>
              </a:r>
            </a:p>
            <a:p>
              <a:pPr marL="285750" indent="-285750" algn="l" defTabSz="914400">
                <a:spcBef>
                  <a:spcPts val="500"/>
                </a:spcBef>
                <a:spcAft>
                  <a:spcPts val="500"/>
                </a:spcAft>
                <a:buClr>
                  <a:srgbClr val="002060"/>
                </a:buClr>
                <a:buFont typeface="Arial"/>
                <a:buChar char="•"/>
              </a:pPr>
              <a:r>
                <a:rPr lang="en-US" sz="1800" b="1" i="1" kern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Trabajar con socios no tradicionales y avanzar más allá de los modos de desarrollo tradicionales</a:t>
              </a: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770727" y="3391796"/>
              <a:ext cx="3960440" cy="513389"/>
            </a:xfrm>
            <a:prstGeom prst="triangle">
              <a:avLst/>
            </a:prstGeom>
            <a:solidFill>
              <a:srgbClr val="C0504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-1265629" y="1150257"/>
              <a:ext cx="3286188" cy="482453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None/>
              </a:pPr>
              <a:r>
                <a:rPr lang="es-ES" sz="2000" b="1" i="0" kern="0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La ONU se pregunta:</a:t>
              </a:r>
            </a:p>
            <a:p>
              <a:pPr algn="ctr" defTabSz="914400">
                <a:buNone/>
              </a:pPr>
              <a:endParaRPr lang="es-ES" dirty="0" smtClean="0"/>
            </a:p>
            <a:p>
              <a:pPr algn="ctr" defTabSz="914400">
                <a:buNone/>
              </a:pPr>
              <a:r>
                <a:rPr lang="es-ES" sz="2200" b="1" i="1" kern="0" dirty="0" smtClean="0">
                  <a:solidFill>
                    <a:srgbClr val="FFFF00"/>
                  </a:solidFill>
                  <a:latin typeface="Arial"/>
                  <a:ea typeface="+mn-ea"/>
                  <a:cs typeface="+mn-cs"/>
                </a:rPr>
                <a:t>¿Estamos «listos para cumplir los objetivos»?</a:t>
              </a:r>
            </a:p>
            <a:p>
              <a:pPr algn="ctr" defTabSz="914400">
                <a:buNone/>
              </a:pPr>
              <a:endParaRPr lang="es-ES" sz="2000" dirty="0" smtClean="0"/>
            </a:p>
            <a:p>
              <a:pPr algn="ctr" defTabSz="914400">
                <a:buNone/>
              </a:pPr>
              <a:r>
                <a:rPr lang="es-ES" sz="2000" b="1" i="1" kern="0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Para la Red de las Naciones Unidas para SUN, esto implica grandes desafíos y decisiones si pretendemos </a:t>
              </a:r>
              <a:r>
                <a:rPr lang="es-ES" sz="2000" b="1" i="1" kern="0" dirty="0" smtClean="0">
                  <a:solidFill>
                    <a:srgbClr val="FFC000"/>
                  </a:solidFill>
                  <a:latin typeface="Arial"/>
                  <a:ea typeface="+mn-ea"/>
                  <a:cs typeface="+mn-cs"/>
                </a:rPr>
                <a:t>responder como un sistema único de la ONU </a:t>
              </a:r>
              <a:r>
                <a:rPr lang="es-ES" sz="2000" b="1" i="1" kern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y no como agencias individuales de la ONU. </a:t>
              </a:r>
              <a:endParaRPr lang="es-ES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Peticiones del gobierno nacional</a:t>
            </a:r>
            <a:endParaRPr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440951" y="2370278"/>
          <a:ext cx="7653304" cy="379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Notched Right Arrow 9"/>
          <p:cNvSpPr/>
          <p:nvPr/>
        </p:nvSpPr>
        <p:spPr>
          <a:xfrm>
            <a:off x="6171156" y="3677673"/>
            <a:ext cx="1596953" cy="1155007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3136" y="3794096"/>
            <a:ext cx="180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800" b="0" i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Promoción conjunta y movilización de recursos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1456" y="1424970"/>
            <a:ext cx="9309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GB" sz="2000" b="0" i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Los países quieren un apoyo coordinado de la ONU en materia de nutrición, que trascienda los mandatos de las agencias y que actúe como una sola entidad formando un tándem con el gobierno.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1597928" y="6340748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algn="l" defTabSz="914400">
              <a:lnSpc>
                <a:spcPct val="90000"/>
              </a:lnSpc>
              <a:buNone/>
            </a:pPr>
            <a:r>
              <a:rPr lang="de-DE" sz="8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Fuente: Reunión cara a cara de la Red de las Naciones Unidas</a:t>
            </a:r>
          </a:p>
        </p:txBody>
      </p:sp>
    </p:spTree>
    <p:extLst>
      <p:ext uri="{BB962C8B-B14F-4D97-AF65-F5344CB8AC3E}">
        <p14:creationId xmlns:p14="http://schemas.microsoft.com/office/powerpoint/2010/main" val="14749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La ONU necesita cambiar su forma de trabajar conjuntamente (</a:t>
            </a:r>
            <a:r>
              <a:rPr lang="en-US" sz="2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examen por parte del Secretariado de SUN  y de la IEE del Movimiento SUN</a:t>
            </a:r>
            <a:r>
              <a:rPr lang="en-US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)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2708" y="1431270"/>
            <a:ext cx="11074089" cy="4590288"/>
          </a:xfrm>
        </p:spPr>
        <p:txBody>
          <a:bodyPr>
            <a:noAutofit/>
          </a:bodyPr>
          <a:lstStyle/>
          <a:p>
            <a:pPr marL="457200" indent="-457200" algn="l" defTabSz="914400">
              <a:spcBef>
                <a:spcPts val="1200"/>
              </a:spcBef>
              <a:spcAft>
                <a:spcPts val="400"/>
              </a:spcAft>
              <a:buFont typeface="Arial"/>
              <a:buAutoNum type="arabicPeriod"/>
            </a:pP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 sistema de la ONU en cada país posee</a:t>
            </a:r>
            <a:r>
              <a:rPr lang="es-ES" sz="20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objetivos claros y aprobados en materia de nutrición</a:t>
            </a: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que se alinean con los planes y estrategias nacionales.</a:t>
            </a:r>
          </a:p>
          <a:p>
            <a:pPr marL="457200" indent="-457200" algn="l" defTabSz="914400">
              <a:spcBef>
                <a:spcPts val="1200"/>
              </a:spcBef>
              <a:spcAft>
                <a:spcPts val="400"/>
              </a:spcAft>
              <a:buFont typeface="Arial"/>
              <a:buAutoNum type="arabicPeriod"/>
            </a:pP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Los </a:t>
            </a:r>
            <a:r>
              <a:rPr lang="es-ES" sz="20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mecanismos de coordinación </a:t>
            </a: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 sistema de las Naciones Unidas</a:t>
            </a:r>
            <a:r>
              <a:rPr lang="es-ES" sz="20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funciona</a:t>
            </a: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en todos los países: incluyen a todas las entidades de la ONU y tienen como objetivo </a:t>
            </a:r>
            <a:r>
              <a:rPr lang="es-ES" sz="20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entregar un apoyo eficiente, eficaz y receptivo.</a:t>
            </a:r>
          </a:p>
          <a:p>
            <a:pPr marL="457200" indent="-457200" algn="l" defTabSz="914400">
              <a:spcBef>
                <a:spcPts val="1200"/>
              </a:spcBef>
              <a:spcAft>
                <a:spcPts val="400"/>
              </a:spcAft>
              <a:buFont typeface="Arial"/>
              <a:buAutoNum type="arabicPeriod"/>
            </a:pP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 se busca la planificación, la programación y la movilización de recursos en materia de nutrición de las agencias de forma individual: en su lugar, </a:t>
            </a:r>
            <a:r>
              <a:rPr lang="es-ES" sz="20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 agencias adoptan enfoques conjuntos</a:t>
            </a: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en apoyo a las prioridades nacionales. </a:t>
            </a:r>
            <a:endParaRPr lang="es-ES" sz="2000" dirty="0" smtClean="0"/>
          </a:p>
          <a:p>
            <a:pPr marL="457200" indent="-457200" algn="l" defTabSz="914400">
              <a:spcBef>
                <a:spcPts val="1200"/>
              </a:spcBef>
              <a:spcAft>
                <a:spcPts val="400"/>
              </a:spcAft>
              <a:buFont typeface="Arial"/>
              <a:buAutoNum type="arabicPeriod"/>
            </a:pP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 </a:t>
            </a:r>
            <a:r>
              <a:rPr lang="es-ES" sz="20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red del sistema de las Naciones Unidas para la nutrición debe comportarse como un único reflejo del sistema de la ONU,</a:t>
            </a: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que reúna a todas las agencias, fondos y programas de la ONU interesados por la nutrición. </a:t>
            </a:r>
            <a:endParaRPr lang="es-ES" sz="2000" dirty="0" smtClean="0"/>
          </a:p>
          <a:p>
            <a:pPr marL="457200" indent="-457200" algn="l" defTabSz="914400">
              <a:spcBef>
                <a:spcPts val="1200"/>
              </a:spcBef>
              <a:spcAft>
                <a:spcPts val="400"/>
              </a:spcAft>
              <a:buFont typeface="Arial"/>
              <a:buAutoNum type="arabicPeriod"/>
            </a:pPr>
            <a:r>
              <a:rPr lang="es-ES" sz="20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 personal de las agencias del sistema de la ONU debe reflejar en todo momento los compromisos de sus Responsables de agencia,</a:t>
            </a:r>
            <a:r>
              <a:rPr lang="es-ES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proporcionando orientación clara y consistente a todos los niveles de sus organizaciones, en apoyo a un enfoque más coordinado</a:t>
            </a:r>
            <a:r>
              <a:rPr lang="en-GB" sz="20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7200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Preguntas clave </a:t>
            </a:r>
            <a:r>
              <a:rPr lang="en-US" sz="2400" b="1" i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– Contexto estratégico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Rounded Rectangular Callout 16"/>
          <p:cNvSpPr/>
          <p:nvPr/>
        </p:nvSpPr>
        <p:spPr>
          <a:xfrm>
            <a:off x="1738282" y="1928802"/>
            <a:ext cx="8349858" cy="3949406"/>
          </a:xfrm>
          <a:prstGeom prst="wedgeRoundRectCallout">
            <a:avLst>
              <a:gd name="adj1" fmla="val -46056"/>
              <a:gd name="adj2" fmla="val 63896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967606" y="2010714"/>
            <a:ext cx="7843171" cy="3578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0" i="1">
                <a:solidFill>
                  <a:srgbClr val="002060"/>
                </a:solidFill>
                <a:latin typeface="Arial"/>
                <a:ea typeface="+mn-ea"/>
                <a:cs typeface="+mn-cs"/>
              </a:rPr>
              <a:t>Por determinar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095473" y="2163114"/>
            <a:ext cx="7643866" cy="34090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0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Indique qué sugiere el actual contexto estratégico en los siguientes términos: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400" b="0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¿Dónde se necesitan más las contribuciones de la ONU?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400" b="0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¿Cuáles son las mayores oportunidades de la ONU para acelerar el progreso en nutrición? 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7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Preguntas adicionales </a:t>
            </a:r>
            <a:r>
              <a:rPr lang="en-US" sz="2400" b="1" i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– Contexto estratégico (ilustrativo)</a:t>
            </a:r>
            <a:r>
              <a:rPr lang="en-US" sz="2400" b="1" i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endParaRPr dirty="0">
              <a:solidFill>
                <a:srgbClr val="0070C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91709"/>
              </p:ext>
            </p:extLst>
          </p:nvPr>
        </p:nvGraphicFramePr>
        <p:xfrm>
          <a:off x="815826" y="1114213"/>
          <a:ext cx="10304650" cy="538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25979"/>
                <a:gridCol w="7578671"/>
              </a:tblGrid>
              <a:tr h="370840">
                <a:tc>
                  <a:txBody>
                    <a:bodyPr/>
                    <a:lstStyle/>
                    <a:p>
                      <a:pPr marL="0" algn="ctr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s-ES" sz="2000" b="1" i="0" noProof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Examen</a:t>
                      </a:r>
                      <a:r>
                        <a:rPr lang="es-ES" sz="2000" b="1" i="0" baseline="0" noProof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 del Plan nacional </a:t>
                      </a:r>
                      <a:r>
                        <a:rPr lang="es-ES" sz="2000" b="1" i="0" noProof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de nutrición</a:t>
                      </a:r>
                      <a:endParaRPr lang="es-E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lt1"/>
                        </a:buClr>
                        <a:buFont typeface="Arial"/>
                        <a:buChar char="•"/>
                      </a:pPr>
                      <a:r>
                        <a:rPr lang="es-ES" sz="1600" b="0" i="1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¿En qué recomendaciones</a:t>
                      </a:r>
                      <a:r>
                        <a:rPr lang="es-ES" sz="1600" b="0" i="1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1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está mejor situada la ONU para brindar su apoyo y cuáles proporcionarán</a:t>
                      </a:r>
                      <a:r>
                        <a:rPr lang="es-ES" sz="1600" b="0" i="1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un mayor progreso futuro en materia de nutrición?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s-ES" sz="2000" b="1" i="0" noProof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Examen del</a:t>
                      </a:r>
                      <a:br>
                        <a:rPr lang="es-ES" sz="2000" b="1" i="0" noProof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s-ES" sz="2000" b="1" i="0" baseline="0" noProof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UNDAF</a:t>
                      </a:r>
                      <a:endParaRPr lang="es-ES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¿Qué debe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cambiar si la ONU </a:t>
                      </a: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quiere responder a las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observaciones del examen del UNDAF </a:t>
                      </a: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relativas a la nutrición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¿Qué resultados de nutrición deben incluirse en el próximo UNDAF?</a:t>
                      </a:r>
                      <a:endParaRPr lang="es-ES" sz="16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s-ES" sz="2000" b="1" i="0" noProof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Acuerdos</a:t>
                      </a:r>
                      <a:br>
                        <a:rPr lang="es-ES" sz="2000" b="1" i="0" noProof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s-ES" sz="2000" b="1" i="0" noProof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institucionales</a:t>
                      </a:r>
                      <a:r>
                        <a:rPr lang="es-ES" sz="2000" b="1" i="0" baseline="0" noProof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 del gobierno</a:t>
                      </a:r>
                      <a:endParaRPr lang="es-ES" sz="20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¿Cómo pueden las prioridades de la ONU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en materia de nutrición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responder mejor </a:t>
                      </a: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 los acuerdos institucionales para la coordinación de la nutrición?</a:t>
                      </a:r>
                    </a:p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¿Cuáles son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las consecuencias para los esfuerzos de promoción de la ONU?</a:t>
                      </a:r>
                    </a:p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¿Cuál es la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función de las agencias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de la ONU relacionadas con la nutrición, en lo relativo al apoyo de los esfuerzos de coordinación de la nutrición en el país?</a:t>
                      </a:r>
                    </a:p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¿Cómo puede la ONU garantizar que el gobierno dispone de un enfoque suficiente en materia de coordinación de la nutrición?</a:t>
                      </a:r>
                      <a:endParaRPr lang="es-ES" sz="16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s-ES" sz="2000" b="1" i="0" noProof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Red de las </a:t>
                      </a:r>
                      <a:br>
                        <a:rPr lang="es-ES" sz="2000" b="1" i="0" noProof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s-ES" sz="2000" b="1" i="0" noProof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Naciones Unidas para SUN</a:t>
                      </a:r>
                      <a:endParaRPr lang="es-ES" sz="20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s-ES" sz="1600" b="0" i="1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¿Cómo puede la red</a:t>
                      </a:r>
                      <a:r>
                        <a:rPr lang="es-ES" sz="1600" b="0" i="1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de las Naciones Unidas para la nutrición volverse más abierta, relevante, eficiente y eficaz para acelerar el progreso realizado en materia de nutrición?</a:t>
                      </a:r>
                      <a:endParaRPr lang="es-ES" sz="16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2404997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Contribuciones de la ONU a la nutrición: Presentación de resultados del ejercicio de inventario</a:t>
            </a:r>
            <a:endParaRPr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Ventaja comparativa de la ONU en materia de nutrición</a:t>
            </a:r>
            <a:b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n-GB" sz="4000" b="1" i="1">
                <a:solidFill>
                  <a:srgbClr val="002060"/>
                </a:solidFill>
                <a:latin typeface="Arial"/>
                <a:ea typeface="+mj-ea"/>
                <a:cs typeface="+mj-cs"/>
              </a:rPr>
              <a:t>País XX</a:t>
            </a:r>
            <a:endParaRPr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537" y="-182880"/>
            <a:ext cx="10972800" cy="1143000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n-GB" sz="4400" b="0" i="0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¿</a:t>
            </a:r>
            <a:r>
              <a:rPr lang="es-ES" sz="4400" b="0" i="0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Qué es la ventaja comparativa?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25219" y="1471946"/>
            <a:ext cx="3857652" cy="381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Concepto económico en su origen</a:t>
            </a:r>
            <a:b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- especializarse en lo que pueda producirse de manera más </a:t>
            </a:r>
            <a:r>
              <a:rPr lang="es-ES" sz="19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eficiente*</a:t>
            </a:r>
            <a:br>
              <a:rPr lang="es-ES" sz="19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19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- </a:t>
            </a: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existen ganancias al </a:t>
            </a:r>
            <a:r>
              <a:rPr lang="es-ES" sz="19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comerciar </a:t>
            </a: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con aquellos que tienen ventajas comparativas diferentes a las tuyas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Dos tipos de ventaja comparativa: </a:t>
            </a:r>
            <a:b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1900" b="1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ESTÁTICA</a:t>
            </a: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– características históricas o estructurales </a:t>
            </a:r>
            <a:b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1900" b="1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DINÁMICA </a:t>
            </a: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– características que se han desarrollado o adoptado a través de una política, medida, adquisición de competencias, innovación, etc.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900" dirty="0">
              <a:solidFill>
                <a:srgbClr val="00206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236763" y="864337"/>
            <a:ext cx="307183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s-ES" sz="2400" b="1" i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El concepto</a:t>
            </a:r>
            <a:endParaRPr lang="es-ES" sz="2400"/>
          </a:p>
        </p:txBody>
      </p:sp>
      <p:sp>
        <p:nvSpPr>
          <p:cNvPr id="6" name="Rettangolo arrotondato 5"/>
          <p:cNvSpPr/>
          <p:nvPr/>
        </p:nvSpPr>
        <p:spPr>
          <a:xfrm>
            <a:off x="6563816" y="825147"/>
            <a:ext cx="307183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2400" b="1" i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En </a:t>
            </a:r>
            <a:r>
              <a:rPr lang="es-ES" sz="2400" b="1" i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este</a:t>
            </a:r>
            <a:r>
              <a:rPr lang="en-US" sz="2400" b="1" i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2400" b="1" i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contexto</a:t>
            </a:r>
            <a:endParaRPr lang="es-ES" sz="2400" dirty="0"/>
          </a:p>
        </p:txBody>
      </p:sp>
      <p:sp>
        <p:nvSpPr>
          <p:cNvPr id="7" name="Triangolo isoscele 6"/>
          <p:cNvSpPr/>
          <p:nvPr/>
        </p:nvSpPr>
        <p:spPr>
          <a:xfrm rot="5400000">
            <a:off x="3662654" y="4000504"/>
            <a:ext cx="4500594" cy="35719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54375" y="1393568"/>
            <a:ext cx="4357718" cy="381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Actividades o áreas de trabajo en las que una organización concreta (o sistema de organizaciones) puede rendir mejor que otras </a:t>
            </a:r>
            <a:r>
              <a:rPr lang="es-ES" sz="1900" b="0" i="0" u="sng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o</a:t>
            </a: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tiene una capacidad especial para intervenir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Debe ser </a:t>
            </a:r>
            <a:r>
              <a:rPr lang="es-ES" sz="19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relativa</a:t>
            </a: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a la meta u objetivos finales que se persiguen –en este caso, mejorar la nutrición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La ventaja comparativa de cada agencia individual de la ONU en materia de nutrición probablemente sea complementaria a las demás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De forma colectiva, la ventaja comparativa del sistema de las Naciones Unidas en materia de nutrición debe ser más que la suma de las partes –debe ser equivalente a un valor añadido más global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9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08696" y="6488692"/>
            <a:ext cx="4674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s-ES" sz="16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*Es decir, a un coste de oportunidad relativo más </a:t>
            </a:r>
            <a:r>
              <a:rPr lang="en-US" sz="1600" b="0" i="0" dirty="0" err="1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bajo</a:t>
            </a:r>
            <a:endParaRPr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illian\Pictures\symbols\grou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4" y="714357"/>
            <a:ext cx="1471608" cy="154906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877" y="142860"/>
            <a:ext cx="9577953" cy="1143000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US" sz="4000" b="0" i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Ejercicio </a:t>
            </a:r>
            <a:r>
              <a:rPr lang="en-US" sz="4000" b="0" i="1">
                <a:solidFill>
                  <a:srgbClr val="0070C0"/>
                </a:solidFill>
                <a:latin typeface="Calibri Light"/>
                <a:ea typeface="+mj-ea"/>
                <a:cs typeface="+mj-cs"/>
              </a:rPr>
              <a:t>– Ventaja comparativa de la ONU en materia de nutrición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5" name="Rounded Rectangular Callout 16"/>
          <p:cNvSpPr/>
          <p:nvPr/>
        </p:nvSpPr>
        <p:spPr>
          <a:xfrm>
            <a:off x="694989" y="1908799"/>
            <a:ext cx="10166888" cy="4165430"/>
          </a:xfrm>
          <a:prstGeom prst="wedgeRoundRectCallout">
            <a:avLst>
              <a:gd name="adj1" fmla="val -46056"/>
              <a:gd name="adj2" fmla="val 63896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810644" y="1643050"/>
            <a:ext cx="1542038" cy="629588"/>
          </a:xfrm>
          <a:prstGeom prst="ellipse">
            <a:avLst/>
          </a:prstGeom>
          <a:solidFill>
            <a:srgbClr val="007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it-IT" sz="2000" b="1" i="0">
                <a:solidFill>
                  <a:schemeClr val="lt1"/>
                </a:solidFill>
                <a:latin typeface="Calibri"/>
                <a:ea typeface="+mn-ea"/>
                <a:cs typeface="+mn-cs"/>
              </a:rPr>
              <a:t>15 minutos</a:t>
            </a:r>
            <a:endParaRPr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217946" y="2206657"/>
            <a:ext cx="9099761" cy="3578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100" b="0" i="1" u="sng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Parte 1:  Tormenta de ideas rápida e intercambio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/>
              <a:buChar char="•"/>
            </a:pP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Tómese cinco minutos para escribir sus ideas iniciales sobre:</a:t>
            </a:r>
            <a:b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(a) cuál cree que es la mejor ventaja comparativa de su agencia de la ONU en materia de nutrición</a:t>
            </a:r>
            <a:b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(b) cuál cree que es la mejor ventaja comparativa de otra agencia de la ONU presente en la sala en materia de nutrición</a:t>
            </a:r>
            <a:b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(c) las tres capacidades o </a:t>
            </a:r>
            <a:r>
              <a:rPr lang="es-ES" sz="2100" dirty="0" smtClean="0">
                <a:solidFill>
                  <a:srgbClr val="002060"/>
                </a:solidFill>
              </a:rPr>
              <a:t>características principales </a:t>
            </a: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del sistema de la ONU en su conjunto, que definan la ventaja comparativa de la ONU para contribuir a abordar los problemas relacionados con la nutrición en el </a:t>
            </a:r>
            <a:r>
              <a:rPr lang="es-ES" sz="21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país XX</a:t>
            </a:r>
            <a:endParaRPr lang="es-ES" sz="2100" dirty="0" smtClean="0">
              <a:solidFill>
                <a:srgbClr val="002060"/>
              </a:solidFill>
            </a:endParaRP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/>
              <a:buChar char="•"/>
            </a:pP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Comparta sus idea con la persona sentada a su lado y debata sobre ellas</a:t>
            </a:r>
            <a:endParaRPr lang="es-ES" sz="2100" b="0" i="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4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 bwMode="auto">
          <a:xfrm>
            <a:off x="1946031" y="1175657"/>
            <a:ext cx="8308312" cy="5447212"/>
          </a:xfrm>
          <a:prstGeom prst="roundRect">
            <a:avLst>
              <a:gd name="adj" fmla="val 10177"/>
            </a:avLst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Objetivos del taller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08351" y="1397726"/>
            <a:ext cx="7858609" cy="5185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Font typeface="Arial"/>
              <a:buAutoNum type="arabicPeriod"/>
            </a:pPr>
            <a:r>
              <a:rPr lang="es-ES" sz="2400" b="0" i="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Revisar y evaluar las actuales contribuciones de la ONU a la nutrición, la ventaja comparativa de la ONU en materia de nutrición y las lagunas en el apoyo a la programación de la nutrición, conforme al </a:t>
            </a:r>
            <a:r>
              <a:rPr lang="es-ES" sz="2400" b="0" i="1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plan nacional de nutrición (añadir nombre)</a:t>
            </a:r>
            <a:r>
              <a:rPr lang="es-ES" sz="2400" b="0" i="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.</a:t>
            </a:r>
            <a:endParaRPr lang="es-ES" sz="2400" dirty="0" smtClean="0"/>
          </a:p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Font typeface="Arial"/>
              <a:buAutoNum type="arabicPeriod"/>
            </a:pPr>
            <a:r>
              <a:rPr lang="es-ES" sz="2400" b="0" i="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Definir una visión de la ONU en materia de nutrición y sus prioridades clave.</a:t>
            </a:r>
            <a:endParaRPr lang="es-ES" sz="2400" dirty="0" smtClean="0"/>
          </a:p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Font typeface="Arial"/>
              <a:buAutoNum type="arabicPeriod"/>
            </a:pPr>
            <a:r>
              <a:rPr lang="es-ES" sz="2400" b="0" i="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Definir claramente las funciones de las agencias de la ONU en el apoyo a la agenda nutricional del gobierno, incluyendo la gobernanza de la nutrición.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Font typeface="Arial"/>
              <a:buAutoNum type="arabicPeriod"/>
            </a:pPr>
            <a:r>
              <a:rPr lang="es-ES" sz="2400" b="0" i="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Determinar cómo podrá la Red de las Naciones Unidas para SUN monitorear su rendimiento y garantizar la rendición de cuentas de su trabajo para hacer avanzar la nutrición</a:t>
            </a:r>
            <a:r>
              <a:rPr lang="en-US" sz="2400" b="0" i="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.</a:t>
            </a:r>
            <a:endParaRPr lang="en-US" sz="2400" b="0" i="0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Font typeface="Arial"/>
              <a:buAutoNum type="arabicPeriod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533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illian\Pictures\symbols\grou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4" y="714357"/>
            <a:ext cx="1471608" cy="1549061"/>
          </a:xfrm>
          <a:prstGeom prst="rect">
            <a:avLst/>
          </a:prstGeom>
          <a:noFill/>
        </p:spPr>
      </p:pic>
      <p:sp>
        <p:nvSpPr>
          <p:cNvPr id="5" name="Rounded Rectangular Callout 16"/>
          <p:cNvSpPr/>
          <p:nvPr/>
        </p:nvSpPr>
        <p:spPr>
          <a:xfrm>
            <a:off x="741483" y="1908799"/>
            <a:ext cx="9856922" cy="4269931"/>
          </a:xfrm>
          <a:prstGeom prst="wedgeRoundRectCallout">
            <a:avLst>
              <a:gd name="adj1" fmla="val -46056"/>
              <a:gd name="adj2" fmla="val 63896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810644" y="1643050"/>
            <a:ext cx="1542038" cy="629588"/>
          </a:xfrm>
          <a:prstGeom prst="ellipse">
            <a:avLst/>
          </a:prstGeom>
          <a:solidFill>
            <a:srgbClr val="007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it-IT" sz="2000" b="1" i="0">
                <a:solidFill>
                  <a:schemeClr val="lt1"/>
                </a:solidFill>
                <a:latin typeface="Calibri"/>
                <a:ea typeface="+mn-ea"/>
                <a:cs typeface="+mn-cs"/>
              </a:rPr>
              <a:t>15 minutos</a:t>
            </a:r>
            <a:endParaRPr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038386" y="2285993"/>
            <a:ext cx="8772391" cy="3578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100" b="0" i="1" u="sng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Parte 2:  Describiendo la ventaja comparativa colectiva de la ONU</a:t>
            </a:r>
          </a:p>
          <a:p>
            <a:pPr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Revise el borrador de la descripción de la ventaja comparativa de la ONU en la contribución a la nutrición en el </a:t>
            </a:r>
            <a:r>
              <a:rPr lang="es-ES" sz="21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país XX </a:t>
            </a: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con su socio:</a:t>
            </a:r>
          </a:p>
          <a:p>
            <a:pPr marL="457200" indent="-457200" algn="l" defTabSz="91440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/>
              <a:buChar char="•"/>
            </a:pP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¿Acaso reúne, en términos generales, la mejor ventaja comparativa en materia de nutrición ofrecida por sus agencias de la ONU?   </a:t>
            </a:r>
            <a:b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En caso contrario, ¿qué falta o qué debe cambiar?</a:t>
            </a:r>
          </a:p>
          <a:p>
            <a:pPr marL="457200" indent="-457200" algn="l" defTabSz="91440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/>
              <a:buChar char="•"/>
            </a:pP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¿Refleja de manera precisa el </a:t>
            </a:r>
            <a:r>
              <a:rPr lang="es-ES" sz="2100" b="0" i="1" u="sng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valor añadido combinado</a:t>
            </a: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ofrecido actualmente (o que puede ofrecerse) por los actores del sistema de la ONU presentes en el país que trabajan para la nutrición?  En caso contrario, ¿qué falta o qué debe cambiar?</a:t>
            </a:r>
          </a:p>
          <a:p>
            <a:pPr marL="457200" indent="-457200" algn="l" defTabSz="91440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/>
              <a:buChar char="•"/>
            </a:pPr>
            <a:r>
              <a:rPr lang="es-ES" sz="2100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Prepárese para compartir sus propósitos en el plenario abierto </a:t>
            </a:r>
            <a:endParaRPr lang="es-ES" sz="2100" b="0" i="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68991" y="142860"/>
            <a:ext cx="9580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indent="0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/>
            </a:pPr>
            <a:r>
              <a:rPr lang="es-ES" sz="3600" b="0" i="0" u="none" strike="noStrike" kern="1200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/>
                <a:ea typeface="+mj-ea"/>
                <a:cs typeface="+mj-cs"/>
              </a:rPr>
              <a:t>Ejercicio </a:t>
            </a:r>
            <a:r>
              <a:rPr lang="es-ES" sz="3600" b="0" i="1" u="none" strike="noStrike" kern="1200" cap="none" spc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 Light"/>
                <a:ea typeface="+mj-ea"/>
                <a:cs typeface="+mj-cs"/>
              </a:rPr>
              <a:t>– Ventaja comparativa de la ONU en materia de nutrición</a:t>
            </a:r>
            <a:endParaRPr lang="es-ES" sz="3600" strike="noStrik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14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83819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800" b="1" i="0">
                <a:solidFill>
                  <a:srgbClr val="002060"/>
                </a:solidFill>
                <a:latin typeface="Arial"/>
                <a:cs typeface="Arial"/>
              </a:rPr>
              <a:t>Ventaja comparativa en nutrición – La ONU en su conjunto</a:t>
            </a:r>
            <a:endParaRPr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48815"/>
              </p:ext>
            </p:extLst>
          </p:nvPr>
        </p:nvGraphicFramePr>
        <p:xfrm>
          <a:off x="371959" y="1318245"/>
          <a:ext cx="11422251" cy="5200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0890"/>
                <a:gridCol w="9181361"/>
              </a:tblGrid>
              <a:tr h="1300030">
                <a:tc>
                  <a:txBody>
                    <a:bodyPr/>
                    <a:lstStyle/>
                    <a:p>
                      <a:pPr marL="0" algn="ctr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s-ES" sz="1700" b="1" i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Pericia multisectorial en nutrición</a:t>
                      </a:r>
                      <a:endParaRPr lang="es-ES" sz="17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Pericia altamente especializada en áreas específicas de nutrición y sensibles a la nutrición que pueden responder a las necesidades o a la situación del país</a:t>
                      </a:r>
                      <a:r>
                        <a:rPr lang="es-ES" sz="1700" b="0" i="0" baseline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en materia de nutrición</a:t>
                      </a: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indent="-285750" algn="l" defTabSz="9144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  <a:tabLst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La ONU es multisectorial por naturaleza y tiene relaciones de trabajo con todos los ministerios correspondientes.</a:t>
                      </a:r>
                      <a:endParaRPr lang="es-ES" sz="1700" b="0" i="0" noProof="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00030">
                <a:tc>
                  <a:txBody>
                    <a:bodyPr/>
                    <a:lstStyle/>
                    <a:p>
                      <a:pPr marL="0" algn="ctr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s-ES" sz="1700" b="1" i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Capacidad de diseño de políticas, estrategias y programas</a:t>
                      </a:r>
                      <a:endParaRPr lang="es-ES" sz="17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Capacidad para obtener nuevas pruebas científicas y aplicarlas al desarrollo de políticas</a:t>
                      </a:r>
                      <a:r>
                        <a:rPr lang="es-ES" sz="1700" b="0" i="0" baseline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y estrategias, así como para concretar </a:t>
                      </a: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medidas sobre el terreno (diseño de</a:t>
                      </a:r>
                      <a:r>
                        <a:rPr lang="es-ES" sz="1700" b="0" i="0" baseline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programas).</a:t>
                      </a:r>
                      <a:endParaRPr lang="es-ES" sz="170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Capacidad</a:t>
                      </a:r>
                      <a:r>
                        <a:rPr lang="es-ES" sz="1700" b="0" i="0" baseline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para d</a:t>
                      </a: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ocumentar experiencias y compartir conocimiento en un corto espacio de tiempo. </a:t>
                      </a:r>
                      <a:endParaRPr lang="es-ES" sz="1700" b="0" i="0" noProof="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00030">
                <a:tc>
                  <a:txBody>
                    <a:bodyPr/>
                    <a:lstStyle/>
                    <a:p>
                      <a:pPr marL="0" algn="ctr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s-ES" sz="1700" b="1" i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Capacidad y alcance de la implementación</a:t>
                      </a:r>
                      <a:endParaRPr lang="es-ES" sz="17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  <a:tabLst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Alcance en el país o presencia sobre el terreno</a:t>
                      </a:r>
                      <a:r>
                        <a:rPr lang="es-ES" sz="1700" b="0" i="0" baseline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y f</a:t>
                      </a: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lexibilidad para ajustar la respuesta, a medida que cambie la situación de nutrición en el país y sus prioridades. </a:t>
                      </a:r>
                    </a:p>
                    <a:p>
                      <a:pPr marL="285750" marR="0" indent="-285750" algn="l" defTabSz="9144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  <a:tabLst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La ONU tiene una trayectoria reconocida en la toma de medidas colectivas de impacto (VIH/SIDA, erradicación del gusano de Guinea, respuesta de urgencia, otros...).</a:t>
                      </a:r>
                      <a:endParaRPr lang="es-ES" sz="1700" b="0" i="0" noProof="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0003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  <a:tabLst/>
                      </a:pPr>
                      <a:r>
                        <a:rPr lang="es-ES" sz="1700" b="1" i="0" noProof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Credibilidad de la promoción y</a:t>
                      </a:r>
                      <a:r>
                        <a:rPr lang="es-ES" sz="1700" b="1" i="0" baseline="0" noProof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de la recaudación de fondos</a:t>
                      </a:r>
                      <a:endParaRPr lang="es-ES" sz="1700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3530" indent="-263530" algn="l" defTabSz="91440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Gran capacidad de promover la nutrición –la ONU tiene la confianza de los gobiernos y credibilidad frente a otros interesados clave.</a:t>
                      </a:r>
                    </a:p>
                    <a:p>
                      <a:pPr marL="263530" marR="0" indent="-263530" algn="l" defTabSz="9144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2060"/>
                        </a:buClr>
                        <a:buFont typeface="Wingdings"/>
                        <a:buChar char="ü"/>
                        <a:tabLst/>
                      </a:pPr>
                      <a:r>
                        <a:rPr lang="es-ES" sz="1700" b="0" i="0" noProof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La ONU puede movilizar recursos y sensibilizar sobre las lagunas de programación y financiación en materia de nutrición –la ONU tiene la confianza de los inversores.</a:t>
                      </a:r>
                      <a:endParaRPr lang="es-ES" sz="1700" b="0" i="0" noProof="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9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632" y="2414016"/>
            <a:ext cx="10363200" cy="2490981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s-ES" sz="4000" b="1" i="0" dirty="0" smtClean="0">
                <a:solidFill>
                  <a:srgbClr val="002060"/>
                </a:solidFill>
                <a:latin typeface="Arial"/>
              </a:rPr>
              <a:t>Definiendo los resultados de nutrición en el siguiente UNDAF (o equivalente): </a:t>
            </a:r>
            <a:br>
              <a:rPr lang="es-ES" sz="4000" b="1" i="0" dirty="0" smtClean="0">
                <a:solidFill>
                  <a:srgbClr val="002060"/>
                </a:solidFill>
                <a:latin typeface="Arial"/>
              </a:rPr>
            </a:br>
            <a:r>
              <a:rPr lang="es-ES" sz="4000" b="1" i="0" dirty="0" smtClean="0">
                <a:solidFill>
                  <a:srgbClr val="002060"/>
                </a:solidFill>
                <a:latin typeface="Arial"/>
              </a:rPr>
              <a:t>Prioridades inmediatas y estratégicas</a:t>
            </a:r>
            <a:br>
              <a:rPr lang="es-ES" sz="4000" b="1" i="0" dirty="0" smtClean="0">
                <a:solidFill>
                  <a:srgbClr val="002060"/>
                </a:solidFill>
                <a:latin typeface="Arial"/>
              </a:rPr>
            </a:br>
            <a:endParaRPr lang="es-E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616" y="0"/>
            <a:ext cx="10200178" cy="783771"/>
          </a:xfrm>
        </p:spPr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s-ES" sz="3600" b="1" i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Visión vs Estrategia vs Planificación táctica</a:t>
            </a:r>
            <a:endParaRPr lang="es-ES" sz="360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3665700"/>
              </p:ext>
            </p:extLst>
          </p:nvPr>
        </p:nvGraphicFramePr>
        <p:xfrm>
          <a:off x="1022888" y="1484785"/>
          <a:ext cx="4914020" cy="454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58216" y="1578725"/>
            <a:ext cx="6672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05" indent="-176205" algn="l" defTabSz="914400">
              <a:buClr>
                <a:srgbClr val="000000"/>
              </a:buClr>
              <a:buFont typeface="Arial"/>
              <a:buChar char="•"/>
            </a:pP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 visión ideal del estado futuro que queremos alcanzar</a:t>
            </a:r>
          </a:p>
          <a:p>
            <a:pPr marL="176205" indent="-176205" algn="l" defTabSz="914400">
              <a:buClr>
                <a:srgbClr val="000000"/>
              </a:buClr>
              <a:buFont typeface="Arial"/>
              <a:buChar char="•"/>
            </a:pP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Definición del impacto perseguido por la ONU en materia de nutrición en el </a:t>
            </a:r>
            <a:r>
              <a:rPr lang="es-ES" sz="1800" b="0" i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país XX </a:t>
            </a:r>
            <a:r>
              <a:rPr lang="es-ES" dirty="0" smtClean="0">
                <a:solidFill>
                  <a:srgbClr val="000000"/>
                </a:solidFill>
                <a:latin typeface="Arial"/>
              </a:rPr>
              <a:t>para</a:t>
            </a: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2025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1038" y="2514643"/>
            <a:ext cx="6036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606" indent="-182606" algn="l" defTabSz="914400">
              <a:buClr>
                <a:srgbClr val="000000"/>
              </a:buClr>
              <a:buFont typeface="Arial"/>
              <a:buChar char="•"/>
            </a:pP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 que vamos a hacer para lograr la visión (a medio plazo, por ejemplo: en el siguiente UNDAF / 4 años)</a:t>
            </a:r>
          </a:p>
          <a:p>
            <a:pPr marL="182606" indent="-182606" algn="l" defTabSz="914400">
              <a:buClr>
                <a:srgbClr val="000000"/>
              </a:buClr>
              <a:buFont typeface="Arial"/>
              <a:buChar char="•"/>
            </a:pP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Principales líneas de acción, áreas de enfoque o cambios que estamos mejor posicionados para estimular</a:t>
            </a:r>
          </a:p>
          <a:p>
            <a:pPr marL="182606" indent="-182606" algn="l" defTabSz="914400">
              <a:buClr>
                <a:srgbClr val="000000"/>
              </a:buClr>
              <a:buFont typeface="Arial"/>
              <a:buChar char="•"/>
            </a:pP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Comunicación del papel colectivo y el valor añadido de la ONU –las áreas en las que la ONU quiere enfocar sus esfuerzos en materia de nutrición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3893" y="4905384"/>
            <a:ext cx="5209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606" indent="-182606" algn="l" defTabSz="914400">
              <a:buClr>
                <a:srgbClr val="000000"/>
              </a:buClr>
              <a:buFont typeface="Arial"/>
              <a:buChar char="•"/>
            </a:pP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 cómo y cuándo de la implementación de la estrategia</a:t>
            </a:r>
          </a:p>
          <a:p>
            <a:pPr marL="182606" indent="-182606" algn="l" defTabSz="914400">
              <a:buClr>
                <a:srgbClr val="000000"/>
              </a:buClr>
              <a:buFont typeface="Arial"/>
              <a:buChar char="•"/>
            </a:pPr>
            <a:r>
              <a:rPr lang="es-ES" sz="18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Identificación de los productos, actividades y calendarios específicos exigidos para realizar la estrategia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8615" y="1131438"/>
            <a:ext cx="11068334" cy="5386928"/>
          </a:xfrm>
          <a:prstGeom prst="roundRect">
            <a:avLst>
              <a:gd name="adj" fmla="val 725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371" y="2127123"/>
            <a:ext cx="5157787" cy="3684588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</a:pPr>
            <a:r>
              <a:rPr lang="es-ES" sz="28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acelerar la reducción de la malnutrición crónica en niños menores de 5 años de XX% en 2008 a XX% en 2015 y XX% en 2020, contribuir a la reducción de la mortalidad y morbilidad infantiles y garantizar el desarrollo de una sociedad sana y activa.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4715" y="2746475"/>
            <a:ext cx="5183188" cy="3684588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</a:pPr>
            <a:r>
              <a:rPr lang="pt-PT" sz="28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Una sociedad libre de hambre, con un capital humano sano y activo</a:t>
            </a:r>
            <a:endParaRPr dirty="0"/>
          </a:p>
          <a:p>
            <a:pPr marL="0" indent="0" algn="l" defTabSz="914400">
              <a:spcBef>
                <a:spcPts val="1000"/>
              </a:spcBef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5" y="327064"/>
            <a:ext cx="2675469" cy="2708196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680745" y="561704"/>
            <a:ext cx="3547871" cy="1358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s-ES" sz="2800" b="1" i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Visión del Plan nacional de nutrición*</a:t>
            </a:r>
            <a:endParaRPr lang="es-ES" sz="2800" dirty="0"/>
          </a:p>
        </p:txBody>
      </p:sp>
      <p:sp>
        <p:nvSpPr>
          <p:cNvPr id="9" name="Rettangolo arrotondato 6"/>
          <p:cNvSpPr/>
          <p:nvPr/>
        </p:nvSpPr>
        <p:spPr>
          <a:xfrm>
            <a:off x="7144512" y="339634"/>
            <a:ext cx="3330719" cy="2142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s-ES" sz="2800" b="1" i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Visión de la</a:t>
            </a:r>
            <a:br>
              <a:rPr lang="es-ES" sz="2800" b="1" i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s-ES" sz="2800" b="1" i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Política nacional de seguridad alimentaria y nutrición*</a:t>
            </a:r>
            <a:endParaRPr lang="es-E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16992" y="6097843"/>
            <a:ext cx="66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GB" sz="1800" b="1" i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* únicamente para propósitos ilustrativos; adapte según sea conveniente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1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Visión de la ONU en materia de nutrición para el </a:t>
            </a:r>
            <a:r>
              <a:rPr lang="en-GB" sz="2400" b="1" i="1">
                <a:solidFill>
                  <a:srgbClr val="002060"/>
                </a:solidFill>
                <a:latin typeface="Arial"/>
                <a:ea typeface="+mj-ea"/>
                <a:cs typeface="+mj-cs"/>
              </a:rPr>
              <a:t>país XX </a:t>
            </a: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(para debate)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522" y="1687175"/>
            <a:ext cx="9179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GB" sz="2000" b="0" i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Antes del taller, desarrolle e incluya aquí un borrador de la visión de la ONU en materia de nutrición para debate, basado en los resultados de las entrevistas cara a cara conducidas con los puntos focales de la ONU en materia de nutrición y con los representantes superiores de agencias de la ONU, teniendo en cuenta la visión del gobierno o los objetivos nacionales en materia de nutrición</a:t>
            </a:r>
          </a:p>
        </p:txBody>
      </p:sp>
    </p:spTree>
    <p:extLst>
      <p:ext uri="{BB962C8B-B14F-4D97-AF65-F5344CB8AC3E}">
        <p14:creationId xmlns:p14="http://schemas.microsoft.com/office/powerpoint/2010/main" val="30254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Preguntas clave </a:t>
            </a:r>
            <a:r>
              <a:rPr lang="en-US" sz="2400" b="1" i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– Visión de la ONU para el país XX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Rounded Rectangular Callout 16"/>
          <p:cNvSpPr/>
          <p:nvPr/>
        </p:nvSpPr>
        <p:spPr>
          <a:xfrm>
            <a:off x="1738282" y="1928802"/>
            <a:ext cx="8349858" cy="3949406"/>
          </a:xfrm>
          <a:prstGeom prst="wedgeRoundRectCallout">
            <a:avLst>
              <a:gd name="adj1" fmla="val -46056"/>
              <a:gd name="adj2" fmla="val 63896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967606" y="2010714"/>
            <a:ext cx="7843171" cy="3578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0" i="1">
                <a:solidFill>
                  <a:srgbClr val="002060"/>
                </a:solidFill>
                <a:latin typeface="Arial"/>
                <a:ea typeface="+mn-ea"/>
                <a:cs typeface="+mn-cs"/>
              </a:rPr>
              <a:t>Por determinar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095473" y="2163114"/>
            <a:ext cx="7643866" cy="34090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400" b="0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Indique si el borrador de la visión de la ONU en materia de nutrición es convincente y apropiado, con respecto a:</a:t>
            </a:r>
          </a:p>
          <a:p>
            <a:pPr marL="914400" lvl="1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400" b="0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la situación de la nutrición en el país y </a:t>
            </a:r>
          </a:p>
          <a:p>
            <a:pPr marL="914400" lvl="1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400" b="0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 qué medida está mejor posicionada la ONU –de forma colectiva– para aportar su contribución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400" b="0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 caso contrario, ¿qué debe cambiar?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8817892" y="1574811"/>
            <a:ext cx="1948571" cy="629588"/>
          </a:xfrm>
          <a:prstGeom prst="ellipse">
            <a:avLst/>
          </a:prstGeom>
          <a:solidFill>
            <a:srgbClr val="007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it-IT" sz="2000" b="1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20 minutos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7457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Resultados de la ONU en materia de nutrición </a:t>
            </a:r>
            <a:r>
              <a:rPr lang="en-GB" sz="2400" b="1" i="1">
                <a:solidFill>
                  <a:srgbClr val="002060"/>
                </a:solidFill>
                <a:latin typeface="Arial"/>
                <a:ea typeface="+mj-ea"/>
                <a:cs typeface="+mj-cs"/>
              </a:rPr>
              <a:t>para el país XX </a:t>
            </a: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(para debate)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398" y="1635335"/>
            <a:ext cx="9971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GB" sz="2000" b="0" i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Antes del taller, desarrolle e incluya aquí  4-5 resultados borrador en materia de nutrición para debate, basados en los resultados de las entrevistas cara a cara conducidas con los puntos focales de la ONU en materia de nutrición y con los representantes superiores de agencias de la ONU,  teniendo en cuenta las prioridades nacionales de nutrición</a:t>
            </a:r>
            <a:endParaRPr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Preguntas</a:t>
            </a:r>
            <a:r>
              <a:rPr lang="en-US" sz="2400" b="1" i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clave </a:t>
            </a:r>
            <a:r>
              <a:rPr lang="en-US" sz="2400" b="1" i="1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– </a:t>
            </a:r>
            <a:r>
              <a:rPr lang="en-US" sz="2400" b="1" i="1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Nutrición</a:t>
            </a:r>
            <a:r>
              <a:rPr lang="en-US" sz="2400" b="1" i="1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en el </a:t>
            </a:r>
            <a:r>
              <a:rPr lang="en-US" sz="2400" b="1" i="1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UNDAF </a:t>
            </a:r>
            <a:r>
              <a:rPr lang="en-US" sz="2400" b="1" i="1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país</a:t>
            </a:r>
            <a:r>
              <a:rPr lang="en-US" sz="2400" b="1" i="1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XX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Rounded Rectangular Callout 16"/>
          <p:cNvSpPr/>
          <p:nvPr/>
        </p:nvSpPr>
        <p:spPr>
          <a:xfrm>
            <a:off x="1738282" y="1928802"/>
            <a:ext cx="8349858" cy="3949406"/>
          </a:xfrm>
          <a:prstGeom prst="wedgeRoundRectCallout">
            <a:avLst>
              <a:gd name="adj1" fmla="val -46056"/>
              <a:gd name="adj2" fmla="val 63896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967606" y="2010714"/>
            <a:ext cx="7843171" cy="3578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0" i="1">
                <a:solidFill>
                  <a:srgbClr val="002060"/>
                </a:solidFill>
                <a:latin typeface="Arial"/>
                <a:ea typeface="+mn-ea"/>
                <a:cs typeface="+mn-cs"/>
              </a:rPr>
              <a:t>Por determinar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095473" y="2163114"/>
            <a:ext cx="7643866" cy="34090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s-ES" sz="2400" b="0" i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¿Cuáles son los resultados más importantes en materia de nutrición que la ONU debería tener como objetivo en cada pilar del próximo UNDAF?  ¿Por qué?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•"/>
            </a:pPr>
            <a:r>
              <a:rPr lang="es-ES" sz="2400" b="0" i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¿En cuáles de los pilares del UNDAF deben estar incluidos estos resultados - ¿Social?  ¿Económico? ¿Gobernanza?</a:t>
            </a:r>
            <a:endParaRPr lang="es-ES" sz="2400" b="0" i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8667768" y="1643050"/>
            <a:ext cx="1809086" cy="629588"/>
          </a:xfrm>
          <a:prstGeom prst="ellipse">
            <a:avLst/>
          </a:prstGeom>
          <a:solidFill>
            <a:srgbClr val="007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it-IT" sz="2000" b="1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40 minutos</a:t>
            </a:r>
          </a:p>
        </p:txBody>
      </p:sp>
    </p:spTree>
    <p:extLst>
      <p:ext uri="{BB962C8B-B14F-4D97-AF65-F5344CB8AC3E}">
        <p14:creationId xmlns:p14="http://schemas.microsoft.com/office/powerpoint/2010/main" val="6570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illian\Pictures\symbols\grou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4" y="500043"/>
            <a:ext cx="1471608" cy="154906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42860"/>
            <a:ext cx="8229600" cy="1143000"/>
          </a:xfrm>
        </p:spPr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US" sz="4000" b="0" i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Ejercicio </a:t>
            </a:r>
            <a:r>
              <a:rPr lang="en-US" sz="4000" b="0" i="1">
                <a:solidFill>
                  <a:srgbClr val="0070C0"/>
                </a:solidFill>
                <a:latin typeface="Calibri Light"/>
                <a:ea typeface="+mj-ea"/>
                <a:cs typeface="+mj-cs"/>
              </a:rPr>
              <a:t>– Prioridades inmediatas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5" name="Rounded Rectangular Callout 16"/>
          <p:cNvSpPr/>
          <p:nvPr/>
        </p:nvSpPr>
        <p:spPr>
          <a:xfrm>
            <a:off x="1156617" y="1645920"/>
            <a:ext cx="8887661" cy="4532811"/>
          </a:xfrm>
          <a:prstGeom prst="wedgeRoundRectCallout">
            <a:avLst>
              <a:gd name="adj1" fmla="val -46056"/>
              <a:gd name="adj2" fmla="val 63896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 dirty="0"/>
          </a:p>
        </p:txBody>
      </p:sp>
      <p:sp>
        <p:nvSpPr>
          <p:cNvPr id="6" name="Ovale 5"/>
          <p:cNvSpPr/>
          <p:nvPr/>
        </p:nvSpPr>
        <p:spPr>
          <a:xfrm>
            <a:off x="9140787" y="3016365"/>
            <a:ext cx="1542038" cy="629588"/>
          </a:xfrm>
          <a:prstGeom prst="ellipse">
            <a:avLst/>
          </a:prstGeom>
          <a:solidFill>
            <a:srgbClr val="007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it-IT" sz="2000" b="1" i="0">
                <a:solidFill>
                  <a:schemeClr val="lt1"/>
                </a:solidFill>
                <a:latin typeface="Calibri"/>
                <a:ea typeface="+mn-ea"/>
                <a:cs typeface="+mn-cs"/>
              </a:rPr>
              <a:t>45 minutos</a:t>
            </a:r>
          </a:p>
        </p:txBody>
      </p:sp>
      <p:sp>
        <p:nvSpPr>
          <p:cNvPr id="7" name="Ovale 6"/>
          <p:cNvSpPr/>
          <p:nvPr/>
        </p:nvSpPr>
        <p:spPr>
          <a:xfrm>
            <a:off x="9122521" y="4620058"/>
            <a:ext cx="1542038" cy="629588"/>
          </a:xfrm>
          <a:prstGeom prst="ellipse">
            <a:avLst/>
          </a:prstGeom>
          <a:solidFill>
            <a:srgbClr val="007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it-IT" sz="2000" b="1" i="0" dirty="0">
                <a:solidFill>
                  <a:schemeClr val="lt1"/>
                </a:solidFill>
                <a:latin typeface="Calibri"/>
                <a:ea typeface="+mn-ea"/>
                <a:cs typeface="+mn-cs"/>
              </a:rPr>
              <a:t>15 minutos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487835" y="2391085"/>
            <a:ext cx="7645611" cy="3578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179405" algn="l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100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Reflexionando sobre las ideas adquiridas a través del análisis de inventario y de cualquier debate o plan de trabajo para informar sobre las prioridades de la ONU:</a:t>
            </a:r>
            <a:endParaRPr lang="es-ES" sz="2100" dirty="0" smtClean="0">
              <a:solidFill>
                <a:srgbClr val="002060"/>
              </a:solidFill>
            </a:endParaRPr>
          </a:p>
          <a:p>
            <a:pPr marL="882670" indent="-342900" algn="l" defTabSz="914400">
              <a:spcBef>
                <a:spcPts val="600"/>
              </a:spcBef>
              <a:spcAft>
                <a:spcPts val="600"/>
              </a:spcAft>
              <a:buFont typeface="Calibri Light"/>
              <a:buAutoNum type="arabicPeriod"/>
            </a:pPr>
            <a:r>
              <a:rPr lang="es-ES" dirty="0" smtClean="0">
                <a:solidFill>
                  <a:srgbClr val="002060"/>
                </a:solidFill>
                <a:latin typeface="Calibri"/>
              </a:rPr>
              <a:t>Realice una t</a:t>
            </a:r>
            <a:r>
              <a:rPr lang="es-ES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ormenta de ideas de hasta 8 productos o resultados que la ONU podría poner en práctica de manera colaborativa en los próximos 12-18 meses y que acelerarían el progreso hacia la visión y los resultados meta de la ONU en materia de nutrición.  </a:t>
            </a:r>
            <a:r>
              <a:rPr lang="es-ES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es-ES" b="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b="0" i="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(NOTA: Escriba un producto o resultado por cada post-</a:t>
            </a:r>
            <a:r>
              <a:rPr lang="es-ES" b="0" i="0" dirty="0" err="1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it</a:t>
            </a:r>
            <a:r>
              <a:rPr lang="es-ES" b="0" i="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)</a:t>
            </a:r>
            <a:endParaRPr lang="es-ES" dirty="0" smtClean="0">
              <a:solidFill>
                <a:srgbClr val="002060"/>
              </a:solidFill>
            </a:endParaRPr>
          </a:p>
          <a:p>
            <a:pPr marL="882670" indent="-342900" algn="l" defTabSz="914400">
              <a:spcBef>
                <a:spcPts val="600"/>
              </a:spcBef>
              <a:spcAft>
                <a:spcPts val="600"/>
              </a:spcAft>
              <a:buFont typeface="Calibri Light"/>
              <a:buAutoNum type="arabicPeriod"/>
            </a:pPr>
            <a:r>
              <a:rPr lang="es-ES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Anote sus productos en la matriz correspondiente en función de su relativo (a) impacto en los resultados de nutrición; y </a:t>
            </a:r>
            <a:br>
              <a:rPr lang="es-ES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s-ES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(b) facilidad de implantación</a:t>
            </a:r>
          </a:p>
          <a:p>
            <a:pPr marL="179405" algn="l" defTabSz="360365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Asegúrese de que un miembro del grupo está preparado para compartir sus resultados en el plenario abierto</a:t>
            </a:r>
            <a:r>
              <a:rPr lang="en-US" b="0" i="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.</a:t>
            </a:r>
            <a:endParaRPr lang="en-US" b="0" i="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  <a:p>
            <a:pPr marL="179405" algn="l" defTabSz="360365">
              <a:spcBef>
                <a:spcPts val="600"/>
              </a:spcBef>
              <a:spcAft>
                <a:spcPts val="600"/>
              </a:spcAft>
              <a:buNone/>
            </a:pPr>
            <a:endParaRPr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Resultados deseados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2970" y="1137893"/>
            <a:ext cx="8754080" cy="482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Un entendimiento común de las actuales contribuciones de la ONU a la nutrición, del plan o política nacional en materia de nutrición y de los resultados de la nutrición en el Marco de Asistencia de las Naciones Unidas </a:t>
            </a:r>
            <a:r>
              <a:rPr lang="es-ES" sz="1900" dirty="0" smtClean="0">
                <a:solidFill>
                  <a:srgbClr val="002060"/>
                </a:solidFill>
                <a:latin typeface="Arial"/>
              </a:rPr>
              <a:t>para el Desarrollo [</a:t>
            </a:r>
            <a:r>
              <a:rPr lang="es-ES" sz="19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UNDAF, por sus siglas en inglés] (o equivalente)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La validación por parte de los participantes de los resultados del inventario de medidas para la nutrición de la ONU, con el fin de apoyar los debates del taller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Un acuerdo sobre los elementos clave de una agenda o estrategia de la ONU para la nutrición y de los problemas o preguntas clave para un desarrollo ulterior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Un acuerdo sobre las futuras funciones y responsabilidades de las agencias de la ONU en el apoyo a la agenda nutricional del gobierno, incluyendo la gobernanza de la nutrición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Un acuerdo sobre los indicadores clave y el proceso clave a través de los cuales la Red de las Naciones Unidas para SUN podrá medir su éxito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9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Un acuerdo sobre los siguientes pasos a seguir para impulsar los entregables</a:t>
            </a:r>
            <a:endParaRPr lang="es-ES" sz="1900" dirty="0" smtClean="0">
              <a:solidFill>
                <a:srgbClr val="002060"/>
              </a:solidFill>
            </a:endParaRPr>
          </a:p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Evaluación relativa de los productos o resultados prioritarios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476212" y="3033516"/>
            <a:ext cx="238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1" i="1" ker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Impacto </a:t>
            </a:r>
            <a:r>
              <a:rPr lang="en-US" sz="1800" b="1" i="0" kern="0">
                <a:solidFill>
                  <a:sysClr val="windowText" lastClr="000000"/>
                </a:solidFill>
                <a:latin typeface="Arial"/>
                <a:ea typeface="+mn-ea"/>
                <a:cs typeface="+mn-cs"/>
              </a:rPr>
              <a:t>esperado</a:t>
            </a:r>
            <a:r>
              <a:rPr lang="en-US" sz="1800" b="1" i="1" kern="0">
                <a:solidFill>
                  <a:sysClr val="windowText" lastClr="000000"/>
                </a:solidFill>
                <a:latin typeface="Arial"/>
                <a:ea typeface="+mn-ea"/>
                <a:cs typeface="+mn-cs"/>
              </a:rPr>
              <a:t> </a:t>
            </a:r>
            <a:br>
              <a:rPr lang="en-US" sz="1800" b="1" i="1" kern="0">
                <a:solidFill>
                  <a:sysClr val="windowText" lastClr="000000"/>
                </a:solidFill>
                <a:latin typeface="Arial"/>
                <a:ea typeface="+mn-ea"/>
                <a:cs typeface="+mn-cs"/>
              </a:rPr>
            </a:br>
            <a:r>
              <a:rPr lang="en-US" sz="1800" b="1" i="0" kern="0">
                <a:solidFill>
                  <a:sysClr val="windowText" lastClr="000000"/>
                </a:solidFill>
                <a:latin typeface="Arial"/>
                <a:ea typeface="+mn-ea"/>
                <a:cs typeface="+mn-cs"/>
              </a:rPr>
              <a:t>en materia de nutrición si el producto o resultado se alcanza por completo</a:t>
            </a:r>
            <a:endParaRPr dirty="0"/>
          </a:p>
        </p:txBody>
      </p:sp>
      <p:sp>
        <p:nvSpPr>
          <p:cNvPr id="32" name="TextBox 16"/>
          <p:cNvSpPr txBox="1"/>
          <p:nvPr/>
        </p:nvSpPr>
        <p:spPr>
          <a:xfrm>
            <a:off x="4952993" y="5711627"/>
            <a:ext cx="480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1" i="1" ker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Facilidad</a:t>
            </a:r>
            <a:r>
              <a:rPr lang="en-US" sz="1800" b="1" i="0" kern="0">
                <a:solidFill>
                  <a:sysClr val="windowText" lastClr="000000"/>
                </a:solidFill>
                <a:latin typeface="Arial"/>
                <a:ea typeface="+mn-ea"/>
                <a:cs typeface="+mn-cs"/>
              </a:rPr>
              <a:t> para implementar el produto o resultado</a:t>
            </a:r>
            <a:endParaRPr dirty="0"/>
          </a:p>
        </p:txBody>
      </p:sp>
      <p:cxnSp>
        <p:nvCxnSpPr>
          <p:cNvPr id="33" name="Straight Arrow Connector 4"/>
          <p:cNvCxnSpPr/>
          <p:nvPr/>
        </p:nvCxnSpPr>
        <p:spPr bwMode="auto">
          <a:xfrm flipV="1">
            <a:off x="2887532" y="1710335"/>
            <a:ext cx="0" cy="3365128"/>
          </a:xfrm>
          <a:prstGeom prst="straightConnector1">
            <a:avLst/>
          </a:prstGeom>
          <a:solidFill>
            <a:srgbClr val="E2E2E2"/>
          </a:solidFill>
          <a:ln w="31750" cap="flat" cmpd="sng" algn="ctr">
            <a:solidFill>
              <a:srgbClr val="80808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34" name="Straight Arrow Connector 7"/>
          <p:cNvCxnSpPr/>
          <p:nvPr/>
        </p:nvCxnSpPr>
        <p:spPr bwMode="auto">
          <a:xfrm>
            <a:off x="3729984" y="5588301"/>
            <a:ext cx="6294032" cy="9859"/>
          </a:xfrm>
          <a:prstGeom prst="straightConnector1">
            <a:avLst/>
          </a:prstGeom>
          <a:solidFill>
            <a:srgbClr val="E2E2E2"/>
          </a:solidFill>
          <a:ln w="31750" cap="flat" cmpd="sng" algn="ctr">
            <a:solidFill>
              <a:srgbClr val="80808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35" name="Rectangle 9"/>
          <p:cNvSpPr/>
          <p:nvPr/>
        </p:nvSpPr>
        <p:spPr bwMode="auto">
          <a:xfrm>
            <a:off x="3697899" y="1710335"/>
            <a:ext cx="3154631" cy="1720413"/>
          </a:xfrm>
          <a:prstGeom prst="rect">
            <a:avLst/>
          </a:prstGeom>
          <a:solidFill>
            <a:srgbClr val="E2E2E2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Rectangle 10"/>
          <p:cNvSpPr/>
          <p:nvPr/>
        </p:nvSpPr>
        <p:spPr bwMode="auto">
          <a:xfrm>
            <a:off x="6869386" y="1710335"/>
            <a:ext cx="3154631" cy="1720413"/>
          </a:xfrm>
          <a:prstGeom prst="rect">
            <a:avLst/>
          </a:prstGeom>
          <a:solidFill>
            <a:srgbClr val="E2E2E2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Rectangle 11"/>
          <p:cNvSpPr/>
          <p:nvPr/>
        </p:nvSpPr>
        <p:spPr bwMode="auto">
          <a:xfrm>
            <a:off x="3697899" y="3430748"/>
            <a:ext cx="3154631" cy="1720413"/>
          </a:xfrm>
          <a:prstGeom prst="rect">
            <a:avLst/>
          </a:prstGeom>
          <a:solidFill>
            <a:srgbClr val="E2E2E2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Rectangle 12"/>
          <p:cNvSpPr/>
          <p:nvPr/>
        </p:nvSpPr>
        <p:spPr bwMode="auto">
          <a:xfrm>
            <a:off x="6869386" y="3430748"/>
            <a:ext cx="3154631" cy="1720413"/>
          </a:xfrm>
          <a:prstGeom prst="rect">
            <a:avLst/>
          </a:prstGeom>
          <a:solidFill>
            <a:srgbClr val="E2E2E2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3679731" y="523892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1" i="1" kern="0">
                <a:solidFill>
                  <a:srgbClr val="7030A0"/>
                </a:solidFill>
                <a:latin typeface="Arial"/>
                <a:ea typeface="+mn-ea"/>
                <a:cs typeface="+mn-cs"/>
              </a:rPr>
              <a:t>Más fácil</a:t>
            </a:r>
            <a:endParaRPr sz="1600" dirty="0">
              <a:solidFill>
                <a:srgbClr val="7030A0"/>
              </a:solidFill>
            </a:endParaRPr>
          </a:p>
        </p:txBody>
      </p:sp>
      <p:sp>
        <p:nvSpPr>
          <p:cNvPr id="40" name="Rectangle 21"/>
          <p:cNvSpPr/>
          <p:nvPr/>
        </p:nvSpPr>
        <p:spPr>
          <a:xfrm>
            <a:off x="9311238" y="5238925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1" i="1" kern="0">
                <a:solidFill>
                  <a:srgbClr val="7030A0"/>
                </a:solidFill>
                <a:latin typeface="Arial"/>
                <a:ea typeface="+mn-ea"/>
                <a:cs typeface="+mn-cs"/>
              </a:rPr>
              <a:t>Más difícil</a:t>
            </a:r>
            <a:endParaRPr sz="1600" dirty="0">
              <a:solidFill>
                <a:srgbClr val="7030A0"/>
              </a:solidFill>
            </a:endParaRPr>
          </a:p>
        </p:txBody>
      </p:sp>
      <p:sp>
        <p:nvSpPr>
          <p:cNvPr id="41" name="Rectangle 23"/>
          <p:cNvSpPr/>
          <p:nvPr/>
        </p:nvSpPr>
        <p:spPr>
          <a:xfrm>
            <a:off x="2865256" y="4771850"/>
            <a:ext cx="651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1" i="1" kern="0">
                <a:solidFill>
                  <a:srgbClr val="7030A0"/>
                </a:solidFill>
                <a:latin typeface="Arial"/>
                <a:ea typeface="+mn-ea"/>
                <a:cs typeface="+mn-cs"/>
              </a:rPr>
              <a:t>Menos</a:t>
            </a:r>
            <a:endParaRPr sz="1600" dirty="0">
              <a:solidFill>
                <a:srgbClr val="7030A0"/>
              </a:solidFill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2857478" y="1748604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1" i="1" kern="0">
                <a:solidFill>
                  <a:srgbClr val="7030A0"/>
                </a:solidFill>
                <a:latin typeface="Arial"/>
                <a:ea typeface="+mn-ea"/>
                <a:cs typeface="+mn-cs"/>
              </a:rPr>
              <a:t>Más</a:t>
            </a:r>
            <a:endParaRPr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Productos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228600" algn="l" defTabSz="914400">
              <a:spcBef>
                <a:spcPts val="384"/>
              </a:spcBef>
              <a:buClr>
                <a:srgbClr val="0070C0"/>
              </a:buClr>
              <a:buFont typeface="Arial"/>
              <a:buChar char="•"/>
            </a:pPr>
            <a:r>
              <a:rPr lang="en-GB" sz="2000" b="0" i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Siguiendo el trabajo de grupo, </a:t>
            </a:r>
            <a:r>
              <a:rPr lang="en-US" sz="2000" b="0" i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aún deben quedar 30 – 40 minutos de debate plenario para que hable cada grupo y para tratar de establecer un consenso sobre los 5 o 6 productos o resultados principales a los que quiere comprometerse el grupo</a:t>
            </a:r>
          </a:p>
          <a:p>
            <a:pPr marL="0" indent="0" algn="l" defTabSz="914400">
              <a:spcBef>
                <a:spcPts val="384"/>
              </a:spcBef>
              <a:buNone/>
            </a:pPr>
            <a:endParaRPr sz="2000" dirty="0" smtClean="0">
              <a:latin typeface="Calibri"/>
            </a:endParaRPr>
          </a:p>
          <a:p>
            <a:pPr marL="0" indent="0" algn="l" defTabSz="914400">
              <a:spcBef>
                <a:spcPts val="384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83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Pistas para desarrollar los productos o resultados propuestos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708" y="1586249"/>
            <a:ext cx="11074089" cy="4732663"/>
          </a:xfrm>
        </p:spPr>
        <p:txBody>
          <a:bodyPr>
            <a:normAutofit lnSpcReduction="10000"/>
          </a:bodyPr>
          <a:lstStyle/>
          <a:p>
            <a:pPr marL="449245" indent="-449245" algn="l" defTabSz="914400"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Font typeface="Wingdings"/>
              <a:buChar char="Ø"/>
            </a:pP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Defina los productos o resultados del </a:t>
            </a:r>
            <a:r>
              <a:rPr lang="es-ES" sz="2200" b="0" i="1" u="sng" dirty="0" smtClea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sistema</a:t>
            </a:r>
            <a:r>
              <a:rPr lang="es-ES" sz="2200" b="0" i="1" u="sng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s-ES" sz="2200" b="0" i="1" u="sng" dirty="0" smtClea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de la ONU</a:t>
            </a:r>
            <a:r>
              <a:rPr lang="es-ES" sz="2200" b="0" i="1" u="sng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s-ES" sz="2200" b="0" i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–productos o resultados que necesiten la acción colaborativa de más de una agencia de la ONU para conseguirse.</a:t>
            </a:r>
          </a:p>
          <a:p>
            <a:pPr marL="449245" indent="-449245" algn="l" defTabSz="914400"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Font typeface="Wingdings"/>
              <a:buChar char="Ø"/>
            </a:pP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 tenga en cuenta solamente </a:t>
            </a:r>
            <a:r>
              <a:rPr lang="es-ES" sz="2200" b="0" i="1" u="sng" dirty="0" smtClea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QUÉ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necesita mejorarse, sino también </a:t>
            </a:r>
            <a:r>
              <a:rPr lang="es-ES" sz="2200" b="0" i="1" u="sng" dirty="0" smtClea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CÓMO</a:t>
            </a:r>
            <a:r>
              <a:rPr lang="es-ES" sz="2200" b="0" i="0" dirty="0" smtClea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puede la ONU trabajar de forma más </a:t>
            </a:r>
            <a:r>
              <a:rPr lang="es-ES" sz="2200" b="0" i="1" u="sng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eficiente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y </a:t>
            </a:r>
            <a:r>
              <a:rPr lang="es-ES" sz="2200" b="0" i="1" u="sng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eficaz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para obtener los productos o resultados.</a:t>
            </a:r>
          </a:p>
          <a:p>
            <a:pPr marL="449245" indent="-449245"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Font typeface="Wingdings"/>
              <a:buChar char="Ø"/>
            </a:pP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Asegúrese de que sus productos o resultados están en las áreas más </a:t>
            </a:r>
            <a:r>
              <a:rPr lang="es-ES" sz="2200" b="0" i="1" u="sng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relevantes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donde la ONU puede tener un mayor </a:t>
            </a:r>
            <a:r>
              <a:rPr lang="es-ES" sz="2200" b="0" i="1" u="sng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impacto</a:t>
            </a:r>
            <a:r>
              <a:rPr lang="es-ES" sz="22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 materia de nutrición </a:t>
            </a:r>
            <a:r>
              <a:rPr lang="es-ES" sz="2200" b="0" i="1" dirty="0" smtClean="0">
                <a:solidFill>
                  <a:srgbClr val="000000"/>
                </a:solidFill>
              </a:rPr>
              <a:t>–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teniendo en cuenta el contexto estratégico, las ventajas comparativas de la ONU y la situación de la nutrición en el país.</a:t>
            </a:r>
          </a:p>
          <a:p>
            <a:pPr marL="449245" indent="-449245" algn="l" defTabSz="914400"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Font typeface="Wingdings"/>
              <a:buChar char="Ø"/>
            </a:pP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Asegúrese de que los productos o resultados que define son </a:t>
            </a:r>
            <a:r>
              <a:rPr lang="es-ES" sz="2200" b="0" i="1" u="sng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sostenibles</a:t>
            </a:r>
            <a:r>
              <a:rPr lang="es-ES" sz="2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después de la contribución de la ONU.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93691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Grupos</a:t>
            </a:r>
            <a:endParaRPr dirty="0"/>
          </a:p>
        </p:txBody>
      </p:sp>
      <p:sp>
        <p:nvSpPr>
          <p:cNvPr id="4" name="Rounded Rectangle 20"/>
          <p:cNvSpPr/>
          <p:nvPr/>
        </p:nvSpPr>
        <p:spPr>
          <a:xfrm>
            <a:off x="4046138" y="1601964"/>
            <a:ext cx="1639888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en-US" sz="28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Grupo A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6378045" y="1623735"/>
            <a:ext cx="1638300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en-US" sz="28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Grupo B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4024299" y="2611838"/>
            <a:ext cx="130195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l" defTabSz="914400">
              <a:buFont typeface="Arial"/>
              <a:buChar char="•"/>
            </a:pPr>
            <a:r>
              <a:rPr lang="en-US" sz="24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nombres</a:t>
            </a:r>
            <a:endParaRPr sz="2400" dirty="0"/>
          </a:p>
          <a:p>
            <a:pPr algn="l" defTabSz="914400">
              <a:buNone/>
            </a:pPr>
            <a:endParaRPr sz="2000" dirty="0"/>
          </a:p>
          <a:p>
            <a:pPr marL="285750" indent="-285750" algn="l" defTabSz="914400">
              <a:buFont typeface="Arial"/>
              <a:buChar char="•"/>
            </a:pPr>
            <a:endParaRPr sz="2000" dirty="0"/>
          </a:p>
          <a:p>
            <a:pPr marL="285750" indent="-285750" algn="l" defTabSz="914400">
              <a:buFont typeface="Arial"/>
              <a:buChar char="•"/>
            </a:pPr>
            <a:endParaRPr sz="2400" dirty="0"/>
          </a:p>
          <a:p>
            <a:pPr marL="285750" indent="-285750" algn="l" defTabSz="914400">
              <a:buFont typeface="Arial"/>
              <a:buChar char="•"/>
            </a:pPr>
            <a:endParaRPr sz="2400" dirty="0"/>
          </a:p>
          <a:p>
            <a:pPr marL="285750" indent="-285750" algn="l" defTabSz="914400">
              <a:buFont typeface="Arial"/>
              <a:buChar char="•"/>
            </a:pPr>
            <a:endParaRPr sz="2400" dirty="0"/>
          </a:p>
          <a:p>
            <a:pPr marL="285750" indent="-285750" algn="l" defTabSz="914400">
              <a:buFont typeface="Arial"/>
              <a:buChar char="•"/>
            </a:pPr>
            <a:endParaRPr sz="2400" dirty="0"/>
          </a:p>
          <a:p>
            <a:pPr marL="285750" indent="-285750" algn="l" defTabSz="914400">
              <a:buFont typeface="Arial"/>
              <a:buChar char="•"/>
            </a:pPr>
            <a:endParaRPr sz="2400" dirty="0"/>
          </a:p>
          <a:p>
            <a:pPr marL="285750" indent="-285750" algn="l" defTabSz="914400">
              <a:buFont typeface="Arial"/>
              <a:buChar char="•"/>
            </a:pPr>
            <a:endParaRPr sz="2400" dirty="0"/>
          </a:p>
        </p:txBody>
      </p:sp>
      <p:cxnSp>
        <p:nvCxnSpPr>
          <p:cNvPr id="7" name="Straight Connector 31"/>
          <p:cNvCxnSpPr/>
          <p:nvPr/>
        </p:nvCxnSpPr>
        <p:spPr>
          <a:xfrm>
            <a:off x="5988764" y="2355345"/>
            <a:ext cx="0" cy="3024188"/>
          </a:xfrm>
          <a:prstGeom prst="line">
            <a:avLst/>
          </a:prstGeom>
          <a:ln w="444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5"/>
          <p:cNvSpPr txBox="1"/>
          <p:nvPr/>
        </p:nvSpPr>
        <p:spPr>
          <a:xfrm>
            <a:off x="6378045" y="2611838"/>
            <a:ext cx="130195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 defTabSz="914400">
              <a:buFont typeface="Arial"/>
              <a:buChar char="•"/>
            </a:pPr>
            <a:r>
              <a:rPr lang="en-US" sz="24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nombres</a:t>
            </a:r>
            <a:endParaRPr sz="2400" dirty="0" smtClean="0"/>
          </a:p>
          <a:p>
            <a:pPr algn="l" defTabSz="914400">
              <a:buNone/>
            </a:pPr>
            <a:endParaRPr sz="2400" dirty="0"/>
          </a:p>
          <a:p>
            <a:pPr marL="285750" indent="-285750" algn="l" defTabSz="914400"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222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632" y="2414016"/>
            <a:ext cx="10363200" cy="2490981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Rendición de cuentas: </a:t>
            </a:r>
            <a:b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Midiendo el éxito</a:t>
            </a:r>
            <a:b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endParaRPr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¿A qué se parece el éxito? </a:t>
            </a:r>
            <a:r>
              <a:rPr lang="en-GB" sz="2000" b="1" i="1">
                <a:solidFill>
                  <a:srgbClr val="002060"/>
                </a:solidFill>
                <a:latin typeface="Arial"/>
                <a:ea typeface="+mj-ea"/>
                <a:cs typeface="+mj-cs"/>
              </a:rPr>
              <a:t>(ilustrativo; desarrollo basado en resultados de entrevistas)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7687" y="1999600"/>
            <a:ext cx="6778487" cy="381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</a:rPr>
              <a:t>Visión y estrategia comunes para guiar las contribuciones de la ONU a la nutrición </a:t>
            </a:r>
            <a:endParaRPr lang="es-ES" dirty="0" smtClean="0">
              <a:solidFill>
                <a:srgbClr val="002060"/>
              </a:solidFill>
            </a:endParaRPr>
          </a:p>
          <a:p>
            <a:pPr marL="365120" indent="-3651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</a:rPr>
              <a:t>La ONU trabajando como un sistema </a:t>
            </a:r>
            <a:r>
              <a:rPr lang="es-ES" dirty="0" smtClean="0">
                <a:solidFill>
                  <a:srgbClr val="002060"/>
                </a:solidFill>
              </a:rPr>
              <a:t>–m</a:t>
            </a:r>
            <a:r>
              <a:rPr lang="es-ES" sz="1800" b="0" i="0" dirty="0" smtClean="0">
                <a:solidFill>
                  <a:srgbClr val="002060"/>
                </a:solidFill>
                <a:latin typeface="Arial"/>
              </a:rPr>
              <a:t>ovilización de recursos conjuntos; medidas de programación coordinadas; plataformas de ejecución óptimas, armonización de los esfuerzos de comunicación y promoción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</a:rPr>
              <a:t>Propiedad colectiva y rendición de cuentas con procesos de mejora continua en marcha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</a:rPr>
              <a:t>Mejora de los indicadores de proceso y de resultados de la ONU en materia de nutrición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dirty="0" smtClean="0">
              <a:solidFill>
                <a:srgbClr val="00206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1200238" y="1177418"/>
            <a:ext cx="4095779" cy="6775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s-ES" sz="2400" b="1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Sistema de la ONU </a:t>
            </a:r>
            <a:r>
              <a:rPr lang="es-ES" sz="2400" b="0" i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(Directo)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469215" y="1177417"/>
            <a:ext cx="4095779" cy="7036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s-ES" sz="2400" b="1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Gobierno </a:t>
            </a:r>
            <a:r>
              <a:rPr lang="es-ES" sz="2400" b="0" i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(Indirecto)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7" name="Triangolo isoscele 6"/>
          <p:cNvSpPr/>
          <p:nvPr/>
        </p:nvSpPr>
        <p:spPr>
          <a:xfrm rot="10800000">
            <a:off x="3047979" y="4846319"/>
            <a:ext cx="6000792" cy="320139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83463" y="1958827"/>
            <a:ext cx="5143536" cy="2330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Los que toman las decisiones están al tanto del impacto de la malnutrición en el capital humano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Auto coordinación en el gobierno, sin asistencia técnica 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Asignación de recursos adecuada para afrontar la malnutrición</a:t>
            </a:r>
          </a:p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5000"/>
              <a:buFont typeface="Wingdings"/>
              <a:buChar char="ü"/>
            </a:pPr>
            <a:r>
              <a:rPr lang="es-ES" sz="1800" b="0" i="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Grandes capacidades de planificación e implementación a escala </a:t>
            </a:r>
            <a:r>
              <a:rPr lang="es-ES" sz="1800" b="0" i="0" dirty="0" err="1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subnacional</a:t>
            </a:r>
            <a:endParaRPr lang="es-ES" sz="1800" b="0" i="0" dirty="0" smtClean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  <a:p>
            <a:pPr marL="365120" indent="-36512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dirty="0" smtClean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0376" y="5196007"/>
            <a:ext cx="114959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39" indent="-269839" algn="l" defTabSz="914400">
              <a:buClr>
                <a:srgbClr val="000000"/>
              </a:buClr>
              <a:buFont typeface="Arial"/>
              <a:buChar char="•"/>
            </a:pPr>
            <a:r>
              <a:rPr lang="es-ES" sz="17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 UNDAF incluye la nutrición a escala de resultados, en cada pilar, con subgrupos de nutrición en el pilar social</a:t>
            </a:r>
          </a:p>
          <a:p>
            <a:pPr marL="269839" indent="-269839" algn="l" defTabSz="914400">
              <a:buClr>
                <a:srgbClr val="000000"/>
              </a:buClr>
              <a:buFont typeface="Arial"/>
              <a:buChar char="•"/>
            </a:pPr>
            <a:r>
              <a:rPr lang="es-ES" sz="17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Donantes implicados y comprometidos con los procesos de asociación para mejorar la nutrición</a:t>
            </a:r>
          </a:p>
          <a:p>
            <a:pPr marL="269839" indent="-269839" algn="l" defTabSz="914400">
              <a:buClr>
                <a:srgbClr val="000000"/>
              </a:buClr>
              <a:buFont typeface="Arial"/>
              <a:buChar char="•"/>
            </a:pPr>
            <a:r>
              <a:rPr lang="es-ES" sz="17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Partes interesadas no gubernamentales activamente comprometidas </a:t>
            </a:r>
          </a:p>
          <a:p>
            <a:pPr marL="269839" indent="-269839" algn="l" defTabSz="914400">
              <a:buClr>
                <a:srgbClr val="000000"/>
              </a:buClr>
              <a:buFont typeface="Arial"/>
              <a:buChar char="•"/>
            </a:pPr>
            <a:r>
              <a:rPr lang="es-ES" sz="17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Disminución de la prevalencia del retraso de crecimiento y de las cifras absolutas de niños con retraso de crecimiento </a:t>
            </a:r>
            <a:endParaRPr lang="es-E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Estimular el aprendizaje y la rendición de cuentas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2709" y="1406771"/>
            <a:ext cx="11314753" cy="4546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ct val="115000"/>
              <a:buFont typeface="Arial"/>
              <a:buChar char="•"/>
            </a:pPr>
            <a:r>
              <a:rPr lang="es-ES" sz="2000" b="0" i="1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Incluir recomendaciones y resultados clave de las entrevistas cara a cara acerca de cómo la Red de las Naciones Unidas puede mejorar el aprendizaje, la </a:t>
            </a:r>
            <a:r>
              <a:rPr lang="es-ES" sz="2000" b="0" i="1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SyE</a:t>
            </a:r>
            <a:r>
              <a:rPr lang="es-ES" sz="2000" b="0" i="1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la realización de informes y la rendición de cuentas general</a:t>
            </a:r>
          </a:p>
          <a:p>
            <a:pPr marL="342900" indent="-34290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Pct val="115000"/>
              <a:buFont typeface="Arial"/>
              <a:buChar char="•"/>
            </a:pPr>
            <a:endParaRPr sz="2200" dirty="0">
              <a:solidFill>
                <a:srgbClr val="002060"/>
              </a:solidFill>
            </a:endParaRPr>
          </a:p>
          <a:p>
            <a:pPr marL="365120" indent="-365120" algn="l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592" y="1524000"/>
            <a:ext cx="10363200" cy="2490981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Funciones y responsabilidades </a:t>
            </a:r>
            <a:b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en el apoyo a la agenda nutricional del gobierno, incluyendo la gobernanza de la nutrición </a:t>
            </a:r>
            <a:endParaRPr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592" y="1524000"/>
            <a:ext cx="10363200" cy="2490981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s-ES" sz="4000" b="1" i="0" dirty="0" smtClean="0">
                <a:solidFill>
                  <a:srgbClr val="002060"/>
                </a:solidFill>
                <a:latin typeface="Arial"/>
              </a:rPr>
              <a:t>Mensajes clave para una sesión informativa con el </a:t>
            </a:r>
            <a:br>
              <a:rPr lang="es-ES" sz="4000" b="1" i="0" dirty="0" smtClean="0">
                <a:solidFill>
                  <a:srgbClr val="002060"/>
                </a:solidFill>
                <a:latin typeface="Arial"/>
              </a:rPr>
            </a:br>
            <a:r>
              <a:rPr lang="es-ES" sz="4000" b="1" i="0" dirty="0" smtClean="0">
                <a:solidFill>
                  <a:srgbClr val="002060"/>
                </a:solidFill>
                <a:latin typeface="Arial"/>
              </a:rPr>
              <a:t>Coordinador Residente y los Representantes de las agencias de la ONU</a:t>
            </a:r>
            <a:endParaRPr lang="es-E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592" y="1524000"/>
            <a:ext cx="10363200" cy="2490981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Siguientes pasos</a:t>
            </a:r>
            <a:endParaRPr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Agenda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62579"/>
              </p:ext>
            </p:extLst>
          </p:nvPr>
        </p:nvGraphicFramePr>
        <p:xfrm>
          <a:off x="-611539" y="1065596"/>
          <a:ext cx="12241941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2599948" y="6013557"/>
            <a:ext cx="160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8:30  </a:t>
            </a:r>
            <a:r>
              <a:rPr lang="en-US" sz="20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INICIO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278984" y="6045414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17:00  </a:t>
            </a:r>
            <a:r>
              <a:rPr lang="en-US" sz="20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FINAL</a:t>
            </a:r>
            <a:endParaRPr sz="2000" dirty="0">
              <a:solidFill>
                <a:srgbClr val="C00000"/>
              </a:solidFill>
            </a:endParaRPr>
          </a:p>
        </p:txBody>
      </p:sp>
      <p:pic>
        <p:nvPicPr>
          <p:cNvPr id="7" name="Picture 2" descr="Muestra imágenes de dimensión enter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3998" y="3138507"/>
            <a:ext cx="895350" cy="762000"/>
          </a:xfrm>
          <a:prstGeom prst="rect">
            <a:avLst/>
          </a:prstGeom>
          <a:noFill/>
        </p:spPr>
      </p:pic>
      <p:sp>
        <p:nvSpPr>
          <p:cNvPr id="9" name="TextBox 11"/>
          <p:cNvSpPr txBox="1"/>
          <p:nvPr/>
        </p:nvSpPr>
        <p:spPr>
          <a:xfrm>
            <a:off x="3946946" y="2098548"/>
            <a:ext cx="30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20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ALMUERZO </a:t>
            </a:r>
            <a:r>
              <a:rPr lang="en-US" sz="16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(13:30-14:30)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50176" y="1149026"/>
            <a:ext cx="1203215" cy="61264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2800" b="1" i="0" u="sng">
                <a:solidFill>
                  <a:srgbClr val="000000"/>
                </a:solidFill>
                <a:latin typeface="Arial"/>
                <a:ea typeface="+mn-ea"/>
                <a:cs typeface="Arial"/>
              </a:rPr>
              <a:t>DÍA 1</a:t>
            </a:r>
            <a:endParaRPr sz="2800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70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Agenda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112717"/>
              </p:ext>
            </p:extLst>
          </p:nvPr>
        </p:nvGraphicFramePr>
        <p:xfrm>
          <a:off x="-611539" y="1065596"/>
          <a:ext cx="10009539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2983278" y="6002204"/>
            <a:ext cx="160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8:30  </a:t>
            </a:r>
            <a:r>
              <a:rPr lang="en-US" sz="20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INICIO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875884" y="6002204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17:00  </a:t>
            </a:r>
            <a:r>
              <a:rPr lang="en-US" sz="20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FINAL</a:t>
            </a:r>
            <a:endParaRPr sz="2000" dirty="0">
              <a:solidFill>
                <a:srgbClr val="C00000"/>
              </a:solidFill>
            </a:endParaRPr>
          </a:p>
        </p:txBody>
      </p:sp>
      <p:pic>
        <p:nvPicPr>
          <p:cNvPr id="7" name="Picture 2" descr="Muestra imágenes de dimensión enter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1965" y="3116902"/>
            <a:ext cx="895350" cy="762000"/>
          </a:xfrm>
          <a:prstGeom prst="rect">
            <a:avLst/>
          </a:prstGeom>
          <a:noFill/>
        </p:spPr>
      </p:pic>
      <p:sp>
        <p:nvSpPr>
          <p:cNvPr id="9" name="TextBox 11"/>
          <p:cNvSpPr txBox="1"/>
          <p:nvPr/>
        </p:nvSpPr>
        <p:spPr>
          <a:xfrm>
            <a:off x="4772445" y="1860392"/>
            <a:ext cx="30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20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ALMUERZO </a:t>
            </a:r>
            <a:r>
              <a:rPr lang="en-US" sz="1600" b="1" i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(13:00-14:00)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94948" y="1247747"/>
            <a:ext cx="1203215" cy="61264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2800" b="1" i="0" u="sng">
                <a:solidFill>
                  <a:srgbClr val="000000"/>
                </a:solidFill>
                <a:latin typeface="Arial"/>
                <a:ea typeface="+mn-ea"/>
                <a:cs typeface="Arial"/>
              </a:rPr>
              <a:t>DÍA 2</a:t>
            </a:r>
            <a:endParaRPr sz="2800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43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82497"/>
            <a:ext cx="10363200" cy="1917956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/>
            </a:r>
            <a:b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/>
            </a:r>
            <a:b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/>
            </a:r>
            <a:b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n-GB" sz="40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Revisión del contexto estratégico</a:t>
            </a:r>
            <a:r>
              <a:rPr lang="en-GB" sz="4000" b="1" i="1">
                <a:solidFill>
                  <a:srgbClr val="002060"/>
                </a:solidFill>
                <a:latin typeface="Arial"/>
                <a:ea typeface="+mj-ea"/>
                <a:cs typeface="+mj-cs"/>
              </a:rPr>
              <a:t/>
            </a:r>
            <a:br>
              <a:rPr lang="en-GB" sz="4000" b="1" i="1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3320799"/>
            <a:ext cx="8852942" cy="264397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285750" indent="-285750" algn="l" defTabSz="914400">
              <a:buClr>
                <a:srgbClr val="002060"/>
              </a:buClr>
              <a:buFont typeface="Arial"/>
              <a:buChar char="•"/>
            </a:pPr>
            <a:r>
              <a:rPr lang="es-ES" sz="2000" b="0" i="0" dirty="0" smtClean="0">
                <a:solidFill>
                  <a:srgbClr val="002060"/>
                </a:solidFill>
                <a:latin typeface="Arial"/>
                <a:cs typeface="Arial"/>
              </a:rPr>
              <a:t>Ideas clave relativas a una evaluación o examen intermedio del </a:t>
            </a:r>
            <a:r>
              <a:rPr lang="es-ES" sz="2000" b="0" i="1" dirty="0" smtClean="0">
                <a:solidFill>
                  <a:srgbClr val="002060"/>
                </a:solidFill>
                <a:latin typeface="Arial"/>
                <a:cs typeface="Arial"/>
              </a:rPr>
              <a:t>Plan nacional de nutrición (editar según corresponda y añadir nombres si procede)</a:t>
            </a:r>
          </a:p>
          <a:p>
            <a:pPr marL="285750" indent="-285750" algn="l" defTabSz="914400">
              <a:buClr>
                <a:srgbClr val="002060"/>
              </a:buClr>
              <a:buFont typeface="Arial"/>
              <a:buChar char="•"/>
            </a:pPr>
            <a:r>
              <a:rPr lang="es-ES" sz="2000" b="0" i="0" dirty="0" smtClean="0">
                <a:solidFill>
                  <a:srgbClr val="002060"/>
                </a:solidFill>
                <a:latin typeface="Arial"/>
                <a:cs typeface="Arial"/>
              </a:rPr>
              <a:t>Ideas clave de la evaluación o examen del UNDAF y del Proceso UNDAF para el avance (UNDAF o equivalente; </a:t>
            </a:r>
            <a:r>
              <a:rPr lang="es-ES" sz="2000" b="0" i="1" dirty="0" smtClean="0">
                <a:solidFill>
                  <a:schemeClr val="tx1"/>
                </a:solidFill>
                <a:latin typeface="Arial"/>
                <a:cs typeface="Arial"/>
              </a:rPr>
              <a:t>editar según corresponda</a:t>
            </a:r>
            <a:r>
              <a:rPr lang="es-ES" sz="2000" b="0" i="0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</a:p>
          <a:p>
            <a:pPr marL="285750" indent="-285750" algn="l" defTabSz="914400">
              <a:buClr>
                <a:srgbClr val="002060"/>
              </a:buClr>
              <a:buFont typeface="Arial"/>
              <a:buChar char="•"/>
            </a:pPr>
            <a:r>
              <a:rPr lang="es-ES" sz="2000" b="0" i="0" dirty="0" smtClean="0">
                <a:solidFill>
                  <a:srgbClr val="002060"/>
                </a:solidFill>
                <a:latin typeface="Arial"/>
                <a:cs typeface="Arial"/>
              </a:rPr>
              <a:t>Acuerdos institucionales para la coordinación de la nutrición en el país</a:t>
            </a:r>
          </a:p>
          <a:p>
            <a:pPr marL="285750" indent="-285750" algn="l" defTabSz="914400">
              <a:buClr>
                <a:srgbClr val="002060"/>
              </a:buClr>
              <a:buFont typeface="Arial"/>
              <a:buChar char="•"/>
            </a:pPr>
            <a:r>
              <a:rPr lang="es-ES" sz="2000" b="0" i="0" dirty="0" smtClean="0">
                <a:solidFill>
                  <a:srgbClr val="002060"/>
                </a:solidFill>
                <a:latin typeface="Arial"/>
                <a:cs typeface="Arial"/>
              </a:rPr>
              <a:t>Red de las Naciones Unidas para SUN en el país</a:t>
            </a:r>
          </a:p>
          <a:p>
            <a:pPr marL="285750" indent="-285750" algn="l" defTabSz="914400">
              <a:buClr>
                <a:srgbClr val="002060"/>
              </a:buClr>
              <a:buFont typeface="Arial"/>
              <a:buChar char="•"/>
            </a:pPr>
            <a:r>
              <a:rPr lang="es-ES" sz="2000" b="0" i="0" dirty="0" smtClean="0">
                <a:solidFill>
                  <a:srgbClr val="002060"/>
                </a:solidFill>
                <a:latin typeface="Arial"/>
                <a:cs typeface="Arial"/>
              </a:rPr>
              <a:t>Agenda global de nutrición de la ONU (UNGNA, por sus siglas en inglés)</a:t>
            </a:r>
            <a:endParaRPr lang="es-E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b="1" i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Ideas clave de la evaluación o examen intermedio del Plan nacional de nutrición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 defTabSz="914400">
              <a:spcBef>
                <a:spcPts val="384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i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Edite el nombre de la política o plan aplicable; especifique si existe un examen intermedio, una evaluación final u otro, así como su fecha de implantación</a:t>
            </a:r>
          </a:p>
          <a:p>
            <a:pPr marL="285750" indent="-285750" algn="l" defTabSz="914400">
              <a:spcBef>
                <a:spcPts val="384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i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Añada ideas clave y recomendaciones importantes si procede</a:t>
            </a:r>
            <a:endParaRPr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Ideas clave de </a:t>
            </a:r>
            <a:r>
              <a:rPr lang="es-ES" sz="2400" b="1" i="0" dirty="0" smtClean="0">
                <a:solidFill>
                  <a:srgbClr val="002060"/>
                </a:solidFill>
                <a:latin typeface="Arial"/>
              </a:rPr>
              <a:t>la evaluación o examen del UNDAF (o equivalente)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 defTabSz="914400">
              <a:spcBef>
                <a:spcPts val="384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i="1" dirty="0" smtClean="0">
                <a:solidFill>
                  <a:srgbClr val="000000"/>
                </a:solidFill>
                <a:latin typeface="Calibri"/>
              </a:rPr>
              <a:t>Especifique si existe un examen intermedio, una evaluación final u otro, así como su fecha de implantación</a:t>
            </a:r>
          </a:p>
          <a:p>
            <a:pPr marL="285750" indent="-285750" algn="l" defTabSz="914400">
              <a:spcBef>
                <a:spcPts val="384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i="1" dirty="0" smtClean="0">
                <a:solidFill>
                  <a:srgbClr val="000000"/>
                </a:solidFill>
                <a:latin typeface="Calibri"/>
              </a:rPr>
              <a:t>Añada ideas clave y recomendaciones importantes si procede</a:t>
            </a:r>
            <a:endParaRPr lang="es-ES"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70689"/>
            <a:ext cx="10515600" cy="792480"/>
          </a:xfrm>
        </p:spPr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GB" sz="2400" b="1" i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2017-2020 </a:t>
            </a:r>
            <a:r>
              <a:rPr lang="es-ES" sz="2400" b="1" i="0" dirty="0" smtClean="0">
                <a:solidFill>
                  <a:srgbClr val="002060"/>
                </a:solidFill>
                <a:latin typeface="Arial"/>
              </a:rPr>
              <a:t>Proceso UNDAF (</a:t>
            </a:r>
            <a:r>
              <a:rPr lang="es-ES" sz="2400" b="1" i="1" dirty="0" smtClean="0">
                <a:solidFill>
                  <a:srgbClr val="002060"/>
                </a:solidFill>
                <a:latin typeface="Arial"/>
              </a:rPr>
              <a:t>ilustrativo</a:t>
            </a:r>
            <a:r>
              <a:rPr lang="es-ES" sz="2400" b="1" i="0" dirty="0" smtClean="0">
                <a:solidFill>
                  <a:srgbClr val="002060"/>
                </a:solidFill>
                <a:latin typeface="Arial"/>
              </a:rPr>
              <a:t>)</a:t>
            </a:r>
            <a:endParaRPr lang="es-ES" sz="240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1084881" y="1751307"/>
            <a:ext cx="9577953" cy="1588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914400" y="1131377"/>
            <a:ext cx="621067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MAYO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21799" y="1131377"/>
            <a:ext cx="729687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JUNIO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61672" y="1131377"/>
            <a:ext cx="688394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JULIO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10025" y="1131377"/>
            <a:ext cx="639919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AGOSTO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967389" y="1131377"/>
            <a:ext cx="593431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SEP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06729" y="1162373"/>
            <a:ext cx="617477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OCT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384599" y="1162373"/>
            <a:ext cx="628698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NOV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586245" y="1162373"/>
            <a:ext cx="1050288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DIC </a:t>
            </a:r>
            <a:r>
              <a:rPr lang="en-US" sz="1600" b="1" i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2015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069383" y="2185267"/>
            <a:ext cx="123986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821410" y="2309247"/>
            <a:ext cx="1863395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Análisis del país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3409627" y="2185267"/>
            <a:ext cx="123986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099662" y="2309247"/>
            <a:ext cx="1986442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Planificación estratégica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5067946" y="2169763"/>
            <a:ext cx="3564610" cy="1549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470899" y="2309247"/>
            <a:ext cx="3037667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Supervisión y Evaluación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riangolo isoscele 29"/>
          <p:cNvSpPr/>
          <p:nvPr/>
        </p:nvSpPr>
        <p:spPr>
          <a:xfrm flipH="1">
            <a:off x="8555063" y="2231756"/>
            <a:ext cx="371959" cy="604432"/>
          </a:xfrm>
          <a:prstGeom prst="triangle">
            <a:avLst/>
          </a:prstGeom>
          <a:solidFill>
            <a:srgbClr val="C00000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it-IT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979042" y="2833606"/>
            <a:ext cx="1567914" cy="73575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800" b="1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UNDAF 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final</a:t>
            </a:r>
            <a:b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2017 - 2020</a:t>
            </a:r>
            <a:endParaRPr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7423642" y="5160908"/>
            <a:ext cx="4091599" cy="30996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7718151" y="5300392"/>
            <a:ext cx="3812582" cy="88964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s-ES" sz="1600" b="1" i="0" dirty="0" smtClean="0">
                <a:solidFill>
                  <a:srgbClr val="000000"/>
                </a:solidFill>
                <a:latin typeface="Arial"/>
                <a:cs typeface="Arial"/>
              </a:rPr>
              <a:t>Formulación de </a:t>
            </a:r>
            <a:r>
              <a:rPr lang="es-ES" sz="1600" b="1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s-ES" sz="1600" b="1" i="0" dirty="0" smtClean="0">
                <a:solidFill>
                  <a:srgbClr val="000000"/>
                </a:solidFill>
                <a:latin typeface="Arial"/>
                <a:cs typeface="Arial"/>
              </a:rPr>
              <a:t>rogramas a escala de país</a:t>
            </a:r>
            <a:endParaRPr lang="es-E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914400"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PNUD, FPNU, UNICEF, PMA, ONU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Mujeres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)</a:t>
            </a:r>
            <a:endParaRPr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0693654" y="4755366"/>
            <a:ext cx="1102674" cy="427979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SEP 2016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852408" y="2898183"/>
            <a:ext cx="1921789" cy="116664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185715" indent="-185715" algn="l" defTabSz="914400">
              <a:buClr>
                <a:srgbClr val="000000"/>
              </a:buClr>
              <a:buFont typeface="Arial"/>
              <a:buChar char="•"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Análisis de lagunas</a:t>
            </a:r>
          </a:p>
          <a:p>
            <a:pPr marL="185715" indent="-185715" algn="l" defTabSz="914400">
              <a:buClr>
                <a:srgbClr val="000000"/>
              </a:buClr>
              <a:buFont typeface="Arial"/>
              <a:buChar char="•"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Informe de ventajas comparativas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177153" y="2898183"/>
            <a:ext cx="1921789" cy="141286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185715" indent="-185715" algn="l" defTabSz="914400">
              <a:buClr>
                <a:srgbClr val="000000"/>
              </a:buClr>
              <a:buFont typeface="Arial"/>
              <a:buChar char="•"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Taller de priorización</a:t>
            </a:r>
          </a:p>
          <a:p>
            <a:pPr marL="185715" indent="-185715" algn="l" defTabSz="914400">
              <a:buClr>
                <a:srgbClr val="000000"/>
              </a:buClr>
              <a:buFont typeface="Arial"/>
              <a:buChar char="•"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Asesoramiento</a:t>
            </a:r>
          </a:p>
          <a:p>
            <a:pPr marL="185715" indent="-185715" algn="l" defTabSz="914400">
              <a:buClr>
                <a:srgbClr val="000000"/>
              </a:buClr>
              <a:buFont typeface="Arial"/>
              <a:buChar char="•"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Reunión de validación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1268277" y="5173862"/>
            <a:ext cx="2342827" cy="2576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361260" y="5297840"/>
            <a:ext cx="2187855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Evaluación</a:t>
            </a:r>
            <a:r>
              <a:rPr lang="en-US" sz="1600" b="1" i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del </a:t>
            </a:r>
            <a:r>
              <a:rPr lang="en-US" sz="1600" b="1" i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UNDAF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991892" y="4556502"/>
            <a:ext cx="10662833" cy="30996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935851" y="2923627"/>
            <a:ext cx="1921789" cy="116664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185715" indent="-185715" algn="l" defTabSz="914400">
              <a:buClr>
                <a:srgbClr val="000000"/>
              </a:buClr>
              <a:buFont typeface="Arial"/>
              <a:buChar char="•"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Matriz de resultados</a:t>
            </a:r>
          </a:p>
          <a:p>
            <a:pPr marL="185715" indent="-185715" algn="l" defTabSz="914400">
              <a:buClr>
                <a:srgbClr val="000000"/>
              </a:buClr>
              <a:buFont typeface="Arial"/>
              <a:buChar char="•"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Plan de SyE, Examen anual, Evaluación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130653" y="5961684"/>
            <a:ext cx="4479009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defTabSz="914400">
              <a:buNone/>
            </a:pPr>
            <a:r>
              <a:rPr lang="en-US" sz="16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Transición de los ODM a los ODS</a:t>
            </a:r>
            <a:endParaRPr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5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heme" id="{121B708D-4D57-4235-BAD3-9600AE4AE1F8}" vid="{E0D8DA0C-8CA8-45AE-82E5-3285E40A873C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3014</Words>
  <Application>Microsoft Office PowerPoint</Application>
  <PresentationFormat>Widescreen</PresentationFormat>
  <Paragraphs>247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REACH Master</vt:lpstr>
      <vt:lpstr>4_Office Theme</vt:lpstr>
      <vt:lpstr>Office Theme</vt:lpstr>
      <vt:lpstr>1_Office Theme</vt:lpstr>
      <vt:lpstr>1_REACH Master</vt:lpstr>
      <vt:lpstr>2_Office Theme</vt:lpstr>
      <vt:lpstr>Master Theme</vt:lpstr>
      <vt:lpstr>5_Office Theme</vt:lpstr>
      <vt:lpstr>6_Office Theme</vt:lpstr>
      <vt:lpstr>2_REACH Master</vt:lpstr>
      <vt:lpstr>think-cell Slide</vt:lpstr>
      <vt:lpstr> Taller estratégico sobre  las contribuciones de la ONU  a la nutrición </vt:lpstr>
      <vt:lpstr>Objetivos del taller</vt:lpstr>
      <vt:lpstr>Resultados deseados</vt:lpstr>
      <vt:lpstr>Agenda</vt:lpstr>
      <vt:lpstr>Agenda</vt:lpstr>
      <vt:lpstr>   Revisión del contexto estratégico </vt:lpstr>
      <vt:lpstr>Ideas clave de la evaluación o examen intermedio del Plan nacional de nutrición</vt:lpstr>
      <vt:lpstr>Ideas clave de la evaluación o examen del UNDAF (o equivalente) </vt:lpstr>
      <vt:lpstr>2017-2020 Proceso UNDAF (ilustrativo)</vt:lpstr>
      <vt:lpstr>Acuerdos institucionales para la coordinación de la nutrición</vt:lpstr>
      <vt:lpstr>Función de la Red de las Naciones Unidas para SUN</vt:lpstr>
      <vt:lpstr>Peticiones del gobierno nacional</vt:lpstr>
      <vt:lpstr>La ONU necesita cambiar su forma de trabajar conjuntamente (examen por parte del Secretariado de SUN  y de la IEE del Movimiento SUN) </vt:lpstr>
      <vt:lpstr>Preguntas clave – Contexto estratégico</vt:lpstr>
      <vt:lpstr>Preguntas adicionales – Contexto estratégico (ilustrativo) </vt:lpstr>
      <vt:lpstr>Contribuciones de la ONU a la nutrición: Presentación de resultados del ejercicio de inventario</vt:lpstr>
      <vt:lpstr>Ventaja comparativa de la ONU en materia de nutrición País XX</vt:lpstr>
      <vt:lpstr>¿Qué es la ventaja comparativa?</vt:lpstr>
      <vt:lpstr>Ejercicio – Ventaja comparativa de la ONU en materia de nutrición</vt:lpstr>
      <vt:lpstr>PowerPoint Presentation</vt:lpstr>
      <vt:lpstr>Ventaja comparativa en nutrición – La ONU en su conjunto</vt:lpstr>
      <vt:lpstr>Definiendo los resultados de nutrición en el siguiente UNDAF (o equivalente):  Prioridades inmediatas y estratégicas </vt:lpstr>
      <vt:lpstr>Visión vs Estrategia vs Planificación táctica</vt:lpstr>
      <vt:lpstr>PowerPoint Presentation</vt:lpstr>
      <vt:lpstr>Visión de la ONU en materia de nutrición para el país XX (para debate)</vt:lpstr>
      <vt:lpstr>Preguntas clave – Visión de la ONU para el país XX</vt:lpstr>
      <vt:lpstr>Resultados de la ONU en materia de nutrición para el país XX (para debate)</vt:lpstr>
      <vt:lpstr>Preguntas clave – Nutrición en el UNDAF país XX</vt:lpstr>
      <vt:lpstr>Ejercicio – Prioridades inmediatas</vt:lpstr>
      <vt:lpstr>Evaluación relativa de los productos o resultados prioritarios</vt:lpstr>
      <vt:lpstr>Productos</vt:lpstr>
      <vt:lpstr>Pistas para desarrollar los productos o resultados propuestos</vt:lpstr>
      <vt:lpstr>Grupos</vt:lpstr>
      <vt:lpstr>Rendición de cuentas:  Midiendo el éxito </vt:lpstr>
      <vt:lpstr>¿A qué se parece el éxito? (ilustrativo; desarrollo basado en resultados de entrevistas)</vt:lpstr>
      <vt:lpstr>Estimular el aprendizaje y la rendición de cuentas</vt:lpstr>
      <vt:lpstr>Funciones y responsabilidades  en el apoyo a la agenda nutricional del gobierno, incluyendo la gobernanza de la nutrición </vt:lpstr>
      <vt:lpstr>Mensajes clave para una sesión informativa con el  Coordinador Residente y los Representantes de las agencias de la ONU</vt:lpstr>
      <vt:lpstr>Siguientes pasos</vt:lpstr>
    </vt:vector>
  </TitlesOfParts>
  <Company>World Food Programme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Joint Priorities &amp; Planning</dc:title>
  <dc:creator>GOOSSENS Tania</dc:creator>
  <cp:lastModifiedBy>GOOSSENS Tania</cp:lastModifiedBy>
  <cp:revision>127</cp:revision>
  <cp:lastPrinted>2015-05-08T07:51:13Z</cp:lastPrinted>
  <dcterms:created xsi:type="dcterms:W3CDTF">2015-05-07T07:15:00Z</dcterms:created>
  <dcterms:modified xsi:type="dcterms:W3CDTF">2015-12-22T10:54:39Z</dcterms:modified>
</cp:coreProperties>
</file>