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Lst>
  <p:notesMasterIdLst>
    <p:notesMasterId r:id="rId14"/>
  </p:notesMasterIdLst>
  <p:handoutMasterIdLst>
    <p:handoutMasterId r:id="rId15"/>
  </p:handoutMasterIdLst>
  <p:sldIdLst>
    <p:sldId id="256" r:id="rId5"/>
    <p:sldId id="289" r:id="rId6"/>
    <p:sldId id="284" r:id="rId7"/>
    <p:sldId id="257" r:id="rId8"/>
    <p:sldId id="290" r:id="rId9"/>
    <p:sldId id="287" r:id="rId10"/>
    <p:sldId id="288" r:id="rId11"/>
    <p:sldId id="291" r:id="rId12"/>
    <p:sldId id="28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ire Blanchard" initials="CB" lastIdx="5" clrIdx="0"/>
  <p:cmAuthor id="1" name="Palmer, Helen (LDN-WSW)" initials="P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2D17"/>
    <a:srgbClr val="BFBFBF"/>
    <a:srgbClr val="108089"/>
    <a:srgbClr val="FDEBB1"/>
    <a:srgbClr val="ECEB9A"/>
    <a:srgbClr val="74BAC2"/>
    <a:srgbClr val="98AE03"/>
    <a:srgbClr val="C2D06D"/>
    <a:srgbClr val="99AF01"/>
    <a:srgbClr val="AC83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95" autoAdjust="0"/>
    <p:restoredTop sz="94631"/>
  </p:normalViewPr>
  <p:slideViewPr>
    <p:cSldViewPr snapToGrid="0" snapToObjects="1">
      <p:cViewPr>
        <p:scale>
          <a:sx n="100" d="100"/>
          <a:sy n="100" d="100"/>
        </p:scale>
        <p:origin x="-402" y="-72"/>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stunting</c:v>
                </c:pt>
              </c:strCache>
            </c:strRef>
          </c:tx>
          <c:dLbls>
            <c:showLegendKey val="0"/>
            <c:showVal val="1"/>
            <c:showCatName val="0"/>
            <c:showSerName val="0"/>
            <c:showPercent val="0"/>
            <c:showBubbleSize val="0"/>
            <c:showLeaderLines val="0"/>
          </c:dLbls>
          <c:cat>
            <c:strRef>
              <c:f>Sheet1!$A$2:$A$4</c:f>
              <c:strCache>
                <c:ptCount val="3"/>
                <c:pt idx="0">
                  <c:v>2003 KDHS</c:v>
                </c:pt>
                <c:pt idx="1">
                  <c:v>2008/9 KDHS</c:v>
                </c:pt>
                <c:pt idx="2">
                  <c:v>2014 KDHS</c:v>
                </c:pt>
              </c:strCache>
            </c:strRef>
          </c:cat>
          <c:val>
            <c:numRef>
              <c:f>Sheet1!$B$2:$B$4</c:f>
              <c:numCache>
                <c:formatCode>General</c:formatCode>
                <c:ptCount val="3"/>
                <c:pt idx="0">
                  <c:v>36</c:v>
                </c:pt>
                <c:pt idx="1">
                  <c:v>35</c:v>
                </c:pt>
                <c:pt idx="2">
                  <c:v>26</c:v>
                </c:pt>
              </c:numCache>
            </c:numRef>
          </c:val>
          <c:smooth val="0"/>
        </c:ser>
        <c:ser>
          <c:idx val="1"/>
          <c:order val="1"/>
          <c:tx>
            <c:strRef>
              <c:f>Sheet1!$C$1</c:f>
              <c:strCache>
                <c:ptCount val="1"/>
                <c:pt idx="0">
                  <c:v>wasting</c:v>
                </c:pt>
              </c:strCache>
            </c:strRef>
          </c:tx>
          <c:dLbls>
            <c:showLegendKey val="0"/>
            <c:showVal val="1"/>
            <c:showCatName val="0"/>
            <c:showSerName val="0"/>
            <c:showPercent val="0"/>
            <c:showBubbleSize val="0"/>
            <c:showLeaderLines val="0"/>
          </c:dLbls>
          <c:cat>
            <c:strRef>
              <c:f>Sheet1!$A$2:$A$4</c:f>
              <c:strCache>
                <c:ptCount val="3"/>
                <c:pt idx="0">
                  <c:v>2003 KDHS</c:v>
                </c:pt>
                <c:pt idx="1">
                  <c:v>2008/9 KDHS</c:v>
                </c:pt>
                <c:pt idx="2">
                  <c:v>2014 KDHS</c:v>
                </c:pt>
              </c:strCache>
            </c:strRef>
          </c:cat>
          <c:val>
            <c:numRef>
              <c:f>Sheet1!$C$2:$C$4</c:f>
              <c:numCache>
                <c:formatCode>General</c:formatCode>
                <c:ptCount val="3"/>
                <c:pt idx="0">
                  <c:v>6</c:v>
                </c:pt>
                <c:pt idx="1">
                  <c:v>7</c:v>
                </c:pt>
                <c:pt idx="2">
                  <c:v>4</c:v>
                </c:pt>
              </c:numCache>
            </c:numRef>
          </c:val>
          <c:smooth val="0"/>
        </c:ser>
        <c:ser>
          <c:idx val="2"/>
          <c:order val="2"/>
          <c:tx>
            <c:strRef>
              <c:f>Sheet1!$D$1</c:f>
              <c:strCache>
                <c:ptCount val="1"/>
                <c:pt idx="0">
                  <c:v>underweight</c:v>
                </c:pt>
              </c:strCache>
            </c:strRef>
          </c:tx>
          <c:dLbls>
            <c:showLegendKey val="0"/>
            <c:showVal val="1"/>
            <c:showCatName val="0"/>
            <c:showSerName val="0"/>
            <c:showPercent val="0"/>
            <c:showBubbleSize val="0"/>
            <c:showLeaderLines val="0"/>
          </c:dLbls>
          <c:cat>
            <c:strRef>
              <c:f>Sheet1!$A$2:$A$4</c:f>
              <c:strCache>
                <c:ptCount val="3"/>
                <c:pt idx="0">
                  <c:v>2003 KDHS</c:v>
                </c:pt>
                <c:pt idx="1">
                  <c:v>2008/9 KDHS</c:v>
                </c:pt>
                <c:pt idx="2">
                  <c:v>2014 KDHS</c:v>
                </c:pt>
              </c:strCache>
            </c:strRef>
          </c:cat>
          <c:val>
            <c:numRef>
              <c:f>Sheet1!$D$2:$D$4</c:f>
              <c:numCache>
                <c:formatCode>General</c:formatCode>
                <c:ptCount val="3"/>
                <c:pt idx="0">
                  <c:v>16</c:v>
                </c:pt>
                <c:pt idx="1">
                  <c:v>16</c:v>
                </c:pt>
                <c:pt idx="2">
                  <c:v>11</c:v>
                </c:pt>
              </c:numCache>
            </c:numRef>
          </c:val>
          <c:smooth val="0"/>
        </c:ser>
        <c:ser>
          <c:idx val="3"/>
          <c:order val="3"/>
          <c:tx>
            <c:strRef>
              <c:f>Sheet1!$E$1</c:f>
              <c:strCache>
                <c:ptCount val="1"/>
                <c:pt idx="0">
                  <c:v>EBF</c:v>
                </c:pt>
              </c:strCache>
            </c:strRef>
          </c:tx>
          <c:dLbls>
            <c:showLegendKey val="0"/>
            <c:showVal val="1"/>
            <c:showCatName val="0"/>
            <c:showSerName val="0"/>
            <c:showPercent val="0"/>
            <c:showBubbleSize val="0"/>
            <c:showLeaderLines val="0"/>
          </c:dLbls>
          <c:cat>
            <c:strRef>
              <c:f>Sheet1!$A$2:$A$4</c:f>
              <c:strCache>
                <c:ptCount val="3"/>
                <c:pt idx="0">
                  <c:v>2003 KDHS</c:v>
                </c:pt>
                <c:pt idx="1">
                  <c:v>2008/9 KDHS</c:v>
                </c:pt>
                <c:pt idx="2">
                  <c:v>2014 KDHS</c:v>
                </c:pt>
              </c:strCache>
            </c:strRef>
          </c:cat>
          <c:val>
            <c:numRef>
              <c:f>Sheet1!$E$2:$E$4</c:f>
              <c:numCache>
                <c:formatCode>General</c:formatCode>
                <c:ptCount val="3"/>
                <c:pt idx="0">
                  <c:v>13</c:v>
                </c:pt>
                <c:pt idx="1">
                  <c:v>32</c:v>
                </c:pt>
                <c:pt idx="2">
                  <c:v>61</c:v>
                </c:pt>
              </c:numCache>
            </c:numRef>
          </c:val>
          <c:smooth val="0"/>
        </c:ser>
        <c:ser>
          <c:idx val="4"/>
          <c:order val="4"/>
          <c:tx>
            <c:strRef>
              <c:f>Sheet1!$F$1</c:f>
              <c:strCache>
                <c:ptCount val="1"/>
                <c:pt idx="0">
                  <c:v>Bottle feeding</c:v>
                </c:pt>
              </c:strCache>
            </c:strRef>
          </c:tx>
          <c:dLbls>
            <c:showLegendKey val="0"/>
            <c:showVal val="1"/>
            <c:showCatName val="0"/>
            <c:showSerName val="0"/>
            <c:showPercent val="0"/>
            <c:showBubbleSize val="0"/>
            <c:showLeaderLines val="0"/>
          </c:dLbls>
          <c:cat>
            <c:strRef>
              <c:f>Sheet1!$A$2:$A$4</c:f>
              <c:strCache>
                <c:ptCount val="3"/>
                <c:pt idx="0">
                  <c:v>2003 KDHS</c:v>
                </c:pt>
                <c:pt idx="1">
                  <c:v>2008/9 KDHS</c:v>
                </c:pt>
                <c:pt idx="2">
                  <c:v>2014 KDHS</c:v>
                </c:pt>
              </c:strCache>
            </c:strRef>
          </c:cat>
          <c:val>
            <c:numRef>
              <c:f>Sheet1!$F$2:$F$4</c:f>
              <c:numCache>
                <c:formatCode>General</c:formatCode>
                <c:ptCount val="3"/>
                <c:pt idx="0">
                  <c:v>27</c:v>
                </c:pt>
                <c:pt idx="1">
                  <c:v>25</c:v>
                </c:pt>
                <c:pt idx="2">
                  <c:v>11</c:v>
                </c:pt>
              </c:numCache>
            </c:numRef>
          </c:val>
          <c:smooth val="0"/>
        </c:ser>
        <c:dLbls>
          <c:showLegendKey val="0"/>
          <c:showVal val="0"/>
          <c:showCatName val="0"/>
          <c:showSerName val="0"/>
          <c:showPercent val="0"/>
          <c:showBubbleSize val="0"/>
        </c:dLbls>
        <c:marker val="1"/>
        <c:smooth val="0"/>
        <c:axId val="119681024"/>
        <c:axId val="119682560"/>
      </c:lineChart>
      <c:catAx>
        <c:axId val="119681024"/>
        <c:scaling>
          <c:orientation val="minMax"/>
        </c:scaling>
        <c:delete val="0"/>
        <c:axPos val="b"/>
        <c:majorTickMark val="out"/>
        <c:minorTickMark val="none"/>
        <c:tickLblPos val="nextTo"/>
        <c:crossAx val="119682560"/>
        <c:crosses val="autoZero"/>
        <c:auto val="1"/>
        <c:lblAlgn val="ctr"/>
        <c:lblOffset val="100"/>
        <c:noMultiLvlLbl val="0"/>
      </c:catAx>
      <c:valAx>
        <c:axId val="119682560"/>
        <c:scaling>
          <c:orientation val="minMax"/>
        </c:scaling>
        <c:delete val="0"/>
        <c:axPos val="l"/>
        <c:majorGridlines/>
        <c:numFmt formatCode="General" sourceLinked="1"/>
        <c:majorTickMark val="out"/>
        <c:minorTickMark val="none"/>
        <c:tickLblPos val="nextTo"/>
        <c:crossAx val="11968102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0CA230-0A69-40B6-A2DC-2A3B21F78DD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49015DD-1D62-47E0-9DFF-3CC40588ECEB}">
      <dgm:prSet phldrT="[Text]"/>
      <dgm:spPr/>
      <dgm:t>
        <a:bodyPr/>
        <a:lstStyle/>
        <a:p>
          <a:r>
            <a:rPr lang="en-US" dirty="0" smtClean="0"/>
            <a:t>Key interventions</a:t>
          </a:r>
          <a:endParaRPr lang="en-US" dirty="0"/>
        </a:p>
      </dgm:t>
    </dgm:pt>
    <dgm:pt modelId="{FE82C444-C198-44B2-8CC7-860CCF0C3CA6}" type="parTrans" cxnId="{F3FA838D-034B-49BD-902C-D34ED3BE294D}">
      <dgm:prSet/>
      <dgm:spPr/>
      <dgm:t>
        <a:bodyPr/>
        <a:lstStyle/>
        <a:p>
          <a:endParaRPr lang="en-US"/>
        </a:p>
      </dgm:t>
    </dgm:pt>
    <dgm:pt modelId="{4643E373-93A7-4C1E-B276-241A63302559}" type="sibTrans" cxnId="{F3FA838D-034B-49BD-902C-D34ED3BE294D}">
      <dgm:prSet/>
      <dgm:spPr/>
      <dgm:t>
        <a:bodyPr/>
        <a:lstStyle/>
        <a:p>
          <a:endParaRPr lang="en-US"/>
        </a:p>
      </dgm:t>
    </dgm:pt>
    <dgm:pt modelId="{0E2BC966-99DA-42D5-AB0A-D72F3B6F9E84}">
      <dgm:prSet phldrT="[Text]"/>
      <dgm:spPr/>
      <dgm:t>
        <a:bodyPr/>
        <a:lstStyle/>
        <a:p>
          <a:r>
            <a:rPr lang="en-US" dirty="0" smtClean="0"/>
            <a:t>challenges</a:t>
          </a:r>
          <a:endParaRPr lang="en-US" dirty="0"/>
        </a:p>
      </dgm:t>
    </dgm:pt>
    <dgm:pt modelId="{0387431A-AD22-4126-87B0-26578820AC2A}" type="parTrans" cxnId="{55C8F587-C8C3-4223-89C5-7CE142B5FAD4}">
      <dgm:prSet/>
      <dgm:spPr/>
      <dgm:t>
        <a:bodyPr/>
        <a:lstStyle/>
        <a:p>
          <a:endParaRPr lang="en-US"/>
        </a:p>
      </dgm:t>
    </dgm:pt>
    <dgm:pt modelId="{044CCB2B-0F57-46E1-B7EB-D8581A418741}" type="sibTrans" cxnId="{55C8F587-C8C3-4223-89C5-7CE142B5FAD4}">
      <dgm:prSet/>
      <dgm:spPr/>
      <dgm:t>
        <a:bodyPr/>
        <a:lstStyle/>
        <a:p>
          <a:endParaRPr lang="en-US"/>
        </a:p>
      </dgm:t>
    </dgm:pt>
    <dgm:pt modelId="{FD0481C1-A5C1-49D8-A014-430B80E59FEF}">
      <dgm:prSet phldrT="[Text]"/>
      <dgm:spPr/>
      <dgm:t>
        <a:bodyPr/>
        <a:lstStyle/>
        <a:p>
          <a:r>
            <a:rPr lang="en-US" b="1" dirty="0" smtClean="0">
              <a:effectLst/>
              <a:latin typeface="Calibri"/>
              <a:ea typeface="Calibri"/>
              <a:cs typeface="Times New Roman"/>
            </a:rPr>
            <a:t>Low Funding</a:t>
          </a:r>
          <a:endParaRPr lang="en-US" b="1" dirty="0"/>
        </a:p>
      </dgm:t>
    </dgm:pt>
    <dgm:pt modelId="{0E724466-7FB1-49C3-AF5C-BA66DE5610F1}" type="parTrans" cxnId="{43609D6A-05BD-4609-8DC9-A328BEF28BA4}">
      <dgm:prSet/>
      <dgm:spPr/>
      <dgm:t>
        <a:bodyPr/>
        <a:lstStyle/>
        <a:p>
          <a:endParaRPr lang="en-US"/>
        </a:p>
      </dgm:t>
    </dgm:pt>
    <dgm:pt modelId="{60BD0B50-885A-42AE-B433-9A3FBA03D983}" type="sibTrans" cxnId="{43609D6A-05BD-4609-8DC9-A328BEF28BA4}">
      <dgm:prSet/>
      <dgm:spPr/>
      <dgm:t>
        <a:bodyPr/>
        <a:lstStyle/>
        <a:p>
          <a:endParaRPr lang="en-US"/>
        </a:p>
      </dgm:t>
    </dgm:pt>
    <dgm:pt modelId="{A79D2E69-5984-479B-B7F1-815857D4877F}">
      <dgm:prSet phldrT="[Text]"/>
      <dgm:spPr/>
      <dgm:t>
        <a:bodyPr/>
        <a:lstStyle/>
        <a:p>
          <a:r>
            <a:rPr lang="en-US" b="1" dirty="0" smtClean="0">
              <a:effectLst/>
              <a:latin typeface="Calibri"/>
              <a:ea typeface="Calibri"/>
              <a:cs typeface="Times New Roman"/>
            </a:rPr>
            <a:t>Low demand for nutrition services</a:t>
          </a:r>
          <a:endParaRPr lang="en-US" b="1" dirty="0"/>
        </a:p>
      </dgm:t>
    </dgm:pt>
    <dgm:pt modelId="{DAC21069-4CE2-4A9A-A0A2-D011A3A6354C}" type="parTrans" cxnId="{B8A7F32C-AE3E-4F72-B1BB-F779EA0BFFE3}">
      <dgm:prSet/>
      <dgm:spPr/>
      <dgm:t>
        <a:bodyPr/>
        <a:lstStyle/>
        <a:p>
          <a:endParaRPr lang="en-US"/>
        </a:p>
      </dgm:t>
    </dgm:pt>
    <dgm:pt modelId="{644CD747-4DD1-4994-B55B-3C417BF91F60}" type="sibTrans" cxnId="{B8A7F32C-AE3E-4F72-B1BB-F779EA0BFFE3}">
      <dgm:prSet/>
      <dgm:spPr/>
      <dgm:t>
        <a:bodyPr/>
        <a:lstStyle/>
        <a:p>
          <a:endParaRPr lang="en-US"/>
        </a:p>
      </dgm:t>
    </dgm:pt>
    <dgm:pt modelId="{E76FE0ED-C4C5-4BEC-A4FF-E631C7F62E82}">
      <dgm:prSet phldrT="[Text]"/>
      <dgm:spPr/>
      <dgm:t>
        <a:bodyPr/>
        <a:lstStyle/>
        <a:p>
          <a:r>
            <a:rPr lang="en-US" dirty="0" smtClean="0"/>
            <a:t>Lessons learnt</a:t>
          </a:r>
          <a:endParaRPr lang="en-US" dirty="0"/>
        </a:p>
      </dgm:t>
    </dgm:pt>
    <dgm:pt modelId="{CFB64231-561B-43A1-8E62-7544528D0A5B}" type="parTrans" cxnId="{FC7F09AA-560B-45EB-8066-7DD8D7F3E83D}">
      <dgm:prSet/>
      <dgm:spPr/>
      <dgm:t>
        <a:bodyPr/>
        <a:lstStyle/>
        <a:p>
          <a:endParaRPr lang="en-US"/>
        </a:p>
      </dgm:t>
    </dgm:pt>
    <dgm:pt modelId="{0BC6B33E-60A8-43F1-B088-5D4C4204F475}" type="sibTrans" cxnId="{FC7F09AA-560B-45EB-8066-7DD8D7F3E83D}">
      <dgm:prSet/>
      <dgm:spPr/>
      <dgm:t>
        <a:bodyPr/>
        <a:lstStyle/>
        <a:p>
          <a:endParaRPr lang="en-US"/>
        </a:p>
      </dgm:t>
    </dgm:pt>
    <dgm:pt modelId="{30019078-2995-4612-9D8D-397BE58028EC}">
      <dgm:prSet phldrT="[Text]"/>
      <dgm:spPr/>
      <dgm:t>
        <a:bodyPr/>
        <a:lstStyle/>
        <a:p>
          <a:r>
            <a:rPr lang="en-US" b="1" dirty="0" smtClean="0"/>
            <a:t>Advocacy is very important for both supply and demand for services. More duty bearers-rights holders platform needed. </a:t>
          </a:r>
          <a:endParaRPr lang="en-US" b="1" dirty="0"/>
        </a:p>
      </dgm:t>
    </dgm:pt>
    <dgm:pt modelId="{C6CB1356-E4EC-4EFF-9246-EA4CB27F6757}" type="parTrans" cxnId="{475AA131-2BA4-4DBC-AE98-4D03D517E32A}">
      <dgm:prSet/>
      <dgm:spPr/>
      <dgm:t>
        <a:bodyPr/>
        <a:lstStyle/>
        <a:p>
          <a:endParaRPr lang="en-US"/>
        </a:p>
      </dgm:t>
    </dgm:pt>
    <dgm:pt modelId="{3E7571E5-88A1-4F58-8C36-67632EC60E04}" type="sibTrans" cxnId="{475AA131-2BA4-4DBC-AE98-4D03D517E32A}">
      <dgm:prSet/>
      <dgm:spPr/>
      <dgm:t>
        <a:bodyPr/>
        <a:lstStyle/>
        <a:p>
          <a:endParaRPr lang="en-US"/>
        </a:p>
      </dgm:t>
    </dgm:pt>
    <dgm:pt modelId="{9DA94E29-6D6C-46EB-99EC-D76142D32A3C}">
      <dgm:prSet phldrT="[Text]"/>
      <dgm:spPr/>
      <dgm:t>
        <a:bodyPr/>
        <a:lstStyle/>
        <a:p>
          <a:r>
            <a:rPr lang="en-US" b="1" dirty="0" smtClean="0"/>
            <a:t>Working with the key government agencies </a:t>
          </a:r>
          <a:r>
            <a:rPr lang="en-US" b="1" dirty="0" smtClean="0"/>
            <a:t>for leadership and advocacy for resources allocation for scaling </a:t>
          </a:r>
          <a:r>
            <a:rPr lang="en-US" b="1" dirty="0" smtClean="0"/>
            <a:t>up nutrition is likely more successful as opposed to advocating alone.</a:t>
          </a:r>
          <a:endParaRPr lang="en-US" b="1" dirty="0"/>
        </a:p>
      </dgm:t>
    </dgm:pt>
    <dgm:pt modelId="{1C8817D1-8DAA-4568-959D-581106C5F59B}" type="parTrans" cxnId="{84EE64DF-5114-4027-9C73-AB34F9E0D60F}">
      <dgm:prSet/>
      <dgm:spPr/>
      <dgm:t>
        <a:bodyPr/>
        <a:lstStyle/>
        <a:p>
          <a:endParaRPr lang="en-US"/>
        </a:p>
      </dgm:t>
    </dgm:pt>
    <dgm:pt modelId="{6F68B00F-FA11-4868-AD46-DD57A9E22D88}" type="sibTrans" cxnId="{84EE64DF-5114-4027-9C73-AB34F9E0D60F}">
      <dgm:prSet/>
      <dgm:spPr/>
      <dgm:t>
        <a:bodyPr/>
        <a:lstStyle/>
        <a:p>
          <a:endParaRPr lang="en-US"/>
        </a:p>
      </dgm:t>
    </dgm:pt>
    <dgm:pt modelId="{C93838E4-CB11-499B-B14B-815FDFBA61B4}">
      <dgm:prSet/>
      <dgm:spPr/>
      <dgm:t>
        <a:bodyPr/>
        <a:lstStyle/>
        <a:p>
          <a:r>
            <a:rPr lang="en-US" b="1" dirty="0" smtClean="0">
              <a:effectLst/>
              <a:latin typeface="Calibri"/>
              <a:ea typeface="Calibri"/>
              <a:cs typeface="Times New Roman"/>
            </a:rPr>
            <a:t>Weak multi-sectoral collaboration in tackling malnutrition</a:t>
          </a:r>
          <a:endParaRPr lang="en-US" b="1" dirty="0">
            <a:effectLst/>
            <a:latin typeface="Calibri"/>
            <a:ea typeface="Calibri"/>
            <a:cs typeface="Times New Roman"/>
          </a:endParaRPr>
        </a:p>
      </dgm:t>
    </dgm:pt>
    <dgm:pt modelId="{BB4E94B3-DA34-48DC-AC78-5D028B1027D1}" type="parTrans" cxnId="{55325AE2-1C06-4CB3-9511-FFE1850CAFEB}">
      <dgm:prSet/>
      <dgm:spPr/>
      <dgm:t>
        <a:bodyPr/>
        <a:lstStyle/>
        <a:p>
          <a:endParaRPr lang="en-US"/>
        </a:p>
      </dgm:t>
    </dgm:pt>
    <dgm:pt modelId="{974B424C-F5A4-488B-B2A9-DF3F43861343}" type="sibTrans" cxnId="{55325AE2-1C06-4CB3-9511-FFE1850CAFEB}">
      <dgm:prSet/>
      <dgm:spPr/>
      <dgm:t>
        <a:bodyPr/>
        <a:lstStyle/>
        <a:p>
          <a:endParaRPr lang="en-US"/>
        </a:p>
      </dgm:t>
    </dgm:pt>
    <dgm:pt modelId="{049EC7E2-7B7F-477D-9D53-F8E4D68A2537}">
      <dgm:prSet/>
      <dgm:spPr/>
      <dgm:t>
        <a:bodyPr/>
        <a:lstStyle/>
        <a:p>
          <a:r>
            <a:rPr lang="en-US" b="1" dirty="0" smtClean="0">
              <a:effectLst/>
              <a:latin typeface="Calibri"/>
              <a:ea typeface="Calibri"/>
              <a:cs typeface="Times New Roman"/>
            </a:rPr>
            <a:t>Marginalization of nutrition in the home sectors</a:t>
          </a:r>
          <a:endParaRPr lang="en-US" b="1" dirty="0">
            <a:effectLst/>
            <a:latin typeface="Calibri"/>
            <a:ea typeface="Calibri"/>
            <a:cs typeface="Times New Roman"/>
          </a:endParaRPr>
        </a:p>
      </dgm:t>
    </dgm:pt>
    <dgm:pt modelId="{70E1E716-F8E0-4756-8AA7-079BEE753A01}" type="parTrans" cxnId="{0B1EAA8B-49DB-40AD-9D6C-FFC2D1C46B0E}">
      <dgm:prSet/>
      <dgm:spPr/>
      <dgm:t>
        <a:bodyPr/>
        <a:lstStyle/>
        <a:p>
          <a:endParaRPr lang="en-US"/>
        </a:p>
      </dgm:t>
    </dgm:pt>
    <dgm:pt modelId="{20947E5C-6182-43B7-A0EE-2F072614413A}" type="sibTrans" cxnId="{0B1EAA8B-49DB-40AD-9D6C-FFC2D1C46B0E}">
      <dgm:prSet/>
      <dgm:spPr/>
      <dgm:t>
        <a:bodyPr/>
        <a:lstStyle/>
        <a:p>
          <a:endParaRPr lang="en-US"/>
        </a:p>
      </dgm:t>
    </dgm:pt>
    <dgm:pt modelId="{7C571E8D-A3CC-475E-B5DE-58F45B8070EA}">
      <dgm:prSet/>
      <dgm:spPr/>
      <dgm:t>
        <a:bodyPr/>
        <a:lstStyle/>
        <a:p>
          <a:r>
            <a:rPr lang="en-US" b="1" dirty="0" smtClean="0">
              <a:effectLst/>
              <a:latin typeface="Calibri"/>
              <a:ea typeface="Calibri"/>
              <a:cs typeface="Times New Roman"/>
            </a:rPr>
            <a:t>Low utilization of information for decision making</a:t>
          </a:r>
          <a:endParaRPr lang="en-US" b="1" dirty="0">
            <a:effectLst/>
            <a:latin typeface="Calibri"/>
            <a:ea typeface="Calibri"/>
            <a:cs typeface="Times New Roman"/>
          </a:endParaRPr>
        </a:p>
      </dgm:t>
    </dgm:pt>
    <dgm:pt modelId="{217A8269-0D8F-4ACF-88BC-1E378A26DD98}" type="parTrans" cxnId="{5C42F51A-1C0D-4B13-9520-866344BBDDBC}">
      <dgm:prSet/>
      <dgm:spPr/>
      <dgm:t>
        <a:bodyPr/>
        <a:lstStyle/>
        <a:p>
          <a:endParaRPr lang="en-US"/>
        </a:p>
      </dgm:t>
    </dgm:pt>
    <dgm:pt modelId="{D18F8091-81BE-4B06-B6F6-6A01D7F83D71}" type="sibTrans" cxnId="{5C42F51A-1C0D-4B13-9520-866344BBDDBC}">
      <dgm:prSet/>
      <dgm:spPr/>
      <dgm:t>
        <a:bodyPr/>
        <a:lstStyle/>
        <a:p>
          <a:endParaRPr lang="en-US"/>
        </a:p>
      </dgm:t>
    </dgm:pt>
    <dgm:pt modelId="{6DECBD3C-146B-4140-A627-8D66BBDA16C4}">
      <dgm:prSet phldrT="[Text]"/>
      <dgm:spPr/>
      <dgm:t>
        <a:bodyPr/>
        <a:lstStyle/>
        <a:p>
          <a:r>
            <a:rPr lang="en-US" b="1" dirty="0" smtClean="0">
              <a:effectLst/>
              <a:latin typeface="Calibri"/>
              <a:ea typeface="Calibri"/>
              <a:cs typeface="Times New Roman"/>
            </a:rPr>
            <a:t>Weak capacity on nutrition advocacy</a:t>
          </a:r>
          <a:endParaRPr lang="en-US" b="1" dirty="0"/>
        </a:p>
      </dgm:t>
    </dgm:pt>
    <dgm:pt modelId="{FE3AD174-D84A-44F6-869D-7186BBB5159A}" type="parTrans" cxnId="{0EA9FDDF-DC47-46C2-801F-B794710C9F96}">
      <dgm:prSet/>
      <dgm:spPr/>
      <dgm:t>
        <a:bodyPr/>
        <a:lstStyle/>
        <a:p>
          <a:endParaRPr lang="en-US"/>
        </a:p>
      </dgm:t>
    </dgm:pt>
    <dgm:pt modelId="{666009CB-37B2-4C22-AA97-6E6F685C7F03}" type="sibTrans" cxnId="{0EA9FDDF-DC47-46C2-801F-B794710C9F96}">
      <dgm:prSet/>
      <dgm:spPr/>
      <dgm:t>
        <a:bodyPr/>
        <a:lstStyle/>
        <a:p>
          <a:endParaRPr lang="en-US"/>
        </a:p>
      </dgm:t>
    </dgm:pt>
    <dgm:pt modelId="{BCF092F9-E88F-41E5-8665-18776853ED2B}">
      <dgm:prSet phldrT="[Text]"/>
      <dgm:spPr/>
      <dgm:t>
        <a:bodyPr/>
        <a:lstStyle/>
        <a:p>
          <a:r>
            <a:rPr lang="en-US" b="1" dirty="0" smtClean="0"/>
            <a:t>Nutrition sensitive interventions, if given equal priorities as nutrition sensitive, can greatly improve nutrition status of the  country- need for strong MSP </a:t>
          </a:r>
          <a:endParaRPr lang="en-US" b="1" dirty="0"/>
        </a:p>
      </dgm:t>
    </dgm:pt>
    <dgm:pt modelId="{AF35591B-E195-491E-A1EB-A9F14A6598FA}" type="parTrans" cxnId="{72BC9829-64A7-4A6D-A6CB-5933F3A85E76}">
      <dgm:prSet/>
      <dgm:spPr/>
      <dgm:t>
        <a:bodyPr/>
        <a:lstStyle/>
        <a:p>
          <a:endParaRPr lang="en-US"/>
        </a:p>
      </dgm:t>
    </dgm:pt>
    <dgm:pt modelId="{575C325E-77A9-4FEA-AC1F-D2FCA214EE90}" type="sibTrans" cxnId="{72BC9829-64A7-4A6D-A6CB-5933F3A85E76}">
      <dgm:prSet/>
      <dgm:spPr/>
      <dgm:t>
        <a:bodyPr/>
        <a:lstStyle/>
        <a:p>
          <a:endParaRPr lang="en-US"/>
        </a:p>
      </dgm:t>
    </dgm:pt>
    <dgm:pt modelId="{48A2823E-12FD-4622-B60D-F7EEBC881387}">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Zinc supplementation</a:t>
          </a:r>
          <a:endParaRPr lang="en-US" sz="1300" b="1" i="0" dirty="0">
            <a:solidFill>
              <a:schemeClr val="tx1"/>
            </a:solidFill>
            <a:latin typeface="Calibri" panose="020F0502020204030204" pitchFamily="34" charset="0"/>
            <a:cs typeface="Calibri" panose="020F0502020204030204" pitchFamily="34" charset="0"/>
          </a:endParaRPr>
        </a:p>
      </dgm:t>
    </dgm:pt>
    <dgm:pt modelId="{6B25C90F-9B20-4D59-B228-25CD10AC9184}" type="parTrans" cxnId="{2CA69B9A-A5A0-48D6-9F7C-D2FE49D4DCF7}">
      <dgm:prSet/>
      <dgm:spPr/>
    </dgm:pt>
    <dgm:pt modelId="{D3382478-A78A-4CB6-9DC2-8AB1B041466A}" type="sibTrans" cxnId="{2CA69B9A-A5A0-48D6-9F7C-D2FE49D4DCF7}">
      <dgm:prSet/>
      <dgm:spPr/>
    </dgm:pt>
    <dgm:pt modelId="{4372BF5A-B440-4A61-A441-B5728576BB37}">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Exclusive breast feeding</a:t>
          </a:r>
          <a:endParaRPr lang="en-US" sz="1300" b="1" i="0" dirty="0">
            <a:solidFill>
              <a:schemeClr val="tx1"/>
            </a:solidFill>
            <a:latin typeface="Calibri" panose="020F0502020204030204" pitchFamily="34" charset="0"/>
            <a:cs typeface="Calibri" panose="020F0502020204030204" pitchFamily="34" charset="0"/>
          </a:endParaRPr>
        </a:p>
      </dgm:t>
    </dgm:pt>
    <dgm:pt modelId="{089A7285-3252-4FEA-B34D-2B05D8BF98F0}" type="parTrans" cxnId="{79B8B92D-5104-4BA8-AB6A-28BF2989616B}">
      <dgm:prSet/>
      <dgm:spPr/>
    </dgm:pt>
    <dgm:pt modelId="{8161B702-9933-49CB-A22D-828006C098F2}" type="sibTrans" cxnId="{79B8B92D-5104-4BA8-AB6A-28BF2989616B}">
      <dgm:prSet/>
      <dgm:spPr/>
    </dgm:pt>
    <dgm:pt modelId="{8A7A21FB-F5A1-4E7C-AC6A-86BA40C96E64}">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Complementary feeding</a:t>
          </a:r>
          <a:endParaRPr lang="en-US" sz="1300" b="1" i="0" dirty="0">
            <a:solidFill>
              <a:schemeClr val="tx1"/>
            </a:solidFill>
            <a:latin typeface="Calibri" panose="020F0502020204030204" pitchFamily="34" charset="0"/>
            <a:cs typeface="Calibri" panose="020F0502020204030204" pitchFamily="34" charset="0"/>
          </a:endParaRPr>
        </a:p>
      </dgm:t>
    </dgm:pt>
    <dgm:pt modelId="{709F10D6-B3A4-4877-8CCB-5BE405FAF7BE}" type="parTrans" cxnId="{E3A5D37C-0295-44F2-8A4C-969B8D14F12B}">
      <dgm:prSet/>
      <dgm:spPr/>
    </dgm:pt>
    <dgm:pt modelId="{A65960D6-653A-42D5-9B50-A455457DC55E}" type="sibTrans" cxnId="{E3A5D37C-0295-44F2-8A4C-969B8D14F12B}">
      <dgm:prSet/>
      <dgm:spPr/>
    </dgm:pt>
    <dgm:pt modelId="{0A03403F-426E-4026-B5AA-1BB066FE1F51}">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Vitamin A supplementation</a:t>
          </a:r>
          <a:endParaRPr lang="en-US" sz="1300" b="1" i="0" dirty="0">
            <a:solidFill>
              <a:schemeClr val="tx1"/>
            </a:solidFill>
            <a:latin typeface="Calibri" panose="020F0502020204030204" pitchFamily="34" charset="0"/>
            <a:cs typeface="Calibri" panose="020F0502020204030204" pitchFamily="34" charset="0"/>
          </a:endParaRPr>
        </a:p>
      </dgm:t>
    </dgm:pt>
    <dgm:pt modelId="{B3974BF0-559F-427A-96B3-E52064703EFE}" type="parTrans" cxnId="{22F41182-CEEB-429E-80F3-CDA3B53E7EEC}">
      <dgm:prSet/>
      <dgm:spPr/>
    </dgm:pt>
    <dgm:pt modelId="{F67B8FB8-7D53-43CE-B4C0-74BBB2100225}" type="sibTrans" cxnId="{22F41182-CEEB-429E-80F3-CDA3B53E7EEC}">
      <dgm:prSet/>
      <dgm:spPr/>
    </dgm:pt>
    <dgm:pt modelId="{25508A70-9889-401D-BB3E-154416A5FFC4}">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Iron folate supplementation</a:t>
          </a:r>
          <a:endParaRPr lang="en-US" sz="1300" b="1" i="0" dirty="0">
            <a:solidFill>
              <a:schemeClr val="tx1"/>
            </a:solidFill>
            <a:latin typeface="Calibri" panose="020F0502020204030204" pitchFamily="34" charset="0"/>
            <a:cs typeface="Calibri" panose="020F0502020204030204" pitchFamily="34" charset="0"/>
          </a:endParaRPr>
        </a:p>
      </dgm:t>
    </dgm:pt>
    <dgm:pt modelId="{9D4A8466-B709-4738-B143-4CF253BDAD59}" type="parTrans" cxnId="{647547A9-8430-4BC4-ACE3-32686DABDE9B}">
      <dgm:prSet/>
      <dgm:spPr/>
    </dgm:pt>
    <dgm:pt modelId="{923057C0-7098-4D68-8320-2FEB77B31463}" type="sibTrans" cxnId="{647547A9-8430-4BC4-ACE3-32686DABDE9B}">
      <dgm:prSet/>
      <dgm:spPr/>
    </dgm:pt>
    <dgm:pt modelId="{23D2D558-7FB5-4750-92E1-336865118AF9}">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Deworming</a:t>
          </a:r>
          <a:endParaRPr lang="en-US" sz="1300" b="1" i="0" dirty="0">
            <a:solidFill>
              <a:schemeClr val="tx1"/>
            </a:solidFill>
            <a:latin typeface="Calibri" panose="020F0502020204030204" pitchFamily="34" charset="0"/>
            <a:cs typeface="Calibri" panose="020F0502020204030204" pitchFamily="34" charset="0"/>
          </a:endParaRPr>
        </a:p>
      </dgm:t>
    </dgm:pt>
    <dgm:pt modelId="{A216748E-0DC6-445B-B473-B63945ED5991}" type="parTrans" cxnId="{CCDD7A0A-26EA-427E-B441-FE83746AB22F}">
      <dgm:prSet/>
      <dgm:spPr/>
    </dgm:pt>
    <dgm:pt modelId="{80577E63-1DBA-42E7-B18A-46954B87B6D8}" type="sibTrans" cxnId="{CCDD7A0A-26EA-427E-B441-FE83746AB22F}">
      <dgm:prSet/>
      <dgm:spPr/>
    </dgm:pt>
    <dgm:pt modelId="{7D21F1CD-96B7-4C2E-BF58-95F588128F8E}">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Integrated management of acute malnutrition</a:t>
          </a:r>
          <a:endParaRPr lang="en-US" sz="1300" b="1" i="0" dirty="0">
            <a:solidFill>
              <a:schemeClr val="tx1"/>
            </a:solidFill>
            <a:latin typeface="Calibri" panose="020F0502020204030204" pitchFamily="34" charset="0"/>
            <a:cs typeface="Calibri" panose="020F0502020204030204" pitchFamily="34" charset="0"/>
          </a:endParaRPr>
        </a:p>
      </dgm:t>
    </dgm:pt>
    <dgm:pt modelId="{01B4EDB6-3066-444C-A4F6-224B0211D265}" type="parTrans" cxnId="{E7BBEE76-738A-4CB1-A046-99E3C1436A25}">
      <dgm:prSet/>
      <dgm:spPr/>
    </dgm:pt>
    <dgm:pt modelId="{9B5B8EB3-FE5A-422F-BD77-51B4BDCA463F}" type="sibTrans" cxnId="{E7BBEE76-738A-4CB1-A046-99E3C1436A25}">
      <dgm:prSet/>
      <dgm:spPr/>
    </dgm:pt>
    <dgm:pt modelId="{A23F83E2-72E2-447C-ADA9-28C920D5064C}">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Iron Folate supplementation of pregnant women</a:t>
          </a:r>
          <a:endParaRPr lang="en-US" sz="1300" b="1" i="0" dirty="0">
            <a:solidFill>
              <a:schemeClr val="tx1"/>
            </a:solidFill>
            <a:latin typeface="Calibri" panose="020F0502020204030204" pitchFamily="34" charset="0"/>
            <a:cs typeface="Calibri" panose="020F0502020204030204" pitchFamily="34" charset="0"/>
          </a:endParaRPr>
        </a:p>
      </dgm:t>
    </dgm:pt>
    <dgm:pt modelId="{13894888-47A2-4BBD-B702-659C6C112281}" type="parTrans" cxnId="{178F7CFF-A90C-4B94-B565-8D9C7386E920}">
      <dgm:prSet/>
      <dgm:spPr/>
    </dgm:pt>
    <dgm:pt modelId="{7F87D268-0B5A-4681-8D2B-FBEFD6F4907E}" type="sibTrans" cxnId="{178F7CFF-A90C-4B94-B565-8D9C7386E920}">
      <dgm:prSet/>
      <dgm:spPr/>
    </dgm:pt>
    <dgm:pt modelId="{C070816F-069F-456F-A02B-CEF015CC497E}">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Food fortification</a:t>
          </a:r>
          <a:endParaRPr lang="en-US" sz="1300" b="1" i="0" dirty="0">
            <a:solidFill>
              <a:schemeClr val="tx1"/>
            </a:solidFill>
            <a:latin typeface="Calibri" panose="020F0502020204030204" pitchFamily="34" charset="0"/>
            <a:cs typeface="Calibri" panose="020F0502020204030204" pitchFamily="34" charset="0"/>
          </a:endParaRPr>
        </a:p>
      </dgm:t>
    </dgm:pt>
    <dgm:pt modelId="{B6DAE503-E1A6-4D6D-B22B-4DFB8C95C5BE}" type="parTrans" cxnId="{D3C17337-8955-4F1B-B7DB-F371B66480C8}">
      <dgm:prSet/>
      <dgm:spPr/>
    </dgm:pt>
    <dgm:pt modelId="{94F55045-1B11-4AF2-AC19-0097C967B999}" type="sibTrans" cxnId="{D3C17337-8955-4F1B-B7DB-F371B66480C8}">
      <dgm:prSet/>
      <dgm:spPr/>
    </dgm:pt>
    <dgm:pt modelId="{D0C79CD0-4D94-451A-B0D2-C047B37D419A}">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Salt Iodization</a:t>
          </a:r>
          <a:endParaRPr lang="en-US" sz="1300" b="1" i="0" dirty="0">
            <a:solidFill>
              <a:schemeClr val="tx1"/>
            </a:solidFill>
            <a:latin typeface="Calibri" panose="020F0502020204030204" pitchFamily="34" charset="0"/>
            <a:cs typeface="Calibri" panose="020F0502020204030204" pitchFamily="34" charset="0"/>
          </a:endParaRPr>
        </a:p>
      </dgm:t>
    </dgm:pt>
    <dgm:pt modelId="{1100F475-3E66-4610-A736-47453737C3E9}" type="parTrans" cxnId="{C1DF13CF-A61F-4B86-A7D0-1A45BA29327C}">
      <dgm:prSet/>
      <dgm:spPr/>
    </dgm:pt>
    <dgm:pt modelId="{EAB097D3-6C15-4BBB-9B79-EC0FCFB94264}" type="sibTrans" cxnId="{C1DF13CF-A61F-4B86-A7D0-1A45BA29327C}">
      <dgm:prSet/>
      <dgm:spPr/>
    </dgm:pt>
    <dgm:pt modelId="{931C152D-DBCE-42FC-B797-7786E2123BB9}">
      <dgm:prSet phldrT="[Text]" custT="1"/>
      <dgm:spPr/>
      <dgm:t>
        <a:bodyPr/>
        <a:lstStyle/>
        <a:p>
          <a:r>
            <a:rPr lang="en-US" sz="1300" b="1" i="0" dirty="0" smtClean="0">
              <a:solidFill>
                <a:schemeClr val="tx1"/>
              </a:solidFill>
              <a:latin typeface="Calibri" panose="020F0502020204030204" pitchFamily="34" charset="0"/>
              <a:cs typeface="Calibri" panose="020F0502020204030204" pitchFamily="34" charset="0"/>
            </a:rPr>
            <a:t>Improved Hygiene practices</a:t>
          </a:r>
          <a:endParaRPr lang="en-US" sz="1300" b="1" i="0" dirty="0">
            <a:solidFill>
              <a:schemeClr val="tx1"/>
            </a:solidFill>
            <a:latin typeface="Calibri" panose="020F0502020204030204" pitchFamily="34" charset="0"/>
            <a:cs typeface="Calibri" panose="020F0502020204030204" pitchFamily="34" charset="0"/>
          </a:endParaRPr>
        </a:p>
      </dgm:t>
    </dgm:pt>
    <dgm:pt modelId="{26C4C0DF-A0CD-44D0-83A8-182C28EA0A8F}" type="parTrans" cxnId="{F4F387AA-7E83-4D06-BCF6-E7FA3B1A1369}">
      <dgm:prSet/>
      <dgm:spPr/>
    </dgm:pt>
    <dgm:pt modelId="{3324C78F-02B1-4B95-9D64-51382C535AAB}" type="sibTrans" cxnId="{F4F387AA-7E83-4D06-BCF6-E7FA3B1A1369}">
      <dgm:prSet/>
      <dgm:spPr/>
    </dgm:pt>
    <dgm:pt modelId="{65D5AD27-E301-4834-B54C-80B03CB82B0B}">
      <dgm:prSet phldrT="[Text]" custT="1"/>
      <dgm:spPr/>
      <dgm:t>
        <a:bodyPr/>
        <a:lstStyle/>
        <a:p>
          <a:r>
            <a:rPr lang="en-US" sz="1600" b="1" u="sng" dirty="0" smtClean="0">
              <a:solidFill>
                <a:schemeClr val="tx1"/>
              </a:solidFill>
              <a:effectLst/>
              <a:latin typeface="Calibri" panose="020F0502020204030204" pitchFamily="34" charset="0"/>
              <a:ea typeface="Calibri"/>
              <a:cs typeface="Calibri" panose="020F0502020204030204" pitchFamily="34" charset="0"/>
            </a:rPr>
            <a:t>High Impact Nutrition Interventions</a:t>
          </a:r>
          <a:r>
            <a:rPr lang="en-US" sz="1300" b="1" dirty="0" smtClean="0">
              <a:solidFill>
                <a:schemeClr val="tx1"/>
              </a:solidFill>
              <a:effectLst/>
              <a:latin typeface="Calibri" panose="020F0502020204030204" pitchFamily="34" charset="0"/>
              <a:ea typeface="Calibri"/>
              <a:cs typeface="Calibri" panose="020F0502020204030204" pitchFamily="34" charset="0"/>
            </a:rPr>
            <a:t>:</a:t>
          </a:r>
          <a:endParaRPr lang="en-US" sz="1300" b="1" i="0" dirty="0">
            <a:solidFill>
              <a:schemeClr val="tx1"/>
            </a:solidFill>
            <a:latin typeface="Calibri" panose="020F0502020204030204" pitchFamily="34" charset="0"/>
            <a:cs typeface="Calibri" panose="020F0502020204030204" pitchFamily="34" charset="0"/>
          </a:endParaRPr>
        </a:p>
      </dgm:t>
    </dgm:pt>
    <dgm:pt modelId="{6A67054C-833A-4B55-8E12-3634F30DDAC2}" type="parTrans" cxnId="{536BF067-2229-4A7C-AC86-6CD5A9373BEB}">
      <dgm:prSet/>
      <dgm:spPr/>
    </dgm:pt>
    <dgm:pt modelId="{3F2EBA6D-8821-4C3A-98B1-F61D272E656A}" type="sibTrans" cxnId="{536BF067-2229-4A7C-AC86-6CD5A9373BEB}">
      <dgm:prSet/>
      <dgm:spPr/>
    </dgm:pt>
    <dgm:pt modelId="{EA4020C7-146F-42DF-8FC5-B5D8479BF1AC}" type="pres">
      <dgm:prSet presAssocID="{C00CA230-0A69-40B6-A2DC-2A3B21F78DD1}" presName="Name0" presStyleCnt="0">
        <dgm:presLayoutVars>
          <dgm:dir/>
          <dgm:animLvl val="lvl"/>
          <dgm:resizeHandles val="exact"/>
        </dgm:presLayoutVars>
      </dgm:prSet>
      <dgm:spPr/>
      <dgm:t>
        <a:bodyPr/>
        <a:lstStyle/>
        <a:p>
          <a:endParaRPr lang="en-US"/>
        </a:p>
      </dgm:t>
    </dgm:pt>
    <dgm:pt modelId="{29AB1BF4-E63C-4630-B121-AC84EC0C840F}" type="pres">
      <dgm:prSet presAssocID="{349015DD-1D62-47E0-9DFF-3CC40588ECEB}" presName="composite" presStyleCnt="0"/>
      <dgm:spPr/>
    </dgm:pt>
    <dgm:pt modelId="{7D91C992-EBD1-4FF1-ACB6-83BBD5245ECB}" type="pres">
      <dgm:prSet presAssocID="{349015DD-1D62-47E0-9DFF-3CC40588ECEB}" presName="parTx" presStyleLbl="alignNode1" presStyleIdx="0" presStyleCnt="3">
        <dgm:presLayoutVars>
          <dgm:chMax val="0"/>
          <dgm:chPref val="0"/>
          <dgm:bulletEnabled val="1"/>
        </dgm:presLayoutVars>
      </dgm:prSet>
      <dgm:spPr/>
      <dgm:t>
        <a:bodyPr/>
        <a:lstStyle/>
        <a:p>
          <a:endParaRPr lang="en-US"/>
        </a:p>
      </dgm:t>
    </dgm:pt>
    <dgm:pt modelId="{FAA1A9CC-76A7-49A9-933D-F079C44AD091}" type="pres">
      <dgm:prSet presAssocID="{349015DD-1D62-47E0-9DFF-3CC40588ECEB}" presName="desTx" presStyleLbl="alignAccFollowNode1" presStyleIdx="0" presStyleCnt="3">
        <dgm:presLayoutVars>
          <dgm:bulletEnabled val="1"/>
        </dgm:presLayoutVars>
      </dgm:prSet>
      <dgm:spPr/>
      <dgm:t>
        <a:bodyPr/>
        <a:lstStyle/>
        <a:p>
          <a:endParaRPr lang="en-US"/>
        </a:p>
      </dgm:t>
    </dgm:pt>
    <dgm:pt modelId="{E286ABCE-02AE-4F57-9F03-4DA9E3F6F939}" type="pres">
      <dgm:prSet presAssocID="{4643E373-93A7-4C1E-B276-241A63302559}" presName="space" presStyleCnt="0"/>
      <dgm:spPr/>
    </dgm:pt>
    <dgm:pt modelId="{687A7E07-FFF2-4205-A708-FAA45A6265BD}" type="pres">
      <dgm:prSet presAssocID="{0E2BC966-99DA-42D5-AB0A-D72F3B6F9E84}" presName="composite" presStyleCnt="0"/>
      <dgm:spPr/>
    </dgm:pt>
    <dgm:pt modelId="{6F33ACFF-1ED3-465D-AB5E-DC2C0DFD2BEB}" type="pres">
      <dgm:prSet presAssocID="{0E2BC966-99DA-42D5-AB0A-D72F3B6F9E84}" presName="parTx" presStyleLbl="alignNode1" presStyleIdx="1" presStyleCnt="3">
        <dgm:presLayoutVars>
          <dgm:chMax val="0"/>
          <dgm:chPref val="0"/>
          <dgm:bulletEnabled val="1"/>
        </dgm:presLayoutVars>
      </dgm:prSet>
      <dgm:spPr/>
      <dgm:t>
        <a:bodyPr/>
        <a:lstStyle/>
        <a:p>
          <a:endParaRPr lang="en-US"/>
        </a:p>
      </dgm:t>
    </dgm:pt>
    <dgm:pt modelId="{9327AEE5-51E3-4DD1-9DF7-38535C465AA5}" type="pres">
      <dgm:prSet presAssocID="{0E2BC966-99DA-42D5-AB0A-D72F3B6F9E84}" presName="desTx" presStyleLbl="alignAccFollowNode1" presStyleIdx="1" presStyleCnt="3">
        <dgm:presLayoutVars>
          <dgm:bulletEnabled val="1"/>
        </dgm:presLayoutVars>
      </dgm:prSet>
      <dgm:spPr/>
      <dgm:t>
        <a:bodyPr/>
        <a:lstStyle/>
        <a:p>
          <a:endParaRPr lang="en-US"/>
        </a:p>
      </dgm:t>
    </dgm:pt>
    <dgm:pt modelId="{C0FD532C-477C-43E0-A777-567F3B2EDC57}" type="pres">
      <dgm:prSet presAssocID="{044CCB2B-0F57-46E1-B7EB-D8581A418741}" presName="space" presStyleCnt="0"/>
      <dgm:spPr/>
    </dgm:pt>
    <dgm:pt modelId="{1E311951-444B-4237-BB87-5E1A225E06E1}" type="pres">
      <dgm:prSet presAssocID="{E76FE0ED-C4C5-4BEC-A4FF-E631C7F62E82}" presName="composite" presStyleCnt="0"/>
      <dgm:spPr/>
    </dgm:pt>
    <dgm:pt modelId="{DFFD6784-A52F-44B9-8DC0-186FADD6D691}" type="pres">
      <dgm:prSet presAssocID="{E76FE0ED-C4C5-4BEC-A4FF-E631C7F62E82}" presName="parTx" presStyleLbl="alignNode1" presStyleIdx="2" presStyleCnt="3">
        <dgm:presLayoutVars>
          <dgm:chMax val="0"/>
          <dgm:chPref val="0"/>
          <dgm:bulletEnabled val="1"/>
        </dgm:presLayoutVars>
      </dgm:prSet>
      <dgm:spPr/>
      <dgm:t>
        <a:bodyPr/>
        <a:lstStyle/>
        <a:p>
          <a:endParaRPr lang="en-US"/>
        </a:p>
      </dgm:t>
    </dgm:pt>
    <dgm:pt modelId="{FC8F886F-B195-48B8-B0C3-9AE1C5041CD5}" type="pres">
      <dgm:prSet presAssocID="{E76FE0ED-C4C5-4BEC-A4FF-E631C7F62E82}" presName="desTx" presStyleLbl="alignAccFollowNode1" presStyleIdx="2" presStyleCnt="3">
        <dgm:presLayoutVars>
          <dgm:bulletEnabled val="1"/>
        </dgm:presLayoutVars>
      </dgm:prSet>
      <dgm:spPr/>
      <dgm:t>
        <a:bodyPr/>
        <a:lstStyle/>
        <a:p>
          <a:endParaRPr lang="en-US"/>
        </a:p>
      </dgm:t>
    </dgm:pt>
  </dgm:ptLst>
  <dgm:cxnLst>
    <dgm:cxn modelId="{475AA131-2BA4-4DBC-AE98-4D03D517E32A}" srcId="{E76FE0ED-C4C5-4BEC-A4FF-E631C7F62E82}" destId="{30019078-2995-4612-9D8D-397BE58028EC}" srcOrd="0" destOrd="0" parTransId="{C6CB1356-E4EC-4EFF-9246-EA4CB27F6757}" sibTransId="{3E7571E5-88A1-4F58-8C36-67632EC60E04}"/>
    <dgm:cxn modelId="{2CA69B9A-A5A0-48D6-9F7C-D2FE49D4DCF7}" srcId="{349015DD-1D62-47E0-9DFF-3CC40588ECEB}" destId="{48A2823E-12FD-4622-B60D-F7EEBC881387}" srcOrd="6" destOrd="0" parTransId="{6B25C90F-9B20-4D59-B228-25CD10AC9184}" sibTransId="{D3382478-A78A-4CB6-9DC2-8AB1B041466A}"/>
    <dgm:cxn modelId="{2B850865-280D-4C6C-BD52-3A2A356A8E2A}" type="presOf" srcId="{9DA94E29-6D6C-46EB-99EC-D76142D32A3C}" destId="{FC8F886F-B195-48B8-B0C3-9AE1C5041CD5}" srcOrd="0" destOrd="1" presId="urn:microsoft.com/office/officeart/2005/8/layout/hList1"/>
    <dgm:cxn modelId="{CCDD7A0A-26EA-427E-B441-FE83746AB22F}" srcId="{349015DD-1D62-47E0-9DFF-3CC40588ECEB}" destId="{23D2D558-7FB5-4750-92E1-336865118AF9}" srcOrd="8" destOrd="0" parTransId="{A216748E-0DC6-445B-B473-B63945ED5991}" sibTransId="{80577E63-1DBA-42E7-B18A-46954B87B6D8}"/>
    <dgm:cxn modelId="{647547A9-8430-4BC4-ACE3-32686DABDE9B}" srcId="{349015DD-1D62-47E0-9DFF-3CC40588ECEB}" destId="{25508A70-9889-401D-BB3E-154416A5FFC4}" srcOrd="7" destOrd="0" parTransId="{9D4A8466-B709-4738-B143-4CF253BDAD59}" sibTransId="{923057C0-7098-4D68-8320-2FEB77B31463}"/>
    <dgm:cxn modelId="{2258A266-1A25-4A7C-B671-F895CC2B9EEE}" type="presOf" srcId="{A79D2E69-5984-479B-B7F1-815857D4877F}" destId="{9327AEE5-51E3-4DD1-9DF7-38535C465AA5}" srcOrd="0" destOrd="3" presId="urn:microsoft.com/office/officeart/2005/8/layout/hList1"/>
    <dgm:cxn modelId="{5185857A-F69D-4A12-95A0-523CB54BC4DF}" type="presOf" srcId="{C93838E4-CB11-499B-B14B-815FDFBA61B4}" destId="{9327AEE5-51E3-4DD1-9DF7-38535C465AA5}" srcOrd="0" destOrd="1" presId="urn:microsoft.com/office/officeart/2005/8/layout/hList1"/>
    <dgm:cxn modelId="{FC7F09AA-560B-45EB-8066-7DD8D7F3E83D}" srcId="{C00CA230-0A69-40B6-A2DC-2A3B21F78DD1}" destId="{E76FE0ED-C4C5-4BEC-A4FF-E631C7F62E82}" srcOrd="2" destOrd="0" parTransId="{CFB64231-561B-43A1-8E62-7544528D0A5B}" sibTransId="{0BC6B33E-60A8-43F1-B088-5D4C4204F475}"/>
    <dgm:cxn modelId="{85201062-A79C-4747-9E40-6BAA6F8C38E8}" type="presOf" srcId="{7C571E8D-A3CC-475E-B5DE-58F45B8070EA}" destId="{9327AEE5-51E3-4DD1-9DF7-38535C465AA5}" srcOrd="0" destOrd="5" presId="urn:microsoft.com/office/officeart/2005/8/layout/hList1"/>
    <dgm:cxn modelId="{3B964464-6978-4477-8124-A88A2116DE3E}" type="presOf" srcId="{D0C79CD0-4D94-451A-B0D2-C047B37D419A}" destId="{FAA1A9CC-76A7-49A9-933D-F079C44AD091}" srcOrd="0" destOrd="11" presId="urn:microsoft.com/office/officeart/2005/8/layout/hList1"/>
    <dgm:cxn modelId="{536BF067-2229-4A7C-AC86-6CD5A9373BEB}" srcId="{349015DD-1D62-47E0-9DFF-3CC40588ECEB}" destId="{65D5AD27-E301-4834-B54C-80B03CB82B0B}" srcOrd="0" destOrd="0" parTransId="{6A67054C-833A-4B55-8E12-3634F30DDAC2}" sibTransId="{3F2EBA6D-8821-4C3A-98B1-F61D272E656A}"/>
    <dgm:cxn modelId="{B8A7F32C-AE3E-4F72-B1BB-F779EA0BFFE3}" srcId="{0E2BC966-99DA-42D5-AB0A-D72F3B6F9E84}" destId="{A79D2E69-5984-479B-B7F1-815857D4877F}" srcOrd="3" destOrd="0" parTransId="{DAC21069-4CE2-4A9A-A0A2-D011A3A6354C}" sibTransId="{644CD747-4DD1-4994-B55B-3C417BF91F60}"/>
    <dgm:cxn modelId="{0B1EAA8B-49DB-40AD-9D6C-FFC2D1C46B0E}" srcId="{0E2BC966-99DA-42D5-AB0A-D72F3B6F9E84}" destId="{049EC7E2-7B7F-477D-9D53-F8E4D68A2537}" srcOrd="2" destOrd="0" parTransId="{70E1E716-F8E0-4756-8AA7-079BEE753A01}" sibTransId="{20947E5C-6182-43B7-A0EE-2F072614413A}"/>
    <dgm:cxn modelId="{55C8F587-C8C3-4223-89C5-7CE142B5FAD4}" srcId="{C00CA230-0A69-40B6-A2DC-2A3B21F78DD1}" destId="{0E2BC966-99DA-42D5-AB0A-D72F3B6F9E84}" srcOrd="1" destOrd="0" parTransId="{0387431A-AD22-4126-87B0-26578820AC2A}" sibTransId="{044CCB2B-0F57-46E1-B7EB-D8581A418741}"/>
    <dgm:cxn modelId="{22F41182-CEEB-429E-80F3-CDA3B53E7EEC}" srcId="{349015DD-1D62-47E0-9DFF-3CC40588ECEB}" destId="{0A03403F-426E-4026-B5AA-1BB066FE1F51}" srcOrd="5" destOrd="0" parTransId="{B3974BF0-559F-427A-96B3-E52064703EFE}" sibTransId="{F67B8FB8-7D53-43CE-B4C0-74BBB2100225}"/>
    <dgm:cxn modelId="{55325AE2-1C06-4CB3-9511-FFE1850CAFEB}" srcId="{0E2BC966-99DA-42D5-AB0A-D72F3B6F9E84}" destId="{C93838E4-CB11-499B-B14B-815FDFBA61B4}" srcOrd="1" destOrd="0" parTransId="{BB4E94B3-DA34-48DC-AC78-5D028B1027D1}" sibTransId="{974B424C-F5A4-488B-B2A9-DF3F43861343}"/>
    <dgm:cxn modelId="{C1622EBA-19A1-4F83-9965-7B97FCCF9BCF}" type="presOf" srcId="{4372BF5A-B440-4A61-A441-B5728576BB37}" destId="{FAA1A9CC-76A7-49A9-933D-F079C44AD091}" srcOrd="0" destOrd="2" presId="urn:microsoft.com/office/officeart/2005/8/layout/hList1"/>
    <dgm:cxn modelId="{79B8B92D-5104-4BA8-AB6A-28BF2989616B}" srcId="{349015DD-1D62-47E0-9DFF-3CC40588ECEB}" destId="{4372BF5A-B440-4A61-A441-B5728576BB37}" srcOrd="2" destOrd="0" parTransId="{089A7285-3252-4FEA-B34D-2B05D8BF98F0}" sibTransId="{8161B702-9933-49CB-A22D-828006C098F2}"/>
    <dgm:cxn modelId="{CBA7909C-20C8-441F-9B5F-2233EF97D252}" type="presOf" srcId="{48A2823E-12FD-4622-B60D-F7EEBC881387}" destId="{FAA1A9CC-76A7-49A9-933D-F079C44AD091}" srcOrd="0" destOrd="6" presId="urn:microsoft.com/office/officeart/2005/8/layout/hList1"/>
    <dgm:cxn modelId="{5853BC04-923B-47E5-BC9E-C566E916DAFC}" type="presOf" srcId="{C00CA230-0A69-40B6-A2DC-2A3B21F78DD1}" destId="{EA4020C7-146F-42DF-8FC5-B5D8479BF1AC}" srcOrd="0" destOrd="0" presId="urn:microsoft.com/office/officeart/2005/8/layout/hList1"/>
    <dgm:cxn modelId="{DBBC41DD-380C-40C3-B950-0C13A71E46F7}" type="presOf" srcId="{931C152D-DBCE-42FC-B797-7786E2123BB9}" destId="{FAA1A9CC-76A7-49A9-933D-F079C44AD091}" srcOrd="0" destOrd="4" presId="urn:microsoft.com/office/officeart/2005/8/layout/hList1"/>
    <dgm:cxn modelId="{C5E0FFF9-A331-4D33-A7ED-03F711701880}" type="presOf" srcId="{FD0481C1-A5C1-49D8-A014-430B80E59FEF}" destId="{9327AEE5-51E3-4DD1-9DF7-38535C465AA5}" srcOrd="0" destOrd="0" presId="urn:microsoft.com/office/officeart/2005/8/layout/hList1"/>
    <dgm:cxn modelId="{9DEAD9C6-051B-4F4D-865B-3EE04023F140}" type="presOf" srcId="{25508A70-9889-401D-BB3E-154416A5FFC4}" destId="{FAA1A9CC-76A7-49A9-933D-F079C44AD091}" srcOrd="0" destOrd="7" presId="urn:microsoft.com/office/officeart/2005/8/layout/hList1"/>
    <dgm:cxn modelId="{43609D6A-05BD-4609-8DC9-A328BEF28BA4}" srcId="{0E2BC966-99DA-42D5-AB0A-D72F3B6F9E84}" destId="{FD0481C1-A5C1-49D8-A014-430B80E59FEF}" srcOrd="0" destOrd="0" parTransId="{0E724466-7FB1-49C3-AF5C-BA66DE5610F1}" sibTransId="{60BD0B50-885A-42AE-B433-9A3FBA03D983}"/>
    <dgm:cxn modelId="{286D31AC-49D8-4CDD-BAFC-2A90FDFFD410}" type="presOf" srcId="{7D21F1CD-96B7-4C2E-BF58-95F588128F8E}" destId="{FAA1A9CC-76A7-49A9-933D-F079C44AD091}" srcOrd="0" destOrd="1" presId="urn:microsoft.com/office/officeart/2005/8/layout/hList1"/>
    <dgm:cxn modelId="{F3FA838D-034B-49BD-902C-D34ED3BE294D}" srcId="{C00CA230-0A69-40B6-A2DC-2A3B21F78DD1}" destId="{349015DD-1D62-47E0-9DFF-3CC40588ECEB}" srcOrd="0" destOrd="0" parTransId="{FE82C444-C198-44B2-8CC7-860CCF0C3CA6}" sibTransId="{4643E373-93A7-4C1E-B276-241A63302559}"/>
    <dgm:cxn modelId="{E7BBEE76-738A-4CB1-A046-99E3C1436A25}" srcId="{349015DD-1D62-47E0-9DFF-3CC40588ECEB}" destId="{7D21F1CD-96B7-4C2E-BF58-95F588128F8E}" srcOrd="1" destOrd="0" parTransId="{01B4EDB6-3066-444C-A4F6-224B0211D265}" sibTransId="{9B5B8EB3-FE5A-422F-BD77-51B4BDCA463F}"/>
    <dgm:cxn modelId="{C1DF13CF-A61F-4B86-A7D0-1A45BA29327C}" srcId="{349015DD-1D62-47E0-9DFF-3CC40588ECEB}" destId="{D0C79CD0-4D94-451A-B0D2-C047B37D419A}" srcOrd="11" destOrd="0" parTransId="{1100F475-3E66-4610-A736-47453737C3E9}" sibTransId="{EAB097D3-6C15-4BBB-9B79-EC0FCFB94264}"/>
    <dgm:cxn modelId="{178F7CFF-A90C-4B94-B565-8D9C7386E920}" srcId="{349015DD-1D62-47E0-9DFF-3CC40588ECEB}" destId="{A23F83E2-72E2-447C-ADA9-28C920D5064C}" srcOrd="9" destOrd="0" parTransId="{13894888-47A2-4BBD-B702-659C6C112281}" sibTransId="{7F87D268-0B5A-4681-8D2B-FBEFD6F4907E}"/>
    <dgm:cxn modelId="{1A5661D0-A600-4ACA-BEF0-49CEF98A4E0A}" type="presOf" srcId="{349015DD-1D62-47E0-9DFF-3CC40588ECEB}" destId="{7D91C992-EBD1-4FF1-ACB6-83BBD5245ECB}" srcOrd="0" destOrd="0" presId="urn:microsoft.com/office/officeart/2005/8/layout/hList1"/>
    <dgm:cxn modelId="{84EE64DF-5114-4027-9C73-AB34F9E0D60F}" srcId="{E76FE0ED-C4C5-4BEC-A4FF-E631C7F62E82}" destId="{9DA94E29-6D6C-46EB-99EC-D76142D32A3C}" srcOrd="1" destOrd="0" parTransId="{1C8817D1-8DAA-4568-959D-581106C5F59B}" sibTransId="{6F68B00F-FA11-4868-AD46-DD57A9E22D88}"/>
    <dgm:cxn modelId="{1C5A60C7-CE68-48A7-9F38-D00A416BBE2A}" type="presOf" srcId="{23D2D558-7FB5-4750-92E1-336865118AF9}" destId="{FAA1A9CC-76A7-49A9-933D-F079C44AD091}" srcOrd="0" destOrd="8" presId="urn:microsoft.com/office/officeart/2005/8/layout/hList1"/>
    <dgm:cxn modelId="{316CDB1D-9C58-46E2-A084-58F47582EE92}" type="presOf" srcId="{E76FE0ED-C4C5-4BEC-A4FF-E631C7F62E82}" destId="{DFFD6784-A52F-44B9-8DC0-186FADD6D691}" srcOrd="0" destOrd="0" presId="urn:microsoft.com/office/officeart/2005/8/layout/hList1"/>
    <dgm:cxn modelId="{F0BDE4B2-842F-4B63-8388-FDE849B9A5E4}" type="presOf" srcId="{0A03403F-426E-4026-B5AA-1BB066FE1F51}" destId="{FAA1A9CC-76A7-49A9-933D-F079C44AD091}" srcOrd="0" destOrd="5" presId="urn:microsoft.com/office/officeart/2005/8/layout/hList1"/>
    <dgm:cxn modelId="{F286D517-930C-43E5-AFCA-AF0F64EB5318}" type="presOf" srcId="{A23F83E2-72E2-447C-ADA9-28C920D5064C}" destId="{FAA1A9CC-76A7-49A9-933D-F079C44AD091}" srcOrd="0" destOrd="9" presId="urn:microsoft.com/office/officeart/2005/8/layout/hList1"/>
    <dgm:cxn modelId="{5C42F51A-1C0D-4B13-9520-866344BBDDBC}" srcId="{0E2BC966-99DA-42D5-AB0A-D72F3B6F9E84}" destId="{7C571E8D-A3CC-475E-B5DE-58F45B8070EA}" srcOrd="5" destOrd="0" parTransId="{217A8269-0D8F-4ACF-88BC-1E378A26DD98}" sibTransId="{D18F8091-81BE-4B06-B6F6-6A01D7F83D71}"/>
    <dgm:cxn modelId="{D73E7B8A-09F3-4801-9AA4-996035CB345E}" type="presOf" srcId="{6DECBD3C-146B-4140-A627-8D66BBDA16C4}" destId="{9327AEE5-51E3-4DD1-9DF7-38535C465AA5}" srcOrd="0" destOrd="4" presId="urn:microsoft.com/office/officeart/2005/8/layout/hList1"/>
    <dgm:cxn modelId="{72BC9829-64A7-4A6D-A6CB-5933F3A85E76}" srcId="{E76FE0ED-C4C5-4BEC-A4FF-E631C7F62E82}" destId="{BCF092F9-E88F-41E5-8665-18776853ED2B}" srcOrd="2" destOrd="0" parTransId="{AF35591B-E195-491E-A1EB-A9F14A6598FA}" sibTransId="{575C325E-77A9-4FEA-AC1F-D2FCA214EE90}"/>
    <dgm:cxn modelId="{F4F387AA-7E83-4D06-BCF6-E7FA3B1A1369}" srcId="{349015DD-1D62-47E0-9DFF-3CC40588ECEB}" destId="{931C152D-DBCE-42FC-B797-7786E2123BB9}" srcOrd="4" destOrd="0" parTransId="{26C4C0DF-A0CD-44D0-83A8-182C28EA0A8F}" sibTransId="{3324C78F-02B1-4B95-9D64-51382C535AAB}"/>
    <dgm:cxn modelId="{733A75F9-5FA5-47FF-8DE3-D88341E431DA}" type="presOf" srcId="{30019078-2995-4612-9D8D-397BE58028EC}" destId="{FC8F886F-B195-48B8-B0C3-9AE1C5041CD5}" srcOrd="0" destOrd="0" presId="urn:microsoft.com/office/officeart/2005/8/layout/hList1"/>
    <dgm:cxn modelId="{8F221D92-99B1-4E70-BE91-246AB3FD3099}" type="presOf" srcId="{C070816F-069F-456F-A02B-CEF015CC497E}" destId="{FAA1A9CC-76A7-49A9-933D-F079C44AD091}" srcOrd="0" destOrd="10" presId="urn:microsoft.com/office/officeart/2005/8/layout/hList1"/>
    <dgm:cxn modelId="{09F82576-6133-4C4F-AAA2-141D9395AEBB}" type="presOf" srcId="{65D5AD27-E301-4834-B54C-80B03CB82B0B}" destId="{FAA1A9CC-76A7-49A9-933D-F079C44AD091}" srcOrd="0" destOrd="0" presId="urn:microsoft.com/office/officeart/2005/8/layout/hList1"/>
    <dgm:cxn modelId="{23FA2B7B-025E-4D15-8FB7-641EF076F82A}" type="presOf" srcId="{049EC7E2-7B7F-477D-9D53-F8E4D68A2537}" destId="{9327AEE5-51E3-4DD1-9DF7-38535C465AA5}" srcOrd="0" destOrd="2" presId="urn:microsoft.com/office/officeart/2005/8/layout/hList1"/>
    <dgm:cxn modelId="{3CF5C368-6378-46D6-8D43-4FEFECD4B705}" type="presOf" srcId="{0E2BC966-99DA-42D5-AB0A-D72F3B6F9E84}" destId="{6F33ACFF-1ED3-465D-AB5E-DC2C0DFD2BEB}" srcOrd="0" destOrd="0" presId="urn:microsoft.com/office/officeart/2005/8/layout/hList1"/>
    <dgm:cxn modelId="{E3A5D37C-0295-44F2-8A4C-969B8D14F12B}" srcId="{349015DD-1D62-47E0-9DFF-3CC40588ECEB}" destId="{8A7A21FB-F5A1-4E7C-AC6A-86BA40C96E64}" srcOrd="3" destOrd="0" parTransId="{709F10D6-B3A4-4877-8CCB-5BE405FAF7BE}" sibTransId="{A65960D6-653A-42D5-9B50-A455457DC55E}"/>
    <dgm:cxn modelId="{D3C17337-8955-4F1B-B7DB-F371B66480C8}" srcId="{349015DD-1D62-47E0-9DFF-3CC40588ECEB}" destId="{C070816F-069F-456F-A02B-CEF015CC497E}" srcOrd="10" destOrd="0" parTransId="{B6DAE503-E1A6-4D6D-B22B-4DFB8C95C5BE}" sibTransId="{94F55045-1B11-4AF2-AC19-0097C967B999}"/>
    <dgm:cxn modelId="{0EA9FDDF-DC47-46C2-801F-B794710C9F96}" srcId="{0E2BC966-99DA-42D5-AB0A-D72F3B6F9E84}" destId="{6DECBD3C-146B-4140-A627-8D66BBDA16C4}" srcOrd="4" destOrd="0" parTransId="{FE3AD174-D84A-44F6-869D-7186BBB5159A}" sibTransId="{666009CB-37B2-4C22-AA97-6E6F685C7F03}"/>
    <dgm:cxn modelId="{0E38F4AA-741B-4FF2-B434-A83B12D15440}" type="presOf" srcId="{8A7A21FB-F5A1-4E7C-AC6A-86BA40C96E64}" destId="{FAA1A9CC-76A7-49A9-933D-F079C44AD091}" srcOrd="0" destOrd="3" presId="urn:microsoft.com/office/officeart/2005/8/layout/hList1"/>
    <dgm:cxn modelId="{09B5FCA7-567F-4368-9E05-DA968C88FFCA}" type="presOf" srcId="{BCF092F9-E88F-41E5-8665-18776853ED2B}" destId="{FC8F886F-B195-48B8-B0C3-9AE1C5041CD5}" srcOrd="0" destOrd="2" presId="urn:microsoft.com/office/officeart/2005/8/layout/hList1"/>
    <dgm:cxn modelId="{6FED7A2B-7FFF-4C38-BFB7-E651F0FA7901}" type="presParOf" srcId="{EA4020C7-146F-42DF-8FC5-B5D8479BF1AC}" destId="{29AB1BF4-E63C-4630-B121-AC84EC0C840F}" srcOrd="0" destOrd="0" presId="urn:microsoft.com/office/officeart/2005/8/layout/hList1"/>
    <dgm:cxn modelId="{1F81EB87-91B3-4062-86AF-A64C97DA179B}" type="presParOf" srcId="{29AB1BF4-E63C-4630-B121-AC84EC0C840F}" destId="{7D91C992-EBD1-4FF1-ACB6-83BBD5245ECB}" srcOrd="0" destOrd="0" presId="urn:microsoft.com/office/officeart/2005/8/layout/hList1"/>
    <dgm:cxn modelId="{25B7FD73-95D7-4C5B-AD7E-AF21B4C249DD}" type="presParOf" srcId="{29AB1BF4-E63C-4630-B121-AC84EC0C840F}" destId="{FAA1A9CC-76A7-49A9-933D-F079C44AD091}" srcOrd="1" destOrd="0" presId="urn:microsoft.com/office/officeart/2005/8/layout/hList1"/>
    <dgm:cxn modelId="{7A358C9B-D47E-4357-BD59-B06DA4C4DE22}" type="presParOf" srcId="{EA4020C7-146F-42DF-8FC5-B5D8479BF1AC}" destId="{E286ABCE-02AE-4F57-9F03-4DA9E3F6F939}" srcOrd="1" destOrd="0" presId="urn:microsoft.com/office/officeart/2005/8/layout/hList1"/>
    <dgm:cxn modelId="{248732EE-96C7-4B40-8448-B3C3DAD0F1B1}" type="presParOf" srcId="{EA4020C7-146F-42DF-8FC5-B5D8479BF1AC}" destId="{687A7E07-FFF2-4205-A708-FAA45A6265BD}" srcOrd="2" destOrd="0" presId="urn:microsoft.com/office/officeart/2005/8/layout/hList1"/>
    <dgm:cxn modelId="{E00868AE-7969-464E-932D-7A81C572B142}" type="presParOf" srcId="{687A7E07-FFF2-4205-A708-FAA45A6265BD}" destId="{6F33ACFF-1ED3-465D-AB5E-DC2C0DFD2BEB}" srcOrd="0" destOrd="0" presId="urn:microsoft.com/office/officeart/2005/8/layout/hList1"/>
    <dgm:cxn modelId="{3A105182-ED4B-4F72-8148-48862B9A4416}" type="presParOf" srcId="{687A7E07-FFF2-4205-A708-FAA45A6265BD}" destId="{9327AEE5-51E3-4DD1-9DF7-38535C465AA5}" srcOrd="1" destOrd="0" presId="urn:microsoft.com/office/officeart/2005/8/layout/hList1"/>
    <dgm:cxn modelId="{7A6D3975-C603-45B9-A518-F7A525AACB02}" type="presParOf" srcId="{EA4020C7-146F-42DF-8FC5-B5D8479BF1AC}" destId="{C0FD532C-477C-43E0-A777-567F3B2EDC57}" srcOrd="3" destOrd="0" presId="urn:microsoft.com/office/officeart/2005/8/layout/hList1"/>
    <dgm:cxn modelId="{92C7217D-36E6-4F15-A9E0-6C4A88722F1E}" type="presParOf" srcId="{EA4020C7-146F-42DF-8FC5-B5D8479BF1AC}" destId="{1E311951-444B-4237-BB87-5E1A225E06E1}" srcOrd="4" destOrd="0" presId="urn:microsoft.com/office/officeart/2005/8/layout/hList1"/>
    <dgm:cxn modelId="{CAB4AF59-71A9-4323-8682-63AB1F6666BF}" type="presParOf" srcId="{1E311951-444B-4237-BB87-5E1A225E06E1}" destId="{DFFD6784-A52F-44B9-8DC0-186FADD6D691}" srcOrd="0" destOrd="0" presId="urn:microsoft.com/office/officeart/2005/8/layout/hList1"/>
    <dgm:cxn modelId="{D9867A56-8812-4EBC-8C86-390E292787F3}" type="presParOf" srcId="{1E311951-444B-4237-BB87-5E1A225E06E1}" destId="{FC8F886F-B195-48B8-B0C3-9AE1C5041CD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015C86-8823-4F1E-BCF0-9F59CA376416}" type="doc">
      <dgm:prSet loTypeId="urn:microsoft.com/office/officeart/2005/8/layout/venn1" loCatId="relationship" qsTypeId="urn:microsoft.com/office/officeart/2005/8/quickstyle/simple1" qsCatId="simple" csTypeId="urn:microsoft.com/office/officeart/2005/8/colors/accent1_2" csCatId="accent1" phldr="1"/>
      <dgm:spPr/>
    </dgm:pt>
    <dgm:pt modelId="{0760DE59-E7D2-4A27-B1D0-DE9B5B2E3A95}">
      <dgm:prSet phldrT="[Text]" custT="1"/>
      <dgm:spPr/>
      <dgm:t>
        <a:bodyPr/>
        <a:lstStyle/>
        <a:p>
          <a:r>
            <a:rPr lang="en-US" sz="1100" b="1" dirty="0" smtClean="0"/>
            <a:t>Elevation of nutrition in the government structures</a:t>
          </a:r>
          <a:r>
            <a:rPr lang="en-US" sz="1100" dirty="0" smtClean="0"/>
            <a:t>.</a:t>
          </a:r>
          <a:endParaRPr lang="en-US" sz="1100" dirty="0"/>
        </a:p>
      </dgm:t>
    </dgm:pt>
    <dgm:pt modelId="{81BFD14F-B203-4D25-BCA8-8FC3D158AF0A}" type="parTrans" cxnId="{2D1086E0-6897-49B6-9222-D1DF2F4D924D}">
      <dgm:prSet/>
      <dgm:spPr/>
      <dgm:t>
        <a:bodyPr/>
        <a:lstStyle/>
        <a:p>
          <a:endParaRPr lang="en-US"/>
        </a:p>
      </dgm:t>
    </dgm:pt>
    <dgm:pt modelId="{A8561654-E90F-4D33-BB56-37DE9A52DB2F}" type="sibTrans" cxnId="{2D1086E0-6897-49B6-9222-D1DF2F4D924D}">
      <dgm:prSet/>
      <dgm:spPr/>
      <dgm:t>
        <a:bodyPr/>
        <a:lstStyle/>
        <a:p>
          <a:endParaRPr lang="en-US"/>
        </a:p>
      </dgm:t>
    </dgm:pt>
    <dgm:pt modelId="{F71DD535-2A93-4EA3-88AF-F498C776A68F}">
      <dgm:prSet phldrT="[Text]" custT="1"/>
      <dgm:spPr/>
      <dgm:t>
        <a:bodyPr/>
        <a:lstStyle/>
        <a:p>
          <a:r>
            <a:rPr lang="en-US" sz="1100" b="1" dirty="0" smtClean="0"/>
            <a:t>Mainstreaming nutrition as a multi-sectoral development agenda.</a:t>
          </a:r>
          <a:endParaRPr lang="en-US" sz="1100" b="1" dirty="0"/>
        </a:p>
      </dgm:t>
    </dgm:pt>
    <dgm:pt modelId="{F34227EB-3CA9-4D0B-A888-F11FEBB5B2E8}" type="parTrans" cxnId="{919BA79E-DD42-4B0B-A7E2-FBEFA33A12AC}">
      <dgm:prSet/>
      <dgm:spPr/>
      <dgm:t>
        <a:bodyPr/>
        <a:lstStyle/>
        <a:p>
          <a:endParaRPr lang="en-US"/>
        </a:p>
      </dgm:t>
    </dgm:pt>
    <dgm:pt modelId="{8F850240-5FD1-498F-B4D2-D16A96180320}" type="sibTrans" cxnId="{919BA79E-DD42-4B0B-A7E2-FBEFA33A12AC}">
      <dgm:prSet/>
      <dgm:spPr/>
      <dgm:t>
        <a:bodyPr/>
        <a:lstStyle/>
        <a:p>
          <a:endParaRPr lang="en-US"/>
        </a:p>
      </dgm:t>
    </dgm:pt>
    <dgm:pt modelId="{4DE67AED-C00F-4E0F-A778-D17C7C30231A}">
      <dgm:prSet phldrT="[Text]" custT="1"/>
      <dgm:spPr/>
      <dgm:t>
        <a:bodyPr/>
        <a:lstStyle/>
        <a:p>
          <a:r>
            <a:rPr lang="en-US" sz="1100" b="1" dirty="0" smtClean="0"/>
            <a:t>Advocacy for increased investment in nutrition (budget &amp; HR</a:t>
          </a:r>
          <a:r>
            <a:rPr lang="en-US" sz="900" b="1" dirty="0" smtClean="0"/>
            <a:t>)</a:t>
          </a:r>
          <a:endParaRPr lang="en-US" sz="900" b="1" dirty="0"/>
        </a:p>
      </dgm:t>
    </dgm:pt>
    <dgm:pt modelId="{76377860-A3AF-4216-9C98-25CC602FDD3A}" type="parTrans" cxnId="{1D103838-FA78-4500-891C-B1CDA31F8448}">
      <dgm:prSet/>
      <dgm:spPr/>
      <dgm:t>
        <a:bodyPr/>
        <a:lstStyle/>
        <a:p>
          <a:endParaRPr lang="en-US"/>
        </a:p>
      </dgm:t>
    </dgm:pt>
    <dgm:pt modelId="{D5027DF9-4E03-4F2F-82E5-F9A0D930C405}" type="sibTrans" cxnId="{1D103838-FA78-4500-891C-B1CDA31F8448}">
      <dgm:prSet/>
      <dgm:spPr/>
      <dgm:t>
        <a:bodyPr/>
        <a:lstStyle/>
        <a:p>
          <a:endParaRPr lang="en-US"/>
        </a:p>
      </dgm:t>
    </dgm:pt>
    <dgm:pt modelId="{DCFF07F7-B88C-49B5-9727-85F10F5E47AB}">
      <dgm:prSet/>
      <dgm:spPr/>
      <dgm:t>
        <a:bodyPr/>
        <a:lstStyle/>
        <a:p>
          <a:endParaRPr lang="en-US"/>
        </a:p>
      </dgm:t>
    </dgm:pt>
    <dgm:pt modelId="{16D12AA0-1115-4835-9710-96D8C8A49E55}" type="parTrans" cxnId="{625560B2-EB53-4B58-B782-21F8DB1531BD}">
      <dgm:prSet/>
      <dgm:spPr/>
      <dgm:t>
        <a:bodyPr/>
        <a:lstStyle/>
        <a:p>
          <a:endParaRPr lang="en-US"/>
        </a:p>
      </dgm:t>
    </dgm:pt>
    <dgm:pt modelId="{A30E9311-96D1-41BF-8651-B28156EF5252}" type="sibTrans" cxnId="{625560B2-EB53-4B58-B782-21F8DB1531BD}">
      <dgm:prSet/>
      <dgm:spPr/>
      <dgm:t>
        <a:bodyPr/>
        <a:lstStyle/>
        <a:p>
          <a:endParaRPr lang="en-US"/>
        </a:p>
      </dgm:t>
    </dgm:pt>
    <dgm:pt modelId="{0DC790DC-FCDA-457D-A818-2B973818C1B0}">
      <dgm:prSet custT="1"/>
      <dgm:spPr/>
      <dgm:t>
        <a:bodyPr/>
        <a:lstStyle/>
        <a:p>
          <a:r>
            <a:rPr lang="en-GB" sz="1100" b="1" dirty="0" smtClean="0"/>
            <a:t>SUN CSA Institutional strengthening and development</a:t>
          </a:r>
          <a:endParaRPr lang="en-US" sz="1100" dirty="0"/>
        </a:p>
      </dgm:t>
    </dgm:pt>
    <dgm:pt modelId="{AB42841A-BF9E-44DB-9E4E-0F831F9C5950}" type="parTrans" cxnId="{2783DFD1-C3A7-46DA-940C-D767BAF33985}">
      <dgm:prSet/>
      <dgm:spPr/>
      <dgm:t>
        <a:bodyPr/>
        <a:lstStyle/>
        <a:p>
          <a:endParaRPr lang="en-US"/>
        </a:p>
      </dgm:t>
    </dgm:pt>
    <dgm:pt modelId="{96D39F5A-1ACF-4C1D-9F16-EB218BB18EF5}" type="sibTrans" cxnId="{2783DFD1-C3A7-46DA-940C-D767BAF33985}">
      <dgm:prSet/>
      <dgm:spPr/>
      <dgm:t>
        <a:bodyPr/>
        <a:lstStyle/>
        <a:p>
          <a:endParaRPr lang="en-US"/>
        </a:p>
      </dgm:t>
    </dgm:pt>
    <dgm:pt modelId="{988CD8FC-F085-4E14-934C-EF727D864CC8}" type="pres">
      <dgm:prSet presAssocID="{27015C86-8823-4F1E-BCF0-9F59CA376416}" presName="compositeShape" presStyleCnt="0">
        <dgm:presLayoutVars>
          <dgm:chMax val="7"/>
          <dgm:dir/>
          <dgm:resizeHandles val="exact"/>
        </dgm:presLayoutVars>
      </dgm:prSet>
      <dgm:spPr/>
    </dgm:pt>
    <dgm:pt modelId="{7167BDE4-2AB2-40F4-A28E-4FE7511B2E3B}" type="pres">
      <dgm:prSet presAssocID="{0760DE59-E7D2-4A27-B1D0-DE9B5B2E3A95}" presName="circ1" presStyleLbl="vennNode1" presStyleIdx="0" presStyleCnt="5"/>
      <dgm:spPr/>
      <dgm:t>
        <a:bodyPr/>
        <a:lstStyle/>
        <a:p>
          <a:endParaRPr lang="en-US"/>
        </a:p>
      </dgm:t>
    </dgm:pt>
    <dgm:pt modelId="{33DEAD2B-9FE2-4319-AE43-BBEB9C709F22}" type="pres">
      <dgm:prSet presAssocID="{0760DE59-E7D2-4A27-B1D0-DE9B5B2E3A95}" presName="circ1Tx" presStyleLbl="revTx" presStyleIdx="0" presStyleCnt="0">
        <dgm:presLayoutVars>
          <dgm:chMax val="0"/>
          <dgm:chPref val="0"/>
          <dgm:bulletEnabled val="1"/>
        </dgm:presLayoutVars>
      </dgm:prSet>
      <dgm:spPr/>
      <dgm:t>
        <a:bodyPr/>
        <a:lstStyle/>
        <a:p>
          <a:endParaRPr lang="en-US"/>
        </a:p>
      </dgm:t>
    </dgm:pt>
    <dgm:pt modelId="{40AFE5F6-C1B2-403B-B960-9476FFC031CA}" type="pres">
      <dgm:prSet presAssocID="{F71DD535-2A93-4EA3-88AF-F498C776A68F}" presName="circ2" presStyleLbl="vennNode1" presStyleIdx="1" presStyleCnt="5"/>
      <dgm:spPr/>
      <dgm:t>
        <a:bodyPr/>
        <a:lstStyle/>
        <a:p>
          <a:endParaRPr lang="en-US"/>
        </a:p>
      </dgm:t>
    </dgm:pt>
    <dgm:pt modelId="{56559D5C-DD16-4091-9C46-23F6A98C4D31}" type="pres">
      <dgm:prSet presAssocID="{F71DD535-2A93-4EA3-88AF-F498C776A68F}" presName="circ2Tx" presStyleLbl="revTx" presStyleIdx="0" presStyleCnt="0" custScaleY="144595">
        <dgm:presLayoutVars>
          <dgm:chMax val="0"/>
          <dgm:chPref val="0"/>
          <dgm:bulletEnabled val="1"/>
        </dgm:presLayoutVars>
      </dgm:prSet>
      <dgm:spPr/>
      <dgm:t>
        <a:bodyPr/>
        <a:lstStyle/>
        <a:p>
          <a:endParaRPr lang="en-US"/>
        </a:p>
      </dgm:t>
    </dgm:pt>
    <dgm:pt modelId="{31731583-1195-4FDA-9249-9657DAB92781}" type="pres">
      <dgm:prSet presAssocID="{DCFF07F7-B88C-49B5-9727-85F10F5E47AB}" presName="circ3" presStyleLbl="vennNode1" presStyleIdx="2" presStyleCnt="5"/>
      <dgm:spPr/>
    </dgm:pt>
    <dgm:pt modelId="{5E84D202-0E0C-44AA-9F2C-021F70541056}" type="pres">
      <dgm:prSet presAssocID="{DCFF07F7-B88C-49B5-9727-85F10F5E47AB}" presName="circ3Tx" presStyleLbl="revTx" presStyleIdx="0" presStyleCnt="0">
        <dgm:presLayoutVars>
          <dgm:chMax val="0"/>
          <dgm:chPref val="0"/>
          <dgm:bulletEnabled val="1"/>
        </dgm:presLayoutVars>
      </dgm:prSet>
      <dgm:spPr/>
      <dgm:t>
        <a:bodyPr/>
        <a:lstStyle/>
        <a:p>
          <a:endParaRPr lang="en-US"/>
        </a:p>
      </dgm:t>
    </dgm:pt>
    <dgm:pt modelId="{A56714AE-ADDF-4D0D-99AB-7DAA6825E670}" type="pres">
      <dgm:prSet presAssocID="{0DC790DC-FCDA-457D-A818-2B973818C1B0}" presName="circ4" presStyleLbl="vennNode1" presStyleIdx="3" presStyleCnt="5"/>
      <dgm:spPr/>
    </dgm:pt>
    <dgm:pt modelId="{3F20A8BC-325A-4DCB-A8E8-ACFCA95EFD7A}" type="pres">
      <dgm:prSet presAssocID="{0DC790DC-FCDA-457D-A818-2B973818C1B0}" presName="circ4Tx" presStyleLbl="revTx" presStyleIdx="0" presStyleCnt="0">
        <dgm:presLayoutVars>
          <dgm:chMax val="0"/>
          <dgm:chPref val="0"/>
          <dgm:bulletEnabled val="1"/>
        </dgm:presLayoutVars>
      </dgm:prSet>
      <dgm:spPr/>
      <dgm:t>
        <a:bodyPr/>
        <a:lstStyle/>
        <a:p>
          <a:endParaRPr lang="en-US"/>
        </a:p>
      </dgm:t>
    </dgm:pt>
    <dgm:pt modelId="{84E7F5FC-D57C-4939-903B-A8D4A937BCD9}" type="pres">
      <dgm:prSet presAssocID="{4DE67AED-C00F-4E0F-A778-D17C7C30231A}" presName="circ5" presStyleLbl="vennNode1" presStyleIdx="4" presStyleCnt="5"/>
      <dgm:spPr/>
    </dgm:pt>
    <dgm:pt modelId="{1B31A798-8174-4EBA-BF49-C76F4F23246F}" type="pres">
      <dgm:prSet presAssocID="{4DE67AED-C00F-4E0F-A778-D17C7C30231A}" presName="circ5Tx" presStyleLbl="revTx" presStyleIdx="0" presStyleCnt="0">
        <dgm:presLayoutVars>
          <dgm:chMax val="0"/>
          <dgm:chPref val="0"/>
          <dgm:bulletEnabled val="1"/>
        </dgm:presLayoutVars>
      </dgm:prSet>
      <dgm:spPr/>
      <dgm:t>
        <a:bodyPr/>
        <a:lstStyle/>
        <a:p>
          <a:endParaRPr lang="en-US"/>
        </a:p>
      </dgm:t>
    </dgm:pt>
  </dgm:ptLst>
  <dgm:cxnLst>
    <dgm:cxn modelId="{2D1086E0-6897-49B6-9222-D1DF2F4D924D}" srcId="{27015C86-8823-4F1E-BCF0-9F59CA376416}" destId="{0760DE59-E7D2-4A27-B1D0-DE9B5B2E3A95}" srcOrd="0" destOrd="0" parTransId="{81BFD14F-B203-4D25-BCA8-8FC3D158AF0A}" sibTransId="{A8561654-E90F-4D33-BB56-37DE9A52DB2F}"/>
    <dgm:cxn modelId="{570CA27C-9813-4EA8-BB10-A03699D7DA06}" type="presOf" srcId="{F71DD535-2A93-4EA3-88AF-F498C776A68F}" destId="{56559D5C-DD16-4091-9C46-23F6A98C4D31}" srcOrd="0" destOrd="0" presId="urn:microsoft.com/office/officeart/2005/8/layout/venn1"/>
    <dgm:cxn modelId="{919BA79E-DD42-4B0B-A7E2-FBEFA33A12AC}" srcId="{27015C86-8823-4F1E-BCF0-9F59CA376416}" destId="{F71DD535-2A93-4EA3-88AF-F498C776A68F}" srcOrd="1" destOrd="0" parTransId="{F34227EB-3CA9-4D0B-A888-F11FEBB5B2E8}" sibTransId="{8F850240-5FD1-498F-B4D2-D16A96180320}"/>
    <dgm:cxn modelId="{625560B2-EB53-4B58-B782-21F8DB1531BD}" srcId="{27015C86-8823-4F1E-BCF0-9F59CA376416}" destId="{DCFF07F7-B88C-49B5-9727-85F10F5E47AB}" srcOrd="2" destOrd="0" parTransId="{16D12AA0-1115-4835-9710-96D8C8A49E55}" sibTransId="{A30E9311-96D1-41BF-8651-B28156EF5252}"/>
    <dgm:cxn modelId="{F5A09A35-A5DA-4A9F-A591-B67299DC6460}" type="presOf" srcId="{0760DE59-E7D2-4A27-B1D0-DE9B5B2E3A95}" destId="{33DEAD2B-9FE2-4319-AE43-BBEB9C709F22}" srcOrd="0" destOrd="0" presId="urn:microsoft.com/office/officeart/2005/8/layout/venn1"/>
    <dgm:cxn modelId="{2783DFD1-C3A7-46DA-940C-D767BAF33985}" srcId="{27015C86-8823-4F1E-BCF0-9F59CA376416}" destId="{0DC790DC-FCDA-457D-A818-2B973818C1B0}" srcOrd="3" destOrd="0" parTransId="{AB42841A-BF9E-44DB-9E4E-0F831F9C5950}" sibTransId="{96D39F5A-1ACF-4C1D-9F16-EB218BB18EF5}"/>
    <dgm:cxn modelId="{84BF5E9E-0BF9-4794-B0B4-5038976AFE2C}" type="presOf" srcId="{DCFF07F7-B88C-49B5-9727-85F10F5E47AB}" destId="{5E84D202-0E0C-44AA-9F2C-021F70541056}" srcOrd="0" destOrd="0" presId="urn:microsoft.com/office/officeart/2005/8/layout/venn1"/>
    <dgm:cxn modelId="{9200F9C1-17FF-4AD0-B1A0-61D5CDA96247}" type="presOf" srcId="{0DC790DC-FCDA-457D-A818-2B973818C1B0}" destId="{3F20A8BC-325A-4DCB-A8E8-ACFCA95EFD7A}" srcOrd="0" destOrd="0" presId="urn:microsoft.com/office/officeart/2005/8/layout/venn1"/>
    <dgm:cxn modelId="{4152A072-D57E-4D75-9651-82BD5AC26BDF}" type="presOf" srcId="{27015C86-8823-4F1E-BCF0-9F59CA376416}" destId="{988CD8FC-F085-4E14-934C-EF727D864CC8}" srcOrd="0" destOrd="0" presId="urn:microsoft.com/office/officeart/2005/8/layout/venn1"/>
    <dgm:cxn modelId="{1D103838-FA78-4500-891C-B1CDA31F8448}" srcId="{27015C86-8823-4F1E-BCF0-9F59CA376416}" destId="{4DE67AED-C00F-4E0F-A778-D17C7C30231A}" srcOrd="4" destOrd="0" parTransId="{76377860-A3AF-4216-9C98-25CC602FDD3A}" sibTransId="{D5027DF9-4E03-4F2F-82E5-F9A0D930C405}"/>
    <dgm:cxn modelId="{021762F3-288E-4D52-AA1F-4BAEC3BC7FA4}" type="presOf" srcId="{4DE67AED-C00F-4E0F-A778-D17C7C30231A}" destId="{1B31A798-8174-4EBA-BF49-C76F4F23246F}" srcOrd="0" destOrd="0" presId="urn:microsoft.com/office/officeart/2005/8/layout/venn1"/>
    <dgm:cxn modelId="{7D58544C-B524-4BB7-BDAD-2A3E45917673}" type="presParOf" srcId="{988CD8FC-F085-4E14-934C-EF727D864CC8}" destId="{7167BDE4-2AB2-40F4-A28E-4FE7511B2E3B}" srcOrd="0" destOrd="0" presId="urn:microsoft.com/office/officeart/2005/8/layout/venn1"/>
    <dgm:cxn modelId="{ECEBB155-DE9B-46A4-964C-E86BC0E863F8}" type="presParOf" srcId="{988CD8FC-F085-4E14-934C-EF727D864CC8}" destId="{33DEAD2B-9FE2-4319-AE43-BBEB9C709F22}" srcOrd="1" destOrd="0" presId="urn:microsoft.com/office/officeart/2005/8/layout/venn1"/>
    <dgm:cxn modelId="{1D45079F-CF39-4178-BA83-3DD786CA7140}" type="presParOf" srcId="{988CD8FC-F085-4E14-934C-EF727D864CC8}" destId="{40AFE5F6-C1B2-403B-B960-9476FFC031CA}" srcOrd="2" destOrd="0" presId="urn:microsoft.com/office/officeart/2005/8/layout/venn1"/>
    <dgm:cxn modelId="{B02F2A65-BBDE-49B5-A8D2-37BBD54BF0A5}" type="presParOf" srcId="{988CD8FC-F085-4E14-934C-EF727D864CC8}" destId="{56559D5C-DD16-4091-9C46-23F6A98C4D31}" srcOrd="3" destOrd="0" presId="urn:microsoft.com/office/officeart/2005/8/layout/venn1"/>
    <dgm:cxn modelId="{B71D726F-EED3-4B5F-A49B-6AE96563B57B}" type="presParOf" srcId="{988CD8FC-F085-4E14-934C-EF727D864CC8}" destId="{31731583-1195-4FDA-9249-9657DAB92781}" srcOrd="4" destOrd="0" presId="urn:microsoft.com/office/officeart/2005/8/layout/venn1"/>
    <dgm:cxn modelId="{CF8C910B-B7DA-451D-823C-9FC6813F7A33}" type="presParOf" srcId="{988CD8FC-F085-4E14-934C-EF727D864CC8}" destId="{5E84D202-0E0C-44AA-9F2C-021F70541056}" srcOrd="5" destOrd="0" presId="urn:microsoft.com/office/officeart/2005/8/layout/venn1"/>
    <dgm:cxn modelId="{D5C32E8C-12A5-4E0C-B877-457BFA1CC1EF}" type="presParOf" srcId="{988CD8FC-F085-4E14-934C-EF727D864CC8}" destId="{A56714AE-ADDF-4D0D-99AB-7DAA6825E670}" srcOrd="6" destOrd="0" presId="urn:microsoft.com/office/officeart/2005/8/layout/venn1"/>
    <dgm:cxn modelId="{91D819AF-5F24-419E-A34A-328123C700C1}" type="presParOf" srcId="{988CD8FC-F085-4E14-934C-EF727D864CC8}" destId="{3F20A8BC-325A-4DCB-A8E8-ACFCA95EFD7A}" srcOrd="7" destOrd="0" presId="urn:microsoft.com/office/officeart/2005/8/layout/venn1"/>
    <dgm:cxn modelId="{DF4BDF68-097A-41A5-8E5B-6DD5B66BCFA4}" type="presParOf" srcId="{988CD8FC-F085-4E14-934C-EF727D864CC8}" destId="{84E7F5FC-D57C-4939-903B-A8D4A937BCD9}" srcOrd="8" destOrd="0" presId="urn:microsoft.com/office/officeart/2005/8/layout/venn1"/>
    <dgm:cxn modelId="{1B263706-19F1-4B47-ACFE-8B217388B165}" type="presParOf" srcId="{988CD8FC-F085-4E14-934C-EF727D864CC8}" destId="{1B31A798-8174-4EBA-BF49-C76F4F23246F}"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1C992-EBD1-4FF1-ACB6-83BBD5245ECB}">
      <dsp:nvSpPr>
        <dsp:cNvPr id="0" name=""/>
        <dsp:cNvSpPr/>
      </dsp:nvSpPr>
      <dsp:spPr>
        <a:xfrm>
          <a:off x="2571" y="68174"/>
          <a:ext cx="25074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Key interventions</a:t>
          </a:r>
          <a:endParaRPr lang="en-US" sz="1300" kern="1200" dirty="0"/>
        </a:p>
      </dsp:txBody>
      <dsp:txXfrm>
        <a:off x="2571" y="68174"/>
        <a:ext cx="2507456" cy="374400"/>
      </dsp:txXfrm>
    </dsp:sp>
    <dsp:sp modelId="{FAA1A9CC-76A7-49A9-933D-F079C44AD091}">
      <dsp:nvSpPr>
        <dsp:cNvPr id="0" name=""/>
        <dsp:cNvSpPr/>
      </dsp:nvSpPr>
      <dsp:spPr>
        <a:xfrm>
          <a:off x="2571" y="442574"/>
          <a:ext cx="2507456" cy="37469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u="sng" kern="1200" dirty="0" smtClean="0">
              <a:solidFill>
                <a:schemeClr val="tx1"/>
              </a:solidFill>
              <a:effectLst/>
              <a:latin typeface="Calibri" panose="020F0502020204030204" pitchFamily="34" charset="0"/>
              <a:ea typeface="Calibri"/>
              <a:cs typeface="Calibri" panose="020F0502020204030204" pitchFamily="34" charset="0"/>
            </a:rPr>
            <a:t>High Impact Nutrition Interventions</a:t>
          </a:r>
          <a:r>
            <a:rPr lang="en-US" sz="1300" b="1" kern="1200" dirty="0" smtClean="0">
              <a:solidFill>
                <a:schemeClr val="tx1"/>
              </a:solidFill>
              <a:effectLst/>
              <a:latin typeface="Calibri" panose="020F0502020204030204" pitchFamily="34" charset="0"/>
              <a:ea typeface="Calibri"/>
              <a:cs typeface="Calibri" panose="020F0502020204030204" pitchFamily="34" charset="0"/>
            </a:rPr>
            <a:t>:</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Integrated management of acute malnutrition</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Exclusive breast feeding</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Complementary feeding</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Improved Hygiene practices</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Vitamin A supplementation</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Zinc supplementation</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Iron folate supplementation</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Deworming</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Iron Folate supplementation of pregnant women</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Food fortification</a:t>
          </a:r>
          <a:endParaRPr lang="en-US" sz="1300" b="1" i="0" kern="1200" dirty="0">
            <a:solidFill>
              <a:schemeClr val="tx1"/>
            </a:solidFill>
            <a:latin typeface="Calibri" panose="020F0502020204030204" pitchFamily="34" charset="0"/>
            <a:cs typeface="Calibri" panose="020F0502020204030204" pitchFamily="34" charset="0"/>
          </a:endParaRPr>
        </a:p>
        <a:p>
          <a:pPr marL="114300" lvl="1" indent="-114300" algn="l" defTabSz="577850">
            <a:lnSpc>
              <a:spcPct val="90000"/>
            </a:lnSpc>
            <a:spcBef>
              <a:spcPct val="0"/>
            </a:spcBef>
            <a:spcAft>
              <a:spcPct val="15000"/>
            </a:spcAft>
            <a:buChar char="••"/>
          </a:pPr>
          <a:r>
            <a:rPr lang="en-US" sz="1300" b="1" i="0" kern="1200" dirty="0" smtClean="0">
              <a:solidFill>
                <a:schemeClr val="tx1"/>
              </a:solidFill>
              <a:latin typeface="Calibri" panose="020F0502020204030204" pitchFamily="34" charset="0"/>
              <a:cs typeface="Calibri" panose="020F0502020204030204" pitchFamily="34" charset="0"/>
            </a:rPr>
            <a:t>Salt Iodization</a:t>
          </a:r>
          <a:endParaRPr lang="en-US" sz="1300" b="1" i="0" kern="1200" dirty="0">
            <a:solidFill>
              <a:schemeClr val="tx1"/>
            </a:solidFill>
            <a:latin typeface="Calibri" panose="020F0502020204030204" pitchFamily="34" charset="0"/>
            <a:cs typeface="Calibri" panose="020F0502020204030204" pitchFamily="34" charset="0"/>
          </a:endParaRPr>
        </a:p>
      </dsp:txBody>
      <dsp:txXfrm>
        <a:off x="2571" y="442574"/>
        <a:ext cx="2507456" cy="3746925"/>
      </dsp:txXfrm>
    </dsp:sp>
    <dsp:sp modelId="{6F33ACFF-1ED3-465D-AB5E-DC2C0DFD2BEB}">
      <dsp:nvSpPr>
        <dsp:cNvPr id="0" name=""/>
        <dsp:cNvSpPr/>
      </dsp:nvSpPr>
      <dsp:spPr>
        <a:xfrm>
          <a:off x="2861071" y="68174"/>
          <a:ext cx="25074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challenges</a:t>
          </a:r>
          <a:endParaRPr lang="en-US" sz="1300" kern="1200" dirty="0"/>
        </a:p>
      </dsp:txBody>
      <dsp:txXfrm>
        <a:off x="2861071" y="68174"/>
        <a:ext cx="2507456" cy="374400"/>
      </dsp:txXfrm>
    </dsp:sp>
    <dsp:sp modelId="{9327AEE5-51E3-4DD1-9DF7-38535C465AA5}">
      <dsp:nvSpPr>
        <dsp:cNvPr id="0" name=""/>
        <dsp:cNvSpPr/>
      </dsp:nvSpPr>
      <dsp:spPr>
        <a:xfrm>
          <a:off x="2861071" y="442574"/>
          <a:ext cx="2507456" cy="37469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smtClean="0">
              <a:effectLst/>
              <a:latin typeface="Calibri"/>
              <a:ea typeface="Calibri"/>
              <a:cs typeface="Times New Roman"/>
            </a:rPr>
            <a:t>Low Funding</a:t>
          </a:r>
          <a:endParaRPr lang="en-US" sz="1300" b="1" kern="1200" dirty="0"/>
        </a:p>
        <a:p>
          <a:pPr marL="114300" lvl="1" indent="-114300" algn="l" defTabSz="577850">
            <a:lnSpc>
              <a:spcPct val="90000"/>
            </a:lnSpc>
            <a:spcBef>
              <a:spcPct val="0"/>
            </a:spcBef>
            <a:spcAft>
              <a:spcPct val="15000"/>
            </a:spcAft>
            <a:buChar char="••"/>
          </a:pPr>
          <a:r>
            <a:rPr lang="en-US" sz="1300" b="1" kern="1200" dirty="0" smtClean="0">
              <a:effectLst/>
              <a:latin typeface="Calibri"/>
              <a:ea typeface="Calibri"/>
              <a:cs typeface="Times New Roman"/>
            </a:rPr>
            <a:t>Weak multi-sectoral collaboration in tackling malnutrition</a:t>
          </a:r>
          <a:endParaRPr lang="en-US" sz="1300" b="1" kern="1200" dirty="0">
            <a:effectLst/>
            <a:latin typeface="Calibri"/>
            <a:ea typeface="Calibri"/>
            <a:cs typeface="Times New Roman"/>
          </a:endParaRPr>
        </a:p>
        <a:p>
          <a:pPr marL="114300" lvl="1" indent="-114300" algn="l" defTabSz="577850">
            <a:lnSpc>
              <a:spcPct val="90000"/>
            </a:lnSpc>
            <a:spcBef>
              <a:spcPct val="0"/>
            </a:spcBef>
            <a:spcAft>
              <a:spcPct val="15000"/>
            </a:spcAft>
            <a:buChar char="••"/>
          </a:pPr>
          <a:r>
            <a:rPr lang="en-US" sz="1300" b="1" kern="1200" dirty="0" smtClean="0">
              <a:effectLst/>
              <a:latin typeface="Calibri"/>
              <a:ea typeface="Calibri"/>
              <a:cs typeface="Times New Roman"/>
            </a:rPr>
            <a:t>Marginalization of nutrition in the home sectors</a:t>
          </a:r>
          <a:endParaRPr lang="en-US" sz="1300" b="1" kern="1200" dirty="0">
            <a:effectLst/>
            <a:latin typeface="Calibri"/>
            <a:ea typeface="Calibri"/>
            <a:cs typeface="Times New Roman"/>
          </a:endParaRPr>
        </a:p>
        <a:p>
          <a:pPr marL="114300" lvl="1" indent="-114300" algn="l" defTabSz="577850">
            <a:lnSpc>
              <a:spcPct val="90000"/>
            </a:lnSpc>
            <a:spcBef>
              <a:spcPct val="0"/>
            </a:spcBef>
            <a:spcAft>
              <a:spcPct val="15000"/>
            </a:spcAft>
            <a:buChar char="••"/>
          </a:pPr>
          <a:r>
            <a:rPr lang="en-US" sz="1300" b="1" kern="1200" dirty="0" smtClean="0">
              <a:effectLst/>
              <a:latin typeface="Calibri"/>
              <a:ea typeface="Calibri"/>
              <a:cs typeface="Times New Roman"/>
            </a:rPr>
            <a:t>Low demand for nutrition services</a:t>
          </a:r>
          <a:endParaRPr lang="en-US" sz="1300" b="1" kern="1200" dirty="0"/>
        </a:p>
        <a:p>
          <a:pPr marL="114300" lvl="1" indent="-114300" algn="l" defTabSz="577850">
            <a:lnSpc>
              <a:spcPct val="90000"/>
            </a:lnSpc>
            <a:spcBef>
              <a:spcPct val="0"/>
            </a:spcBef>
            <a:spcAft>
              <a:spcPct val="15000"/>
            </a:spcAft>
            <a:buChar char="••"/>
          </a:pPr>
          <a:r>
            <a:rPr lang="en-US" sz="1300" b="1" kern="1200" dirty="0" smtClean="0">
              <a:effectLst/>
              <a:latin typeface="Calibri"/>
              <a:ea typeface="Calibri"/>
              <a:cs typeface="Times New Roman"/>
            </a:rPr>
            <a:t>Weak capacity on nutrition advocacy</a:t>
          </a:r>
          <a:endParaRPr lang="en-US" sz="1300" b="1" kern="1200" dirty="0"/>
        </a:p>
        <a:p>
          <a:pPr marL="114300" lvl="1" indent="-114300" algn="l" defTabSz="577850">
            <a:lnSpc>
              <a:spcPct val="90000"/>
            </a:lnSpc>
            <a:spcBef>
              <a:spcPct val="0"/>
            </a:spcBef>
            <a:spcAft>
              <a:spcPct val="15000"/>
            </a:spcAft>
            <a:buChar char="••"/>
          </a:pPr>
          <a:r>
            <a:rPr lang="en-US" sz="1300" b="1" kern="1200" dirty="0" smtClean="0">
              <a:effectLst/>
              <a:latin typeface="Calibri"/>
              <a:ea typeface="Calibri"/>
              <a:cs typeface="Times New Roman"/>
            </a:rPr>
            <a:t>Low utilization of information for decision making</a:t>
          </a:r>
          <a:endParaRPr lang="en-US" sz="1300" b="1" kern="1200" dirty="0">
            <a:effectLst/>
            <a:latin typeface="Calibri"/>
            <a:ea typeface="Calibri"/>
            <a:cs typeface="Times New Roman"/>
          </a:endParaRPr>
        </a:p>
      </dsp:txBody>
      <dsp:txXfrm>
        <a:off x="2861071" y="442574"/>
        <a:ext cx="2507456" cy="3746925"/>
      </dsp:txXfrm>
    </dsp:sp>
    <dsp:sp modelId="{DFFD6784-A52F-44B9-8DC0-186FADD6D691}">
      <dsp:nvSpPr>
        <dsp:cNvPr id="0" name=""/>
        <dsp:cNvSpPr/>
      </dsp:nvSpPr>
      <dsp:spPr>
        <a:xfrm>
          <a:off x="5719571" y="68174"/>
          <a:ext cx="25074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Lessons learnt</a:t>
          </a:r>
          <a:endParaRPr lang="en-US" sz="1300" kern="1200" dirty="0"/>
        </a:p>
      </dsp:txBody>
      <dsp:txXfrm>
        <a:off x="5719571" y="68174"/>
        <a:ext cx="2507456" cy="374400"/>
      </dsp:txXfrm>
    </dsp:sp>
    <dsp:sp modelId="{FC8F886F-B195-48B8-B0C3-9AE1C5041CD5}">
      <dsp:nvSpPr>
        <dsp:cNvPr id="0" name=""/>
        <dsp:cNvSpPr/>
      </dsp:nvSpPr>
      <dsp:spPr>
        <a:xfrm>
          <a:off x="5719571" y="442574"/>
          <a:ext cx="2507456" cy="37469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smtClean="0"/>
            <a:t>Advocacy is very important for both supply and demand for services. More duty bearers-rights holders platform needed. </a:t>
          </a:r>
          <a:endParaRPr lang="en-US" sz="1300" b="1" kern="1200" dirty="0"/>
        </a:p>
        <a:p>
          <a:pPr marL="114300" lvl="1" indent="-114300" algn="l" defTabSz="577850">
            <a:lnSpc>
              <a:spcPct val="90000"/>
            </a:lnSpc>
            <a:spcBef>
              <a:spcPct val="0"/>
            </a:spcBef>
            <a:spcAft>
              <a:spcPct val="15000"/>
            </a:spcAft>
            <a:buChar char="••"/>
          </a:pPr>
          <a:r>
            <a:rPr lang="en-US" sz="1300" b="1" kern="1200" dirty="0" smtClean="0"/>
            <a:t>Working with the key government agencies </a:t>
          </a:r>
          <a:r>
            <a:rPr lang="en-US" sz="1300" b="1" kern="1200" dirty="0" smtClean="0"/>
            <a:t>for leadership and advocacy for resources allocation for scaling </a:t>
          </a:r>
          <a:r>
            <a:rPr lang="en-US" sz="1300" b="1" kern="1200" dirty="0" smtClean="0"/>
            <a:t>up nutrition is likely more successful as opposed to advocating alone.</a:t>
          </a:r>
          <a:endParaRPr lang="en-US" sz="1300" b="1" kern="1200" dirty="0"/>
        </a:p>
        <a:p>
          <a:pPr marL="114300" lvl="1" indent="-114300" algn="l" defTabSz="577850">
            <a:lnSpc>
              <a:spcPct val="90000"/>
            </a:lnSpc>
            <a:spcBef>
              <a:spcPct val="0"/>
            </a:spcBef>
            <a:spcAft>
              <a:spcPct val="15000"/>
            </a:spcAft>
            <a:buChar char="••"/>
          </a:pPr>
          <a:r>
            <a:rPr lang="en-US" sz="1300" b="1" kern="1200" dirty="0" smtClean="0"/>
            <a:t>Nutrition sensitive interventions, if given equal priorities as nutrition sensitive, can greatly improve nutrition status of the  country- need for strong MSP </a:t>
          </a:r>
          <a:endParaRPr lang="en-US" sz="1300" b="1" kern="1200" dirty="0"/>
        </a:p>
      </dsp:txBody>
      <dsp:txXfrm>
        <a:off x="5719571" y="442574"/>
        <a:ext cx="2507456" cy="37469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7BDE4-2AB2-40F4-A28E-4FE7511B2E3B}">
      <dsp:nvSpPr>
        <dsp:cNvPr id="0" name=""/>
        <dsp:cNvSpPr/>
      </dsp:nvSpPr>
      <dsp:spPr>
        <a:xfrm>
          <a:off x="1279280" y="1414062"/>
          <a:ext cx="852853" cy="85285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3DEAD2B-9FE2-4319-AE43-BBEB9C709F22}">
      <dsp:nvSpPr>
        <dsp:cNvPr id="0" name=""/>
        <dsp:cNvSpPr/>
      </dsp:nvSpPr>
      <dsp:spPr>
        <a:xfrm>
          <a:off x="1211051" y="719596"/>
          <a:ext cx="989310" cy="5726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Elevation of nutrition in the government structures</a:t>
          </a:r>
          <a:r>
            <a:rPr lang="en-US" sz="1100" kern="1200" dirty="0" smtClean="0"/>
            <a:t>.</a:t>
          </a:r>
          <a:endParaRPr lang="en-US" sz="1100" kern="1200" dirty="0"/>
        </a:p>
      </dsp:txBody>
      <dsp:txXfrm>
        <a:off x="1211051" y="719596"/>
        <a:ext cx="989310" cy="572630"/>
      </dsp:txXfrm>
    </dsp:sp>
    <dsp:sp modelId="{40AFE5F6-C1B2-403B-B960-9476FFC031CA}">
      <dsp:nvSpPr>
        <dsp:cNvPr id="0" name=""/>
        <dsp:cNvSpPr/>
      </dsp:nvSpPr>
      <dsp:spPr>
        <a:xfrm>
          <a:off x="1603705" y="1649694"/>
          <a:ext cx="852853" cy="85285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6559D5C-DD16-4091-9C46-23F6A98C4D31}">
      <dsp:nvSpPr>
        <dsp:cNvPr id="0" name=""/>
        <dsp:cNvSpPr/>
      </dsp:nvSpPr>
      <dsp:spPr>
        <a:xfrm>
          <a:off x="2524446" y="1336432"/>
          <a:ext cx="886967" cy="8984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Mainstreaming nutrition as a multi-sectoral development agenda.</a:t>
          </a:r>
          <a:endParaRPr lang="en-US" sz="1100" b="1" kern="1200" dirty="0"/>
        </a:p>
      </dsp:txBody>
      <dsp:txXfrm>
        <a:off x="2524446" y="1336432"/>
        <a:ext cx="886967" cy="898462"/>
      </dsp:txXfrm>
    </dsp:sp>
    <dsp:sp modelId="{31731583-1195-4FDA-9249-9657DAB92781}">
      <dsp:nvSpPr>
        <dsp:cNvPr id="0" name=""/>
        <dsp:cNvSpPr/>
      </dsp:nvSpPr>
      <dsp:spPr>
        <a:xfrm>
          <a:off x="1479871" y="2031285"/>
          <a:ext cx="852853" cy="85285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E84D202-0E0C-44AA-9F2C-021F70541056}">
      <dsp:nvSpPr>
        <dsp:cNvPr id="0" name=""/>
        <dsp:cNvSpPr/>
      </dsp:nvSpPr>
      <dsp:spPr>
        <a:xfrm>
          <a:off x="2387989" y="2534955"/>
          <a:ext cx="886967" cy="6213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2089150">
            <a:lnSpc>
              <a:spcPct val="90000"/>
            </a:lnSpc>
            <a:spcBef>
              <a:spcPct val="0"/>
            </a:spcBef>
            <a:spcAft>
              <a:spcPct val="35000"/>
            </a:spcAft>
          </a:pPr>
          <a:endParaRPr lang="en-US" sz="4700" kern="1200"/>
        </a:p>
      </dsp:txBody>
      <dsp:txXfrm>
        <a:off x="2387989" y="2534955"/>
        <a:ext cx="886967" cy="621364"/>
      </dsp:txXfrm>
    </dsp:sp>
    <dsp:sp modelId="{A56714AE-ADDF-4D0D-99AB-7DAA6825E670}">
      <dsp:nvSpPr>
        <dsp:cNvPr id="0" name=""/>
        <dsp:cNvSpPr/>
      </dsp:nvSpPr>
      <dsp:spPr>
        <a:xfrm>
          <a:off x="1078689" y="2031285"/>
          <a:ext cx="852853" cy="85285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F20A8BC-325A-4DCB-A8E8-ACFCA95EFD7A}">
      <dsp:nvSpPr>
        <dsp:cNvPr id="0" name=""/>
        <dsp:cNvSpPr/>
      </dsp:nvSpPr>
      <dsp:spPr>
        <a:xfrm>
          <a:off x="136456" y="2534955"/>
          <a:ext cx="886967" cy="6213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100" b="1" kern="1200" dirty="0" smtClean="0"/>
            <a:t>SUN CSA Institutional strengthening and development</a:t>
          </a:r>
          <a:endParaRPr lang="en-US" sz="1100" kern="1200" dirty="0"/>
        </a:p>
      </dsp:txBody>
      <dsp:txXfrm>
        <a:off x="136456" y="2534955"/>
        <a:ext cx="886967" cy="621364"/>
      </dsp:txXfrm>
    </dsp:sp>
    <dsp:sp modelId="{84E7F5FC-D57C-4939-903B-A8D4A937BCD9}">
      <dsp:nvSpPr>
        <dsp:cNvPr id="0" name=""/>
        <dsp:cNvSpPr/>
      </dsp:nvSpPr>
      <dsp:spPr>
        <a:xfrm>
          <a:off x="954854" y="1649694"/>
          <a:ext cx="852853" cy="85285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B31A798-8174-4EBA-BF49-C76F4F23246F}">
      <dsp:nvSpPr>
        <dsp:cNvPr id="0" name=""/>
        <dsp:cNvSpPr/>
      </dsp:nvSpPr>
      <dsp:spPr>
        <a:xfrm>
          <a:off x="0" y="1474980"/>
          <a:ext cx="886967" cy="6213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Advocacy for increased investment in nutrition (budget &amp; HR</a:t>
          </a:r>
          <a:r>
            <a:rPr lang="en-US" sz="900" b="1" kern="1200" dirty="0" smtClean="0"/>
            <a:t>)</a:t>
          </a:r>
          <a:endParaRPr lang="en-US" sz="900" b="1" kern="1200" dirty="0"/>
        </a:p>
      </dsp:txBody>
      <dsp:txXfrm>
        <a:off x="0" y="1474980"/>
        <a:ext cx="886967" cy="62136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0D08E7-5226-6B47-924A-593BCB88B5C8}" type="datetimeFigureOut">
              <a:rPr lang="en-US" smtClean="0"/>
              <a:t>10/30/2016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F03604-FAA0-6F4A-9344-34FAF05A597E}" type="slidenum">
              <a:rPr lang="en-GB" smtClean="0"/>
              <a:t>‹#›</a:t>
            </a:fld>
            <a:endParaRPr lang="en-GB" dirty="0"/>
          </a:p>
        </p:txBody>
      </p:sp>
    </p:spTree>
    <p:extLst>
      <p:ext uri="{BB962C8B-B14F-4D97-AF65-F5344CB8AC3E}">
        <p14:creationId xmlns:p14="http://schemas.microsoft.com/office/powerpoint/2010/main" val="4256058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624F2-D4AD-BB44-8614-4ABBA2CC6C23}" type="datetimeFigureOut">
              <a:rPr lang="en-US" smtClean="0"/>
              <a:t>10/30/2016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A2F61-1803-B849-8164-8379FAF8838D}" type="slidenum">
              <a:rPr lang="en-GB" smtClean="0"/>
              <a:t>‹#›</a:t>
            </a:fld>
            <a:endParaRPr lang="en-GB" dirty="0"/>
          </a:p>
        </p:txBody>
      </p:sp>
    </p:spTree>
    <p:extLst>
      <p:ext uri="{BB962C8B-B14F-4D97-AF65-F5344CB8AC3E}">
        <p14:creationId xmlns:p14="http://schemas.microsoft.com/office/powerpoint/2010/main" val="13940691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7A2F61-1803-B849-8164-8379FAF8838D}" type="slidenum">
              <a:rPr lang="en-GB" smtClean="0"/>
              <a:t>6</a:t>
            </a:fld>
            <a:endParaRPr lang="en-GB" dirty="0"/>
          </a:p>
        </p:txBody>
      </p:sp>
    </p:spTree>
    <p:extLst>
      <p:ext uri="{BB962C8B-B14F-4D97-AF65-F5344CB8AC3E}">
        <p14:creationId xmlns:p14="http://schemas.microsoft.com/office/powerpoint/2010/main" val="2915079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descr="01-jpg"/>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flipH="1">
            <a:off x="-1" y="-1"/>
            <a:ext cx="9153407" cy="4854225"/>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AC83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792D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792D17"/>
              </a:buClr>
              <a:defRPr sz="2000"/>
            </a:lvl1pPr>
            <a:lvl2pPr>
              <a:buClr>
                <a:srgbClr val="792D17"/>
              </a:buClr>
              <a:defRPr sz="1800"/>
            </a:lvl2pPr>
            <a:lvl3pPr>
              <a:buClr>
                <a:srgbClr val="792D17"/>
              </a:buClr>
              <a:defRPr sz="1800"/>
            </a:lvl3pPr>
            <a:lvl4pPr>
              <a:buClr>
                <a:srgbClr val="792D17"/>
              </a:buClr>
              <a:defRPr sz="1800"/>
            </a:lvl4pPr>
            <a:lvl5pPr>
              <a:buClr>
                <a:srgbClr val="792D17"/>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792D17"/>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114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74BA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108089"/>
              </a:buClr>
              <a:defRPr sz="2000"/>
            </a:lvl1pPr>
            <a:lvl2pPr>
              <a:buClr>
                <a:srgbClr val="108089"/>
              </a:buClr>
              <a:defRPr sz="1800"/>
            </a:lvl2pPr>
            <a:lvl3pPr>
              <a:buClr>
                <a:srgbClr val="108089"/>
              </a:buClr>
              <a:defRPr sz="1800"/>
            </a:lvl3pPr>
            <a:lvl4pPr>
              <a:buClr>
                <a:srgbClr val="108089"/>
              </a:buClr>
              <a:defRPr sz="1800"/>
            </a:lvl4pPr>
            <a:lvl5pPr>
              <a:buClr>
                <a:srgbClr val="108089"/>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10808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493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98AE03"/>
              </a:buClr>
              <a:defRPr sz="2000"/>
            </a:lvl1pPr>
            <a:lvl2pPr>
              <a:buClr>
                <a:srgbClr val="98AE03"/>
              </a:buClr>
              <a:defRPr sz="1800"/>
            </a:lvl2pPr>
            <a:lvl3pPr>
              <a:buClr>
                <a:srgbClr val="98AE03"/>
              </a:buClr>
              <a:defRPr sz="1800"/>
            </a:lvl3pPr>
            <a:lvl4pPr>
              <a:buClr>
                <a:srgbClr val="98AE03"/>
              </a:buClr>
              <a:defRPr sz="1800"/>
            </a:lvl4pPr>
            <a:lvl5pPr>
              <a:buClr>
                <a:srgbClr val="98AE03"/>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99AF0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8413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1122394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AC83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792D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2296580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74BA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4056607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501336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SUN Civil Society Efforts | April 2016</a:t>
            </a:r>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SUN Civil Society Efforts | April 2016</a:t>
            </a:r>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SUN Civil Society Efforts | April 2016</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1" name="Picture 10" descr="113975pre_b5b53fc4bfb4c11.jpg"/>
          <p:cNvPicPr>
            <a:picLocks noChangeAspect="1"/>
          </p:cNvPicPr>
          <p:nvPr userDrawn="1"/>
        </p:nvPicPr>
        <p:blipFill rotWithShape="1">
          <a:blip r:embed="rId2" cstate="email">
            <a:extLst>
              <a:ext uri="{28A0092B-C50C-407E-A947-70E740481C1C}">
                <a14:useLocalDpi xmlns:a14="http://schemas.microsoft.com/office/drawing/2010/main"/>
              </a:ext>
            </a:extLst>
          </a:blip>
          <a:srcRect b="-11279"/>
          <a:stretch/>
        </p:blipFill>
        <p:spPr>
          <a:xfrm flipH="1">
            <a:off x="0" y="0"/>
            <a:ext cx="9144000" cy="6096000"/>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937504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SUN Civil Society Efforts | April 2016</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SUN Civil Society Efforts | April 2016</a:t>
            </a:r>
            <a:endParaRPr lang="en-US" dirty="0"/>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SUN Civil Society Efforts | April 2016</a:t>
            </a:r>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2" name="Picture 11" descr="104899pre_21a0ce700410bec.jpg"/>
          <p:cNvPicPr>
            <a:picLocks noChangeAspect="1"/>
          </p:cNvPicPr>
          <p:nvPr userDrawn="1"/>
        </p:nvPicPr>
        <p:blipFill rotWithShape="1">
          <a:blip r:embed="rId2" cstate="email">
            <a:extLst>
              <a:ext uri="{28A0092B-C50C-407E-A947-70E740481C1C}">
                <a14:useLocalDpi xmlns:a14="http://schemas.microsoft.com/office/drawing/2010/main"/>
              </a:ext>
            </a:extLst>
          </a:blip>
          <a:srcRect b="-22468"/>
          <a:stretch/>
        </p:blipFill>
        <p:spPr>
          <a:xfrm>
            <a:off x="0" y="0"/>
            <a:ext cx="9144000" cy="6096000"/>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375524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1" name="Picture 10" descr="86401pre_c47cf1f3234e335.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256" y="0"/>
            <a:ext cx="9144000" cy="4973283"/>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420358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12" name="Picture 11" descr="95947pre_de783620609eacf.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4614090"/>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303235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108089"/>
                </a:solidFill>
              </a:defRPr>
            </a:lvl1pPr>
          </a:lstStyle>
          <a:p>
            <a:r>
              <a:rPr lang="en-US" dirty="0"/>
              <a:t>Click to edit Master title style</a:t>
            </a:r>
          </a:p>
        </p:txBody>
      </p:sp>
      <p:sp>
        <p:nvSpPr>
          <p:cNvPr id="3" name="Content Placeholder 2"/>
          <p:cNvSpPr>
            <a:spLocks noGrp="1"/>
          </p:cNvSpPr>
          <p:nvPr>
            <p:ph idx="1"/>
          </p:nvPr>
        </p:nvSpPr>
        <p:spPr>
          <a:xfrm>
            <a:off x="457200" y="1297460"/>
            <a:ext cx="8229600" cy="5100594"/>
          </a:xfrm>
        </p:spPr>
        <p:txBody>
          <a:bodyPr lIns="0" tIns="0" rIns="0" bIns="0">
            <a:normAutofit/>
          </a:bodyPr>
          <a:lstStyle>
            <a:lvl1pPr>
              <a:buClr>
                <a:srgbClr val="DC901D"/>
              </a:buClr>
              <a:defRPr sz="2000"/>
            </a:lvl1pPr>
            <a:lvl2pPr>
              <a:buClr>
                <a:srgbClr val="DC901D"/>
              </a:buClr>
              <a:defRPr sz="1800"/>
            </a:lvl2pPr>
            <a:lvl3pPr>
              <a:buClr>
                <a:srgbClr val="DC901D"/>
              </a:buClr>
              <a:defRPr sz="1800"/>
            </a:lvl3pPr>
            <a:lvl4pPr>
              <a:buClr>
                <a:srgbClr val="DC901D"/>
              </a:buClr>
              <a:defRPr sz="1800"/>
            </a:lvl4pPr>
            <a:lvl5pPr>
              <a:buClr>
                <a:srgbClr val="DC901D"/>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chemeClr val="tx1">
                    <a:lumMod val="50000"/>
                    <a:lumOff val="50000"/>
                  </a:schemeClr>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chemeClr val="tx1">
                    <a:lumMod val="50000"/>
                    <a:lumOff val="50000"/>
                  </a:schemeClr>
                </a:solidFill>
              </a:defRPr>
            </a:lvl1pPr>
          </a:lstStyle>
          <a:p>
            <a:fld id="{2066355A-084C-D24E-9AD2-7E4FC41EA627}" type="slidenum">
              <a:rPr lang="en-US" smtClean="0"/>
              <a:pPr/>
              <a:t>‹#›</a:t>
            </a:fld>
            <a:endParaRPr lang="en-US" dirty="0"/>
          </a:p>
        </p:txBody>
      </p:sp>
      <p:cxnSp>
        <p:nvCxnSpPr>
          <p:cNvPr id="8" name="Straight Connector 7"/>
          <p:cNvCxnSpPr/>
          <p:nvPr userDrawn="1"/>
        </p:nvCxnSpPr>
        <p:spPr>
          <a:xfrm flipH="1">
            <a:off x="457200" y="974811"/>
            <a:ext cx="8229600" cy="0"/>
          </a:xfrm>
          <a:prstGeom prst="line">
            <a:avLst/>
          </a:prstGeom>
          <a:ln w="12700" cmpd="sng">
            <a:solidFill>
              <a:srgbClr val="108089"/>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493650"/>
            <a:ext cx="8229600" cy="0"/>
          </a:xfrm>
          <a:prstGeom prst="line">
            <a:avLst/>
          </a:prstGeom>
          <a:ln w="12700" cmpd="sng">
            <a:solidFill>
              <a:srgbClr val="10808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038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99AF01"/>
                </a:solidFill>
              </a:defRPr>
            </a:lvl1pPr>
          </a:lstStyle>
          <a:p>
            <a:r>
              <a:rPr lang="en-US" dirty="0"/>
              <a:t>Click to edit Master title style</a:t>
            </a:r>
          </a:p>
        </p:txBody>
      </p:sp>
      <p:sp>
        <p:nvSpPr>
          <p:cNvPr id="3" name="Content Placeholder 2"/>
          <p:cNvSpPr>
            <a:spLocks noGrp="1"/>
          </p:cNvSpPr>
          <p:nvPr>
            <p:ph idx="1"/>
          </p:nvPr>
        </p:nvSpPr>
        <p:spPr>
          <a:xfrm>
            <a:off x="457200" y="1297460"/>
            <a:ext cx="8229600" cy="5100594"/>
          </a:xfrm>
        </p:spPr>
        <p:txBody>
          <a:bodyPr lIns="0" tIns="0" rIns="0" bIns="0">
            <a:normAutofit/>
          </a:bodyPr>
          <a:lstStyle>
            <a:lvl1pPr>
              <a:buClr>
                <a:srgbClr val="C2D06D"/>
              </a:buClr>
              <a:defRPr sz="2000"/>
            </a:lvl1pPr>
            <a:lvl2pPr>
              <a:buClr>
                <a:srgbClr val="C2D06D"/>
              </a:buClr>
              <a:defRPr sz="1800"/>
            </a:lvl2pPr>
            <a:lvl3pPr>
              <a:buClr>
                <a:srgbClr val="C2D06D"/>
              </a:buClr>
              <a:defRPr sz="1800"/>
            </a:lvl3pPr>
            <a:lvl4pPr>
              <a:buClr>
                <a:srgbClr val="C2D06D"/>
              </a:buClr>
              <a:defRPr sz="1800"/>
            </a:lvl4pPr>
            <a:lvl5pPr>
              <a:buClr>
                <a:srgbClr val="C2D06D"/>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8" name="Straight Connector 7"/>
          <p:cNvCxnSpPr/>
          <p:nvPr userDrawn="1"/>
        </p:nvCxnSpPr>
        <p:spPr>
          <a:xfrm flipH="1">
            <a:off x="457200" y="974811"/>
            <a:ext cx="8229600" cy="0"/>
          </a:xfrm>
          <a:prstGeom prst="line">
            <a:avLst/>
          </a:prstGeom>
          <a:ln w="12700" cmpd="sng">
            <a:solidFill>
              <a:srgbClr val="98AE03"/>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493650"/>
            <a:ext cx="8229600" cy="0"/>
          </a:xfrm>
          <a:prstGeom prst="line">
            <a:avLst/>
          </a:prstGeom>
          <a:ln w="12700" cmpd="sng">
            <a:solidFill>
              <a:srgbClr val="98AE0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142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DC901D"/>
                </a:solidFill>
              </a:defRPr>
            </a:lvl1pPr>
          </a:lstStyle>
          <a:p>
            <a:r>
              <a:rPr lang="en-US" dirty="0"/>
              <a:t>Click to edit Master title style</a:t>
            </a:r>
          </a:p>
        </p:txBody>
      </p:sp>
      <p:sp>
        <p:nvSpPr>
          <p:cNvPr id="3" name="Content Placeholder 2"/>
          <p:cNvSpPr>
            <a:spLocks noGrp="1"/>
          </p:cNvSpPr>
          <p:nvPr>
            <p:ph idx="1"/>
          </p:nvPr>
        </p:nvSpPr>
        <p:spPr>
          <a:xfrm>
            <a:off x="457200" y="1297460"/>
            <a:ext cx="8229600" cy="5100594"/>
          </a:xfrm>
        </p:spPr>
        <p:txBody>
          <a:bodyPr lIns="0" tIns="0" rIns="0" bIns="0">
            <a:normAutofit/>
          </a:bodyPr>
          <a:lstStyle>
            <a:lvl1pPr>
              <a:buClr>
                <a:srgbClr val="E7BC7B"/>
              </a:buClr>
              <a:defRPr sz="2000"/>
            </a:lvl1pPr>
            <a:lvl2pPr>
              <a:buClr>
                <a:srgbClr val="E7BC7B"/>
              </a:buClr>
              <a:defRPr sz="1800"/>
            </a:lvl2pPr>
            <a:lvl3pPr>
              <a:buClr>
                <a:srgbClr val="E7BC7B"/>
              </a:buClr>
              <a:defRPr sz="1800"/>
            </a:lvl3pPr>
            <a:lvl4pPr>
              <a:buClr>
                <a:srgbClr val="E7BC7B"/>
              </a:buClr>
              <a:defRPr sz="1800"/>
            </a:lvl4pPr>
            <a:lvl5pPr>
              <a:buClr>
                <a:srgbClr val="E7BC7B"/>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8" name="Straight Connector 7"/>
          <p:cNvCxnSpPr/>
          <p:nvPr userDrawn="1"/>
        </p:nvCxnSpPr>
        <p:spPr>
          <a:xfrm flipH="1">
            <a:off x="457200" y="974811"/>
            <a:ext cx="8229600" cy="0"/>
          </a:xfrm>
          <a:prstGeom prst="line">
            <a:avLst/>
          </a:prstGeom>
          <a:ln w="12700" cmpd="sng">
            <a:solidFill>
              <a:srgbClr val="DC901D"/>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493650"/>
            <a:ext cx="8229600" cy="0"/>
          </a:xfrm>
          <a:prstGeom prst="line">
            <a:avLst/>
          </a:prstGeom>
          <a:ln w="12700" cmpd="sng">
            <a:solidFill>
              <a:srgbClr val="DC901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852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DC901D"/>
              </a:buClr>
              <a:defRPr sz="2000"/>
            </a:lvl1pPr>
            <a:lvl2pPr>
              <a:buClr>
                <a:srgbClr val="DC901D"/>
              </a:buClr>
              <a:defRPr sz="1800"/>
            </a:lvl2pPr>
            <a:lvl3pPr>
              <a:buClr>
                <a:srgbClr val="DC901D"/>
              </a:buClr>
              <a:defRPr sz="1800"/>
            </a:lvl3pPr>
            <a:lvl4pPr>
              <a:buClr>
                <a:srgbClr val="DC901D"/>
              </a:buClr>
              <a:defRPr sz="1800"/>
            </a:lvl4pPr>
            <a:lvl5pPr>
              <a:buClr>
                <a:srgbClr val="DC901D"/>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DC901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836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Rectangle 31"/>
          <p:cNvSpPr/>
          <p:nvPr userDrawn="1"/>
        </p:nvSpPr>
        <p:spPr>
          <a:xfrm>
            <a:off x="-788262" y="2158276"/>
            <a:ext cx="613093" cy="20476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
        <p:nvSpPr>
          <p:cNvPr id="7" name="Rectangle 6"/>
          <p:cNvSpPr/>
          <p:nvPr userDrawn="1"/>
        </p:nvSpPr>
        <p:spPr>
          <a:xfrm>
            <a:off x="-437924" y="2239602"/>
            <a:ext cx="187676" cy="187676"/>
          </a:xfrm>
          <a:prstGeom prst="rect">
            <a:avLst/>
          </a:pr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437924" y="2485840"/>
            <a:ext cx="187676" cy="187676"/>
          </a:xfrm>
          <a:prstGeom prst="rect">
            <a:avLst/>
          </a:prstGeom>
          <a:solidFill>
            <a:srgbClr val="792D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Rectangle 8"/>
          <p:cNvSpPr/>
          <p:nvPr userDrawn="1"/>
        </p:nvSpPr>
        <p:spPr>
          <a:xfrm>
            <a:off x="-437924" y="2864029"/>
            <a:ext cx="187676" cy="187676"/>
          </a:xfrm>
          <a:prstGeom prst="rect">
            <a:avLst/>
          </a:prstGeom>
          <a:solidFill>
            <a:srgbClr val="1A4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Rectangle 9"/>
          <p:cNvSpPr/>
          <p:nvPr userDrawn="1"/>
        </p:nvSpPr>
        <p:spPr>
          <a:xfrm>
            <a:off x="-437924" y="3110267"/>
            <a:ext cx="187676" cy="187676"/>
          </a:xfrm>
          <a:prstGeom prst="rect">
            <a:avLst/>
          </a:prstGeom>
          <a:solidFill>
            <a:srgbClr val="116D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437924" y="3346831"/>
            <a:ext cx="187676" cy="187676"/>
          </a:xfrm>
          <a:prstGeom prst="rect">
            <a:avLst/>
          </a:pr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437924" y="3583396"/>
            <a:ext cx="187676" cy="187676"/>
          </a:xfrm>
          <a:prstGeom prst="rect">
            <a:avLst/>
          </a:prstGeom>
          <a:solidFill>
            <a:srgbClr val="FCEB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531765" y="2239602"/>
            <a:ext cx="96090" cy="187676"/>
          </a:xfrm>
          <a:prstGeom prst="rect">
            <a:avLst/>
          </a:prstGeom>
          <a:solidFill>
            <a:srgbClr val="DC9B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625603" y="2239602"/>
            <a:ext cx="96090" cy="187676"/>
          </a:xfrm>
          <a:prstGeom prst="rect">
            <a:avLst/>
          </a:pr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userDrawn="1"/>
        </p:nvSpPr>
        <p:spPr>
          <a:xfrm>
            <a:off x="-719442" y="2239602"/>
            <a:ext cx="96090" cy="187676"/>
          </a:xfrm>
          <a:prstGeom prst="rect">
            <a:avLst/>
          </a:prstGeom>
          <a:solidFill>
            <a:srgbClr val="F3DD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userDrawn="1"/>
        </p:nvSpPr>
        <p:spPr>
          <a:xfrm>
            <a:off x="-531765" y="2485840"/>
            <a:ext cx="96090" cy="187676"/>
          </a:xfrm>
          <a:prstGeom prst="rect">
            <a:avLst/>
          </a:prstGeom>
          <a:solidFill>
            <a:srgbClr val="874D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8" name="Rectangle 17"/>
          <p:cNvSpPr/>
          <p:nvPr userDrawn="1"/>
        </p:nvSpPr>
        <p:spPr>
          <a:xfrm>
            <a:off x="-625603" y="2485840"/>
            <a:ext cx="96090" cy="187676"/>
          </a:xfrm>
          <a:prstGeom prst="rect">
            <a:avLst/>
          </a:prstGeom>
          <a:solidFill>
            <a:srgbClr val="AC83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Rectangle 18"/>
          <p:cNvSpPr/>
          <p:nvPr userDrawn="1"/>
        </p:nvSpPr>
        <p:spPr>
          <a:xfrm>
            <a:off x="-719442" y="2485840"/>
            <a:ext cx="96090" cy="187676"/>
          </a:xfrm>
          <a:prstGeom prst="rect">
            <a:avLst/>
          </a:prstGeom>
          <a:solidFill>
            <a:srgbClr val="D4B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Rectangle 19"/>
          <p:cNvSpPr/>
          <p:nvPr userDrawn="1"/>
        </p:nvSpPr>
        <p:spPr>
          <a:xfrm>
            <a:off x="-531765" y="2864029"/>
            <a:ext cx="96090" cy="187676"/>
          </a:xfrm>
          <a:prstGeom prst="rect">
            <a:avLst/>
          </a:prstGeom>
          <a:solidFill>
            <a:srgbClr val="4369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Rectangle 20"/>
          <p:cNvSpPr/>
          <p:nvPr userDrawn="1"/>
        </p:nvSpPr>
        <p:spPr>
          <a:xfrm>
            <a:off x="-625603" y="2864029"/>
            <a:ext cx="96090" cy="187676"/>
          </a:xfrm>
          <a:prstGeom prst="rect">
            <a:avLst/>
          </a:prstGeom>
          <a:solidFill>
            <a:srgbClr val="7A98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2" name="Rectangle 21"/>
          <p:cNvSpPr/>
          <p:nvPr userDrawn="1"/>
        </p:nvSpPr>
        <p:spPr>
          <a:xfrm>
            <a:off x="-719442" y="2864029"/>
            <a:ext cx="96090" cy="187676"/>
          </a:xfrm>
          <a:prstGeom prst="rect">
            <a:avLst/>
          </a:prstGeom>
          <a:solidFill>
            <a:srgbClr val="B9C9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userDrawn="1"/>
        </p:nvSpPr>
        <p:spPr>
          <a:xfrm>
            <a:off x="-531765" y="3110267"/>
            <a:ext cx="96090" cy="187676"/>
          </a:xfrm>
          <a:prstGeom prst="rect">
            <a:avLst/>
          </a:prstGeom>
          <a:solidFill>
            <a:srgbClr val="3D80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userDrawn="1"/>
        </p:nvSpPr>
        <p:spPr>
          <a:xfrm>
            <a:off x="-625603" y="3110267"/>
            <a:ext cx="96090" cy="187676"/>
          </a:xfrm>
          <a:prstGeom prst="rect">
            <a:avLst/>
          </a:pr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5" name="Rectangle 24"/>
          <p:cNvSpPr/>
          <p:nvPr userDrawn="1"/>
        </p:nvSpPr>
        <p:spPr>
          <a:xfrm>
            <a:off x="-719442" y="3110267"/>
            <a:ext cx="96090" cy="187676"/>
          </a:xfrm>
          <a:prstGeom prst="rect">
            <a:avLst/>
          </a:prstGeom>
          <a:solidFill>
            <a:srgbClr val="B7D2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6" name="Rectangle 25"/>
          <p:cNvSpPr/>
          <p:nvPr userDrawn="1"/>
        </p:nvSpPr>
        <p:spPr>
          <a:xfrm>
            <a:off x="-531765" y="3346831"/>
            <a:ext cx="96090" cy="187676"/>
          </a:xfrm>
          <a:prstGeom prst="rect">
            <a:avLst/>
          </a:prstGeom>
          <a:solidFill>
            <a:srgbClr val="A4BA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Rectangle 26"/>
          <p:cNvSpPr/>
          <p:nvPr userDrawn="1"/>
        </p:nvSpPr>
        <p:spPr>
          <a:xfrm>
            <a:off x="-625603" y="3346831"/>
            <a:ext cx="96090" cy="187676"/>
          </a:xfrm>
          <a:prstGeom prst="rect">
            <a:avLst/>
          </a:pr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userDrawn="1"/>
        </p:nvSpPr>
        <p:spPr>
          <a:xfrm>
            <a:off x="-719442" y="3346831"/>
            <a:ext cx="96090" cy="187676"/>
          </a:xfrm>
          <a:prstGeom prst="rect">
            <a:avLst/>
          </a:prstGeom>
          <a:solidFill>
            <a:srgbClr val="DFE8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9" name="Rectangle 28"/>
          <p:cNvSpPr/>
          <p:nvPr userDrawn="1"/>
        </p:nvSpPr>
        <p:spPr>
          <a:xfrm>
            <a:off x="-531765" y="3583396"/>
            <a:ext cx="96090" cy="187676"/>
          </a:xfrm>
          <a:prstGeom prst="rect">
            <a:avLst/>
          </a:prstGeom>
          <a:solidFill>
            <a:srgbClr val="FBEC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Rectangle 29"/>
          <p:cNvSpPr/>
          <p:nvPr userDrawn="1"/>
        </p:nvSpPr>
        <p:spPr>
          <a:xfrm>
            <a:off x="-625603" y="3583396"/>
            <a:ext cx="96090" cy="187676"/>
          </a:xfrm>
          <a:prstGeom prst="rect">
            <a:avLst/>
          </a:prstGeom>
          <a:solidFill>
            <a:srgbClr val="FCF3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Rectangle 30"/>
          <p:cNvSpPr/>
          <p:nvPr userDrawn="1"/>
        </p:nvSpPr>
        <p:spPr>
          <a:xfrm>
            <a:off x="-719442" y="3583396"/>
            <a:ext cx="96090" cy="187676"/>
          </a:xfrm>
          <a:prstGeom prst="rect">
            <a:avLst/>
          </a:prstGeom>
          <a:solidFill>
            <a:srgbClr val="FDF7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3" name="Rectangle 32"/>
          <p:cNvSpPr/>
          <p:nvPr userDrawn="1"/>
        </p:nvSpPr>
        <p:spPr>
          <a:xfrm>
            <a:off x="-437924" y="3923472"/>
            <a:ext cx="187676" cy="187676"/>
          </a:xfrm>
          <a:prstGeom prst="rect">
            <a:avLst/>
          </a:pr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4" name="Rectangle 33"/>
          <p:cNvSpPr/>
          <p:nvPr userDrawn="1"/>
        </p:nvSpPr>
        <p:spPr>
          <a:xfrm>
            <a:off x="-717190" y="3923472"/>
            <a:ext cx="187676" cy="187676"/>
          </a:xfrm>
          <a:prstGeom prst="rect">
            <a:avLst/>
          </a:prstGeom>
          <a:solidFill>
            <a:srgbClr val="74BA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76" r:id="rId2"/>
    <p:sldLayoutId id="2147493477" r:id="rId3"/>
    <p:sldLayoutId id="2147493478" r:id="rId4"/>
    <p:sldLayoutId id="2147493479" r:id="rId5"/>
    <p:sldLayoutId id="2147493457" r:id="rId6"/>
    <p:sldLayoutId id="2147493474" r:id="rId7"/>
    <p:sldLayoutId id="2147493475" r:id="rId8"/>
    <p:sldLayoutId id="2147493467" r:id="rId9"/>
    <p:sldLayoutId id="2147493468" r:id="rId10"/>
    <p:sldLayoutId id="2147493469" r:id="rId11"/>
    <p:sldLayoutId id="2147493470" r:id="rId12"/>
    <p:sldLayoutId id="2147493458" r:id="rId13"/>
    <p:sldLayoutId id="2147493471" r:id="rId14"/>
    <p:sldLayoutId id="2147493472" r:id="rId15"/>
    <p:sldLayoutId id="2147493473" r:id="rId16"/>
    <p:sldLayoutId id="2147493459" r:id="rId17"/>
    <p:sldLayoutId id="2147493460" r:id="rId18"/>
    <p:sldLayoutId id="2147493461" r:id="rId19"/>
    <p:sldLayoutId id="2147493462" r:id="rId20"/>
    <p:sldLayoutId id="2147493463" r:id="rId21"/>
    <p:sldLayoutId id="2147493464" r:id="rId22"/>
    <p:sldLayoutId id="2147493465" r:id="rId23"/>
    <p:sldLayoutId id="2147493466" r:id="rId24"/>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xml"/><Relationship Id="rId5" Type="http://schemas.openxmlformats.org/officeDocument/2006/relationships/image" Target="../media/image10.gif"/><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gif"/><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053" y="6199964"/>
            <a:ext cx="8160143" cy="513365"/>
          </a:xfrm>
        </p:spPr>
        <p:txBody>
          <a:bodyPr/>
          <a:lstStyle/>
          <a:p>
            <a:r>
              <a:rPr lang="en-GB" b="1" dirty="0" smtClean="0"/>
              <a:t>30 October 2016, Kigali, Rwanda</a:t>
            </a:r>
            <a:endParaRPr lang="en-GB" b="1" dirty="0"/>
          </a:p>
          <a:p>
            <a:r>
              <a:rPr lang="en-GB" b="1" dirty="0" smtClean="0"/>
              <a:t>Country Team Members: </a:t>
            </a:r>
            <a:r>
              <a:rPr lang="en-GB" i="1" dirty="0" smtClean="0"/>
              <a:t>Insert names</a:t>
            </a:r>
          </a:p>
        </p:txBody>
      </p:sp>
      <p:sp>
        <p:nvSpPr>
          <p:cNvPr id="9" name="Freeform 8"/>
          <p:cNvSpPr/>
          <p:nvPr/>
        </p:nvSpPr>
        <p:spPr>
          <a:xfrm>
            <a:off x="0" y="1929638"/>
            <a:ext cx="9150256"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TextBox 9"/>
          <p:cNvSpPr txBox="1"/>
          <p:nvPr/>
        </p:nvSpPr>
        <p:spPr>
          <a:xfrm>
            <a:off x="6370320" y="126088"/>
            <a:ext cx="2673033" cy="215444"/>
          </a:xfrm>
          <a:prstGeom prst="rect">
            <a:avLst/>
          </a:prstGeom>
          <a:noFill/>
        </p:spPr>
        <p:txBody>
          <a:bodyPr wrap="square" rtlCol="0">
            <a:spAutoFit/>
          </a:bodyPr>
          <a:lstStyle/>
          <a:p>
            <a:pPr algn="r"/>
            <a:r>
              <a:rPr lang="en-GB" sz="800" dirty="0">
                <a:solidFill>
                  <a:srgbClr val="FFFFFF"/>
                </a:solidFill>
              </a:rPr>
              <a:t>Photo: Mark Kaye/Save the Children</a:t>
            </a:r>
          </a:p>
        </p:txBody>
      </p:sp>
      <p:sp>
        <p:nvSpPr>
          <p:cNvPr id="4" name="TextBox 3"/>
          <p:cNvSpPr txBox="1"/>
          <p:nvPr/>
        </p:nvSpPr>
        <p:spPr>
          <a:xfrm>
            <a:off x="1140451" y="3716352"/>
            <a:ext cx="7114233" cy="1354217"/>
          </a:xfrm>
          <a:prstGeom prst="rect">
            <a:avLst/>
          </a:prstGeom>
          <a:solidFill>
            <a:schemeClr val="bg1"/>
          </a:solidFill>
        </p:spPr>
        <p:txBody>
          <a:bodyPr wrap="square" rtlCol="0">
            <a:spAutoFit/>
          </a:bodyPr>
          <a:lstStyle/>
          <a:p>
            <a:pPr algn="ctr"/>
            <a:r>
              <a:rPr lang="en-US" sz="1600" b="1" dirty="0">
                <a:solidFill>
                  <a:schemeClr val="accent6">
                    <a:lumMod val="75000"/>
                  </a:schemeClr>
                </a:solidFill>
              </a:rPr>
              <a:t>Leveraging the Scaling Up Nutrition Civil Society Network: building regional platforms to promote learning on how to address malnutrition </a:t>
            </a:r>
            <a:endParaRPr lang="en-US" sz="1600" b="1" dirty="0" smtClean="0">
              <a:solidFill>
                <a:schemeClr val="accent6">
                  <a:lumMod val="75000"/>
                </a:schemeClr>
              </a:solidFill>
            </a:endParaRPr>
          </a:p>
          <a:p>
            <a:pPr algn="ctr"/>
            <a:r>
              <a:rPr lang="en-US" sz="1600" b="1" i="1" dirty="0" smtClean="0">
                <a:solidFill>
                  <a:schemeClr val="accent6">
                    <a:lumMod val="75000"/>
                  </a:schemeClr>
                </a:solidFill>
              </a:rPr>
              <a:t>The </a:t>
            </a:r>
            <a:r>
              <a:rPr lang="en-US" sz="1600" b="1" i="1" dirty="0">
                <a:solidFill>
                  <a:schemeClr val="accent6">
                    <a:lumMod val="75000"/>
                  </a:schemeClr>
                </a:solidFill>
              </a:rPr>
              <a:t>Learning Route in </a:t>
            </a:r>
            <a:r>
              <a:rPr lang="en-US" sz="1600" b="1" i="1" dirty="0" smtClean="0">
                <a:solidFill>
                  <a:schemeClr val="accent6">
                    <a:lumMod val="75000"/>
                  </a:schemeClr>
                </a:solidFill>
              </a:rPr>
              <a:t>Rwanda</a:t>
            </a:r>
          </a:p>
          <a:p>
            <a:pPr algn="ctr"/>
            <a:endParaRPr lang="en-US" sz="1000" b="1" dirty="0" smtClean="0">
              <a:solidFill>
                <a:schemeClr val="accent6">
                  <a:lumMod val="75000"/>
                </a:schemeClr>
              </a:solidFill>
            </a:endParaRPr>
          </a:p>
          <a:p>
            <a:pPr algn="ctr"/>
            <a:r>
              <a:rPr lang="en-US" sz="2400" b="1" dirty="0" smtClean="0">
                <a:solidFill>
                  <a:srgbClr val="108089"/>
                </a:solidFill>
              </a:rPr>
              <a:t>EXPERIENCE FAIR</a:t>
            </a:r>
            <a:endParaRPr lang="en-GB" sz="2400" dirty="0"/>
          </a:p>
        </p:txBody>
      </p:sp>
      <p:sp>
        <p:nvSpPr>
          <p:cNvPr id="5" name="CasellaDiTesto 4"/>
          <p:cNvSpPr txBox="1"/>
          <p:nvPr/>
        </p:nvSpPr>
        <p:spPr>
          <a:xfrm>
            <a:off x="2994526" y="5614747"/>
            <a:ext cx="2339474" cy="369332"/>
          </a:xfrm>
          <a:prstGeom prst="rect">
            <a:avLst/>
          </a:prstGeom>
          <a:noFill/>
        </p:spPr>
        <p:txBody>
          <a:bodyPr wrap="square" rtlCol="0">
            <a:spAutoFit/>
          </a:bodyPr>
          <a:lstStyle/>
          <a:p>
            <a:endParaRPr lang="en-GB" dirty="0"/>
          </a:p>
        </p:txBody>
      </p:sp>
      <p:pic>
        <p:nvPicPr>
          <p:cNvPr id="11" name="Immagine 10" descr="Sun-a Logo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7300" y="5267905"/>
            <a:ext cx="1724527" cy="689663"/>
          </a:xfrm>
          <a:prstGeom prst="rect">
            <a:avLst/>
          </a:prstGeom>
        </p:spPr>
      </p:pic>
      <p:pic>
        <p:nvPicPr>
          <p:cNvPr id="13" name="Immagine 12"/>
          <p:cNvPicPr>
            <a:picLocks noChangeAspect="1"/>
          </p:cNvPicPr>
          <p:nvPr/>
        </p:nvPicPr>
        <p:blipFill>
          <a:blip r:embed="rId3"/>
          <a:stretch>
            <a:fillRect/>
          </a:stretch>
        </p:blipFill>
        <p:spPr>
          <a:xfrm>
            <a:off x="5938575" y="5376108"/>
            <a:ext cx="1909186" cy="512226"/>
          </a:xfrm>
          <a:prstGeom prst="rect">
            <a:avLst/>
          </a:prstGeom>
        </p:spPr>
      </p:pic>
      <p:sp>
        <p:nvSpPr>
          <p:cNvPr id="8" name="Freeform 7"/>
          <p:cNvSpPr/>
          <p:nvPr/>
        </p:nvSpPr>
        <p:spPr>
          <a:xfrm>
            <a:off x="0" y="2046368"/>
            <a:ext cx="9150256"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cxnSp>
        <p:nvCxnSpPr>
          <p:cNvPr id="14" name="Straight Connector 13"/>
          <p:cNvCxnSpPr/>
          <p:nvPr/>
        </p:nvCxnSpPr>
        <p:spPr>
          <a:xfrm>
            <a:off x="401053" y="6199964"/>
            <a:ext cx="8441496" cy="0"/>
          </a:xfrm>
          <a:prstGeom prst="line">
            <a:avLst/>
          </a:prstGeom>
          <a:ln/>
        </p:spPr>
        <p:style>
          <a:lnRef idx="1">
            <a:schemeClr val="accent5"/>
          </a:lnRef>
          <a:fillRef idx="0">
            <a:schemeClr val="accent5"/>
          </a:fillRef>
          <a:effectRef idx="0">
            <a:schemeClr val="accent5"/>
          </a:effectRef>
          <a:fontRef idx="minor">
            <a:schemeClr val="tx1"/>
          </a:fontRef>
        </p:style>
      </p:cxn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432" y="5328193"/>
            <a:ext cx="2713362" cy="551194"/>
          </a:xfrm>
          <a:prstGeom prst="rect">
            <a:avLst/>
          </a:prstGeom>
        </p:spPr>
      </p:pic>
      <p:pic>
        <p:nvPicPr>
          <p:cNvPr id="12" name="Picture 2" descr="C:\Users\IMC-KE-LAPT-155 hp\Downloads\Desktop\animated-kenya-flag-2.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370320" y="4526130"/>
            <a:ext cx="2059305"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475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SUN Civil Society Efforts | October 2016</a:t>
            </a:r>
            <a:endParaRPr lang="en-US" dirty="0"/>
          </a:p>
        </p:txBody>
      </p:sp>
      <p:sp>
        <p:nvSpPr>
          <p:cNvPr id="5" name="Slide Number Placeholder 4"/>
          <p:cNvSpPr>
            <a:spLocks noGrp="1"/>
          </p:cNvSpPr>
          <p:nvPr>
            <p:ph type="sldNum" sz="quarter" idx="12"/>
          </p:nvPr>
        </p:nvSpPr>
        <p:spPr/>
        <p:txBody>
          <a:bodyPr/>
          <a:lstStyle/>
          <a:p>
            <a:fld id="{AF88E988-FB04-AB4E-BE5A-59F242AF7F7A}" type="slidenum">
              <a:rPr lang="en-US" smtClean="0"/>
              <a:t>2</a:t>
            </a:fld>
            <a:endParaRPr lang="en-US" dirty="0"/>
          </a:p>
        </p:txBody>
      </p:sp>
      <p:sp>
        <p:nvSpPr>
          <p:cNvPr id="8" name="Title 1"/>
          <p:cNvSpPr txBox="1">
            <a:spLocks/>
          </p:cNvSpPr>
          <p:nvPr/>
        </p:nvSpPr>
        <p:spPr>
          <a:xfrm>
            <a:off x="2361363" y="1889091"/>
            <a:ext cx="4860990" cy="562708"/>
          </a:xfrm>
          <a:prstGeom prst="rect">
            <a:avLst/>
          </a:prstGeom>
        </p:spPr>
        <p:txBody>
          <a:bodyPr vert="horz" lIns="0" tIns="0" rIns="0" bIns="0" rtlCol="0" anchor="b" anchorCtr="0">
            <a:normAutofit/>
          </a:bodyPr>
          <a:lstStyle>
            <a:lvl1pPr algn="l" defTabSz="457200" rtl="0" eaLnBrk="1" latinLnBrk="0" hangingPunct="1">
              <a:spcBef>
                <a:spcPct val="0"/>
              </a:spcBef>
              <a:buNone/>
              <a:defRPr sz="2400" b="1" kern="1200">
                <a:solidFill>
                  <a:srgbClr val="FFFFFF"/>
                </a:solidFill>
                <a:latin typeface="+mj-lt"/>
                <a:ea typeface="+mj-ea"/>
                <a:cs typeface="+mj-cs"/>
              </a:defRPr>
            </a:lvl1pPr>
          </a:lstStyle>
          <a:p>
            <a:r>
              <a:rPr lang="en-GB" dirty="0" smtClean="0">
                <a:solidFill>
                  <a:schemeClr val="tx1"/>
                </a:solidFill>
              </a:rPr>
              <a:t>           SUN CSA -KENYA</a:t>
            </a:r>
            <a:r>
              <a:rPr lang="en-GB" dirty="0" smtClean="0"/>
              <a:t>:</a:t>
            </a:r>
            <a:endParaRPr lang="fr-FR"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950" y="2713053"/>
            <a:ext cx="8039100" cy="3182921"/>
          </a:xfrm>
          <a:prstGeom prst="rect">
            <a:avLst/>
          </a:prstGeom>
          <a:noFill/>
          <a:ln>
            <a:noFill/>
          </a:ln>
        </p:spPr>
      </p:pic>
      <p:pic>
        <p:nvPicPr>
          <p:cNvPr id="1026" name="Picture 2" descr="C:\Users\IMC-KE-LAPT-155 hp\Downloads\Desktop\animated-kenya-flag-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615632" y="1985004"/>
            <a:ext cx="1213441"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970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Freeform 9"/>
          <p:cNvSpPr/>
          <p:nvPr/>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cxnSp>
        <p:nvCxnSpPr>
          <p:cNvPr id="11" name="Straight Connector 10"/>
          <p:cNvCxnSpPr/>
          <p:nvPr/>
        </p:nvCxnSpPr>
        <p:spPr>
          <a:xfrm flipH="1">
            <a:off x="457200" y="6493650"/>
            <a:ext cx="8229600" cy="0"/>
          </a:xfrm>
          <a:prstGeom prst="line">
            <a:avLst/>
          </a:prstGeom>
          <a:ln w="12700" cmpd="sng">
            <a:solidFill>
              <a:srgbClr val="99AF0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2066355A-084C-D24E-9AD2-7E4FC41EA627}" type="slidenum">
              <a:rPr lang="en-US" smtClean="0">
                <a:solidFill>
                  <a:srgbClr val="FFFFFF"/>
                </a:solidFill>
              </a:rPr>
              <a:pPr/>
              <a:t>3</a:t>
            </a:fld>
            <a:endParaRPr lang="en-US" dirty="0">
              <a:solidFill>
                <a:srgbClr val="FFFFFF"/>
              </a:solidFill>
            </a:endParaRPr>
          </a:p>
        </p:txBody>
      </p:sp>
      <p:sp>
        <p:nvSpPr>
          <p:cNvPr id="13" name="TextBox 12"/>
          <p:cNvSpPr txBox="1"/>
          <p:nvPr/>
        </p:nvSpPr>
        <p:spPr>
          <a:xfrm>
            <a:off x="6116330" y="6189313"/>
            <a:ext cx="2673033" cy="215444"/>
          </a:xfrm>
          <a:prstGeom prst="rect">
            <a:avLst/>
          </a:prstGeom>
          <a:noFill/>
        </p:spPr>
        <p:txBody>
          <a:bodyPr wrap="square" rtlCol="0">
            <a:spAutoFit/>
          </a:bodyPr>
          <a:lstStyle/>
          <a:p>
            <a:pPr algn="r"/>
            <a:r>
              <a:rPr lang="en-GB" sz="800" dirty="0">
                <a:solidFill>
                  <a:srgbClr val="FFFFFF"/>
                </a:solidFill>
              </a:rPr>
              <a:t>Photo: Caroline Trutmann/Save the Children</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60947468"/>
              </p:ext>
            </p:extLst>
          </p:nvPr>
        </p:nvGraphicFramePr>
        <p:xfrm>
          <a:off x="457200" y="2141538"/>
          <a:ext cx="8229600" cy="4256087"/>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199" y="295232"/>
            <a:ext cx="8229601" cy="707399"/>
          </a:xfrm>
        </p:spPr>
        <p:txBody>
          <a:bodyPr>
            <a:normAutofit/>
          </a:bodyPr>
          <a:lstStyle/>
          <a:p>
            <a:pPr lvl="0"/>
            <a:r>
              <a:rPr lang="en-GB" sz="1800" dirty="0"/>
              <a:t>What is the </a:t>
            </a:r>
            <a:r>
              <a:rPr lang="en-GB" sz="1800" dirty="0" smtClean="0"/>
              <a:t>nutrition </a:t>
            </a:r>
            <a:r>
              <a:rPr lang="en-GB" sz="1800" dirty="0"/>
              <a:t>situation </a:t>
            </a:r>
            <a:r>
              <a:rPr lang="en-GB" sz="1800" dirty="0" smtClean="0"/>
              <a:t>in </a:t>
            </a:r>
            <a:r>
              <a:rPr lang="en-GB" sz="1800" dirty="0"/>
              <a:t>your country</a:t>
            </a:r>
            <a:r>
              <a:rPr lang="en-GB" sz="1800" dirty="0" smtClean="0"/>
              <a:t>? </a:t>
            </a:r>
            <a:r>
              <a:rPr lang="it-IT" sz="1800" dirty="0"/>
              <a:t/>
            </a:r>
            <a:br>
              <a:rPr lang="it-IT" sz="1800" dirty="0"/>
            </a:br>
            <a:endParaRPr lang="en-GB" sz="1800" dirty="0"/>
          </a:p>
        </p:txBody>
      </p:sp>
      <p:sp>
        <p:nvSpPr>
          <p:cNvPr id="12"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pic>
        <p:nvPicPr>
          <p:cNvPr id="15" name="Picture 2" descr="C:\Users\IMC-KE-LAPT-155 hp\Downloads\Desktop\animated-kenya-flag-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71136" y="336739"/>
            <a:ext cx="1213441"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39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1800" dirty="0"/>
              <a:t>What are the key </a:t>
            </a:r>
            <a:r>
              <a:rPr lang="en-GB" sz="1800" dirty="0" smtClean="0"/>
              <a:t>National interventions </a:t>
            </a:r>
            <a:r>
              <a:rPr lang="en-GB" sz="1800" dirty="0"/>
              <a:t>to tackle malnutrition in your country? </a:t>
            </a:r>
            <a:r>
              <a:rPr lang="it-IT" sz="1800" dirty="0"/>
              <a:t/>
            </a:r>
            <a:br>
              <a:rPr lang="it-IT" sz="1800" dirty="0"/>
            </a:br>
            <a:endParaRPr lang="en-GB" sz="18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58217212"/>
              </p:ext>
            </p:extLst>
          </p:nvPr>
        </p:nvGraphicFramePr>
        <p:xfrm>
          <a:off x="463550" y="2152650"/>
          <a:ext cx="8229600" cy="4257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066355A-084C-D24E-9AD2-7E4FC41EA627}" type="slidenum">
              <a:rPr lang="en-US" smtClean="0"/>
              <a:pPr/>
              <a:t>4</a:t>
            </a:fld>
            <a:endParaRPr lang="en-US" dirty="0"/>
          </a:p>
        </p:txBody>
      </p:sp>
      <p:sp>
        <p:nvSpPr>
          <p:cNvPr id="7"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pic>
        <p:nvPicPr>
          <p:cNvPr id="6" name="Picture 2" descr="C:\Users\IMC-KE-LAPT-155 hp\Downloads\Desktop\animated-kenya-flag-2.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155616" y="906163"/>
            <a:ext cx="1213441"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524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Presentation of the CSA</a:t>
            </a:r>
          </a:p>
        </p:txBody>
      </p:sp>
      <p:sp>
        <p:nvSpPr>
          <p:cNvPr id="3" name="Content Placeholder 2"/>
          <p:cNvSpPr>
            <a:spLocks noGrp="1"/>
          </p:cNvSpPr>
          <p:nvPr>
            <p:ph idx="1"/>
          </p:nvPr>
        </p:nvSpPr>
        <p:spPr/>
        <p:txBody>
          <a:bodyPr/>
          <a:lstStyle/>
          <a:p>
            <a:r>
              <a:rPr lang="en-GB" dirty="0" smtClean="0"/>
              <a:t>Establishment started in 2013- by five implementing partners.</a:t>
            </a:r>
          </a:p>
          <a:p>
            <a:r>
              <a:rPr lang="en-GB" dirty="0" smtClean="0"/>
              <a:t>Taskforce formed in </a:t>
            </a:r>
            <a:r>
              <a:rPr lang="en-GB" dirty="0"/>
              <a:t>O</a:t>
            </a:r>
            <a:r>
              <a:rPr lang="en-GB" dirty="0" smtClean="0"/>
              <a:t>ctober 2013 to activate the SUN Networks.</a:t>
            </a:r>
          </a:p>
          <a:p>
            <a:r>
              <a:rPr lang="en-GB" dirty="0" smtClean="0"/>
              <a:t>5</a:t>
            </a:r>
            <a:r>
              <a:rPr lang="en-GB" baseline="30000" dirty="0" smtClean="0"/>
              <a:t>th</a:t>
            </a:r>
            <a:r>
              <a:rPr lang="en-GB" dirty="0" smtClean="0"/>
              <a:t> </a:t>
            </a:r>
            <a:r>
              <a:rPr lang="en-GB" dirty="0"/>
              <a:t>N</a:t>
            </a:r>
            <a:r>
              <a:rPr lang="en-GB" dirty="0" smtClean="0"/>
              <a:t>ovember, interim CSA governance structures established.</a:t>
            </a:r>
          </a:p>
          <a:p>
            <a:r>
              <a:rPr lang="en-GB" dirty="0" smtClean="0"/>
              <a:t>9</a:t>
            </a:r>
            <a:r>
              <a:rPr lang="en-GB" baseline="30000" dirty="0" smtClean="0"/>
              <a:t>th</a:t>
            </a:r>
            <a:r>
              <a:rPr lang="en-GB" dirty="0" smtClean="0"/>
              <a:t> May 2014- SUN CSA officially launched.</a:t>
            </a:r>
          </a:p>
          <a:p>
            <a:r>
              <a:rPr lang="en-GB" dirty="0" smtClean="0"/>
              <a:t>Governance structure:</a:t>
            </a:r>
          </a:p>
          <a:p>
            <a:r>
              <a:rPr lang="en-GB" dirty="0" smtClean="0"/>
              <a:t>Chairperson must be local NGO</a:t>
            </a:r>
          </a:p>
          <a:p>
            <a:r>
              <a:rPr lang="en-GB" dirty="0" smtClean="0"/>
              <a:t>Comprises 45 national and INGOS</a:t>
            </a:r>
          </a:p>
          <a:p>
            <a:r>
              <a:rPr lang="en-GB" dirty="0" smtClean="0"/>
              <a:t>Each member in a sub-committee.</a:t>
            </a:r>
          </a:p>
          <a:p>
            <a:r>
              <a:rPr lang="en-GB" dirty="0" smtClean="0"/>
              <a:t>Work majorly in the 47 counties.</a:t>
            </a:r>
          </a:p>
          <a:p>
            <a:endParaRPr lang="en-GB" dirty="0"/>
          </a:p>
        </p:txBody>
      </p:sp>
      <p:sp>
        <p:nvSpPr>
          <p:cNvPr id="5" name="Slide Number Placeholder 4"/>
          <p:cNvSpPr>
            <a:spLocks noGrp="1"/>
          </p:cNvSpPr>
          <p:nvPr>
            <p:ph type="sldNum" sz="quarter" idx="12"/>
          </p:nvPr>
        </p:nvSpPr>
        <p:spPr/>
        <p:txBody>
          <a:bodyPr/>
          <a:lstStyle/>
          <a:p>
            <a:fld id="{2066355A-084C-D24E-9AD2-7E4FC41EA627}" type="slidenum">
              <a:rPr lang="en-US" smtClean="0"/>
              <a:pPr/>
              <a:t>5</a:t>
            </a:fld>
            <a:endParaRPr lang="en-US" dirty="0"/>
          </a:p>
        </p:txBody>
      </p:sp>
      <p:sp>
        <p:nvSpPr>
          <p:cNvPr id="6"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561" y="3497897"/>
            <a:ext cx="4111988" cy="2886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3366198" y="3497897"/>
            <a:ext cx="1364363" cy="484632"/>
          </a:xfrm>
          <a:prstGeom prst="rightArrow">
            <a:avLst/>
          </a:prstGeom>
          <a:solidFill>
            <a:srgbClr val="116D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2" descr="C:\Users\IMC-KE-LAPT-155 hp\Downloads\Desktop\animated-kenya-flag-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86727" y="975587"/>
            <a:ext cx="1213441"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07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Freeform 9"/>
          <p:cNvSpPr/>
          <p:nvPr/>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cxnSp>
        <p:nvCxnSpPr>
          <p:cNvPr id="11" name="Straight Connector 10"/>
          <p:cNvCxnSpPr/>
          <p:nvPr/>
        </p:nvCxnSpPr>
        <p:spPr>
          <a:xfrm flipH="1">
            <a:off x="457200" y="6493650"/>
            <a:ext cx="8229600" cy="0"/>
          </a:xfrm>
          <a:prstGeom prst="line">
            <a:avLst/>
          </a:prstGeom>
          <a:ln w="12700" cmpd="sng">
            <a:solidFill>
              <a:srgbClr val="99AF01"/>
            </a:solidFill>
          </a:ln>
          <a:effectLst/>
        </p:spPr>
        <p:style>
          <a:lnRef idx="2">
            <a:schemeClr val="accent1"/>
          </a:lnRef>
          <a:fillRef idx="0">
            <a:schemeClr val="accent1"/>
          </a:fillRef>
          <a:effectRef idx="1">
            <a:schemeClr val="accent1"/>
          </a:effectRef>
          <a:fontRef idx="minor">
            <a:schemeClr val="tx1"/>
          </a:fontRef>
        </p:style>
      </p:cxnSp>
      <p:sp>
        <p:nvSpPr>
          <p:cNvPr id="4" name="Footer Placeholder 3"/>
          <p:cNvSpPr>
            <a:spLocks noGrp="1"/>
          </p:cNvSpPr>
          <p:nvPr>
            <p:ph type="ftr" sz="quarter" idx="11"/>
          </p:nvPr>
        </p:nvSpPr>
        <p:spPr/>
        <p:txBody>
          <a:bodyPr/>
          <a:lstStyle/>
          <a:p>
            <a:r>
              <a:rPr lang="en-US" dirty="0" smtClean="0">
                <a:solidFill>
                  <a:srgbClr val="FFFFFF"/>
                </a:solidFill>
              </a:rPr>
              <a:t>SUN Civil Society Efforts | April 2016</a:t>
            </a:r>
            <a:endParaRPr lang="en-US" dirty="0">
              <a:solidFill>
                <a:srgbClr val="FFFFFF"/>
              </a:solidFill>
            </a:endParaRPr>
          </a:p>
        </p:txBody>
      </p:sp>
      <p:sp>
        <p:nvSpPr>
          <p:cNvPr id="5" name="Slide Number Placeholder 4"/>
          <p:cNvSpPr>
            <a:spLocks noGrp="1"/>
          </p:cNvSpPr>
          <p:nvPr>
            <p:ph type="sldNum" sz="quarter" idx="12"/>
          </p:nvPr>
        </p:nvSpPr>
        <p:spPr/>
        <p:txBody>
          <a:bodyPr/>
          <a:lstStyle/>
          <a:p>
            <a:fld id="{2066355A-084C-D24E-9AD2-7E4FC41EA627}" type="slidenum">
              <a:rPr lang="en-US" smtClean="0">
                <a:solidFill>
                  <a:srgbClr val="FFFFFF"/>
                </a:solidFill>
              </a:rPr>
              <a:pPr/>
              <a:t>6</a:t>
            </a:fld>
            <a:endParaRPr lang="en-US" dirty="0">
              <a:solidFill>
                <a:srgbClr val="FFFFFF"/>
              </a:solidFill>
            </a:endParaRPr>
          </a:p>
        </p:txBody>
      </p:sp>
      <p:sp>
        <p:nvSpPr>
          <p:cNvPr id="13" name="TextBox 12"/>
          <p:cNvSpPr txBox="1"/>
          <p:nvPr/>
        </p:nvSpPr>
        <p:spPr>
          <a:xfrm>
            <a:off x="6116330" y="6189313"/>
            <a:ext cx="2673033" cy="215444"/>
          </a:xfrm>
          <a:prstGeom prst="rect">
            <a:avLst/>
          </a:prstGeom>
          <a:noFill/>
        </p:spPr>
        <p:txBody>
          <a:bodyPr wrap="square" rtlCol="0">
            <a:spAutoFit/>
          </a:bodyPr>
          <a:lstStyle/>
          <a:p>
            <a:pPr algn="r"/>
            <a:r>
              <a:rPr lang="en-GB" sz="800" dirty="0">
                <a:solidFill>
                  <a:srgbClr val="FFFFFF"/>
                </a:solidFill>
              </a:rPr>
              <a:t>Photo: Caroline Trutmann/Save the Children</a:t>
            </a:r>
          </a:p>
        </p:txBody>
      </p:sp>
      <p:sp>
        <p:nvSpPr>
          <p:cNvPr id="2" name="Content Placeholder 1"/>
          <p:cNvSpPr>
            <a:spLocks noGrp="1"/>
          </p:cNvSpPr>
          <p:nvPr>
            <p:ph idx="1"/>
          </p:nvPr>
        </p:nvSpPr>
        <p:spPr>
          <a:xfrm>
            <a:off x="352425" y="1997561"/>
            <a:ext cx="3893005" cy="4191752"/>
          </a:xfrm>
          <a:ln>
            <a:solidFill>
              <a:schemeClr val="accent2"/>
            </a:solidFill>
          </a:ln>
        </p:spPr>
        <p:txBody>
          <a:bodyPr/>
          <a:lstStyle/>
          <a:p>
            <a:pPr marL="0" indent="0">
              <a:buNone/>
            </a:pPr>
            <a:r>
              <a:rPr lang="en-GB" b="1" dirty="0" smtClean="0">
                <a:solidFill>
                  <a:schemeClr val="tx2"/>
                </a:solidFill>
              </a:rPr>
              <a:t>Key intervention areas</a:t>
            </a:r>
            <a:endParaRPr lang="en-GB" b="1" dirty="0">
              <a:solidFill>
                <a:schemeClr val="tx2"/>
              </a:solidFill>
            </a:endParaRPr>
          </a:p>
          <a:p>
            <a:endParaRPr lang="en-GB" b="1" dirty="0" smtClean="0">
              <a:solidFill>
                <a:schemeClr val="tx2"/>
              </a:solidFill>
            </a:endParaRPr>
          </a:p>
        </p:txBody>
      </p:sp>
      <p:sp>
        <p:nvSpPr>
          <p:cNvPr id="8" name="Title 7"/>
          <p:cNvSpPr>
            <a:spLocks noGrp="1"/>
          </p:cNvSpPr>
          <p:nvPr>
            <p:ph type="title"/>
          </p:nvPr>
        </p:nvSpPr>
        <p:spPr>
          <a:xfrm>
            <a:off x="457199" y="295232"/>
            <a:ext cx="8229601" cy="440031"/>
          </a:xfrm>
        </p:spPr>
        <p:txBody>
          <a:bodyPr>
            <a:normAutofit/>
          </a:bodyPr>
          <a:lstStyle/>
          <a:p>
            <a:pPr lvl="0"/>
            <a:r>
              <a:rPr lang="en-GB" sz="1800" dirty="0" smtClean="0"/>
              <a:t>Key intervention area of the CSA and key achievements</a:t>
            </a:r>
            <a:endParaRPr lang="en-GB" sz="1800" dirty="0"/>
          </a:p>
        </p:txBody>
      </p:sp>
      <p:sp>
        <p:nvSpPr>
          <p:cNvPr id="12" name="Content Placeholder 1"/>
          <p:cNvSpPr txBox="1">
            <a:spLocks/>
          </p:cNvSpPr>
          <p:nvPr/>
        </p:nvSpPr>
        <p:spPr>
          <a:xfrm>
            <a:off x="4245430" y="1997561"/>
            <a:ext cx="4360237" cy="4141520"/>
          </a:xfrm>
          <a:prstGeom prst="rect">
            <a:avLst/>
          </a:prstGeom>
          <a:ln>
            <a:solidFill>
              <a:schemeClr val="accent3"/>
            </a:solidFill>
          </a:ln>
        </p:spPr>
        <p:txBody>
          <a:bodyPr vert="horz" lIns="0" tIns="0" rIns="0" bIns="0" rtlCol="0">
            <a:normAutofit fontScale="85000" lnSpcReduction="10000"/>
          </a:bodyPr>
          <a:lstStyle>
            <a:lvl1pPr marL="342900" indent="-342900" algn="l" defTabSz="457200" rtl="0" eaLnBrk="1" latinLnBrk="0" hangingPunct="1">
              <a:spcBef>
                <a:spcPct val="20000"/>
              </a:spcBef>
              <a:buClr>
                <a:srgbClr val="98AE03"/>
              </a:buClr>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Clr>
                <a:srgbClr val="98AE03"/>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98AE03"/>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98AE03"/>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98AE03"/>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b="1" dirty="0" smtClean="0">
                <a:solidFill>
                  <a:schemeClr val="tx2"/>
                </a:solidFill>
              </a:rPr>
              <a:t>Key achievements (and date)</a:t>
            </a:r>
          </a:p>
          <a:p>
            <a:pPr>
              <a:buFont typeface="Wingdings" panose="05000000000000000000" pitchFamily="2" charset="2"/>
              <a:buChar char="v"/>
            </a:pPr>
            <a:r>
              <a:rPr lang="en-GB" dirty="0" smtClean="0"/>
              <a:t>Explicit nutrition budget </a:t>
            </a:r>
            <a:r>
              <a:rPr lang="en-GB" dirty="0" smtClean="0"/>
              <a:t>lines created in the county budgets. Examples: </a:t>
            </a:r>
            <a:r>
              <a:rPr lang="en-GB" dirty="0" smtClean="0"/>
              <a:t>2015/16; Baringo </a:t>
            </a:r>
            <a:r>
              <a:rPr lang="en-GB" dirty="0" smtClean="0"/>
              <a:t>4M, Taita Taveta 2M. Others Kajiado, West </a:t>
            </a:r>
            <a:r>
              <a:rPr lang="en-GB" dirty="0" smtClean="0"/>
              <a:t>Pokot</a:t>
            </a:r>
            <a:r>
              <a:rPr lang="en-GB" dirty="0" smtClean="0"/>
              <a:t>, Wajir and Mandera. 2016/17- increase in budget for the above counties, Nairobi 30M, Tana River 4.8M, </a:t>
            </a:r>
          </a:p>
          <a:p>
            <a:pPr>
              <a:buFont typeface="Wingdings" panose="05000000000000000000" pitchFamily="2" charset="2"/>
              <a:buChar char="v"/>
            </a:pPr>
            <a:r>
              <a:rPr lang="en-GB" dirty="0" smtClean="0"/>
              <a:t>Developing and launching SUN CSA strategic plan- </a:t>
            </a:r>
            <a:r>
              <a:rPr lang="en-GB" dirty="0"/>
              <a:t>J</a:t>
            </a:r>
            <a:r>
              <a:rPr lang="en-GB" dirty="0" smtClean="0"/>
              <a:t>une 2016.</a:t>
            </a:r>
          </a:p>
          <a:p>
            <a:pPr>
              <a:buFont typeface="Wingdings" panose="05000000000000000000" pitchFamily="2" charset="2"/>
              <a:buChar char="v"/>
            </a:pPr>
            <a:r>
              <a:rPr lang="en-GB" dirty="0" smtClean="0"/>
              <a:t>Influencing policy and supporting development of strategic documents (CNAP, NACSM Strategy-June 2016</a:t>
            </a:r>
          </a:p>
          <a:p>
            <a:pPr>
              <a:buFont typeface="Wingdings" panose="05000000000000000000" pitchFamily="2" charset="2"/>
              <a:buChar char="v"/>
            </a:pPr>
            <a:r>
              <a:rPr lang="en-GB" dirty="0" smtClean="0"/>
              <a:t>Engaging the media in nutrition reporting- continuous.</a:t>
            </a:r>
          </a:p>
          <a:p>
            <a:pPr>
              <a:buFont typeface="Wingdings" panose="05000000000000000000" pitchFamily="2" charset="2"/>
              <a:buChar char="v"/>
            </a:pPr>
            <a:r>
              <a:rPr lang="en-GB" dirty="0" smtClean="0"/>
              <a:t>Initiating MSPs at county levels</a:t>
            </a:r>
            <a:r>
              <a:rPr lang="en-GB" dirty="0" smtClean="0"/>
              <a:t>. </a:t>
            </a:r>
            <a:endParaRPr lang="en-GB" dirty="0"/>
          </a:p>
        </p:txBody>
      </p:sp>
      <p:graphicFrame>
        <p:nvGraphicFramePr>
          <p:cNvPr id="3" name="Diagram 2"/>
          <p:cNvGraphicFramePr/>
          <p:nvPr>
            <p:extLst>
              <p:ext uri="{D42A27DB-BD31-4B8C-83A1-F6EECF244321}">
                <p14:modId xmlns:p14="http://schemas.microsoft.com/office/powerpoint/2010/main" val="2310894555"/>
              </p:ext>
            </p:extLst>
          </p:nvPr>
        </p:nvGraphicFramePr>
        <p:xfrm>
          <a:off x="457201" y="2522136"/>
          <a:ext cx="3411414" cy="3875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2" descr="C:\Users\IMC-KE-LAPT-155 hp\Downloads\Desktop\animated-kenya-flag-2.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753250" y="1373648"/>
            <a:ext cx="2984360"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15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066355A-084C-D24E-9AD2-7E4FC41EA627}" type="slidenum">
              <a:rPr lang="en-US" smtClean="0"/>
              <a:pPr/>
              <a:t>7</a:t>
            </a:fld>
            <a:endParaRPr lang="en-US" dirty="0"/>
          </a:p>
        </p:txBody>
      </p:sp>
      <p:sp>
        <p:nvSpPr>
          <p:cNvPr id="2" name="Content Placeholder 1"/>
          <p:cNvSpPr>
            <a:spLocks noGrp="1"/>
          </p:cNvSpPr>
          <p:nvPr>
            <p:ph idx="1"/>
          </p:nvPr>
        </p:nvSpPr>
        <p:spPr>
          <a:xfrm>
            <a:off x="457200" y="1951789"/>
            <a:ext cx="8229600" cy="4446265"/>
          </a:xfrm>
        </p:spPr>
        <p:txBody>
          <a:bodyPr>
            <a:normAutofit fontScale="92500" lnSpcReduction="10000"/>
          </a:bodyPr>
          <a:lstStyle/>
          <a:p>
            <a:pPr lvl="0"/>
            <a:r>
              <a:rPr lang="en-GB" dirty="0">
                <a:solidFill>
                  <a:prstClr val="black"/>
                </a:solidFill>
              </a:rPr>
              <a:t>First lady of the republic of </a:t>
            </a:r>
            <a:r>
              <a:rPr lang="en-GB" dirty="0" smtClean="0">
                <a:solidFill>
                  <a:prstClr val="black"/>
                </a:solidFill>
              </a:rPr>
              <a:t>Kenya </a:t>
            </a:r>
            <a:r>
              <a:rPr lang="en-GB" dirty="0">
                <a:solidFill>
                  <a:prstClr val="black"/>
                </a:solidFill>
              </a:rPr>
              <a:t>and the county first ladies</a:t>
            </a:r>
            <a:r>
              <a:rPr lang="en-GB" dirty="0" smtClean="0">
                <a:solidFill>
                  <a:prstClr val="black"/>
                </a:solidFill>
              </a:rPr>
              <a:t>.</a:t>
            </a:r>
          </a:p>
          <a:p>
            <a:pPr lvl="0"/>
            <a:r>
              <a:rPr lang="en-GB" dirty="0" smtClean="0">
                <a:solidFill>
                  <a:prstClr val="black"/>
                </a:solidFill>
              </a:rPr>
              <a:t>Head of nutrition unit </a:t>
            </a:r>
          </a:p>
          <a:p>
            <a:pPr lvl="0"/>
            <a:r>
              <a:rPr lang="en-GB" dirty="0" smtClean="0">
                <a:solidFill>
                  <a:prstClr val="black"/>
                </a:solidFill>
              </a:rPr>
              <a:t>SUN CSA</a:t>
            </a:r>
          </a:p>
          <a:p>
            <a:pPr lvl="0"/>
            <a:r>
              <a:rPr lang="en-GB" dirty="0" smtClean="0">
                <a:solidFill>
                  <a:prstClr val="black"/>
                </a:solidFill>
              </a:rPr>
              <a:t>Other government departments (agriculture, education, water, social protection etc.)</a:t>
            </a:r>
            <a:endParaRPr lang="en-GB" dirty="0">
              <a:solidFill>
                <a:prstClr val="black"/>
              </a:solidFill>
            </a:endParaRPr>
          </a:p>
          <a:p>
            <a:r>
              <a:rPr lang="en-GB" dirty="0" smtClean="0"/>
              <a:t>County nutrition coordinators.</a:t>
            </a:r>
          </a:p>
          <a:p>
            <a:r>
              <a:rPr lang="en-GB" dirty="0" smtClean="0"/>
              <a:t>Council of governors</a:t>
            </a:r>
          </a:p>
          <a:p>
            <a:r>
              <a:rPr lang="en-GB" dirty="0" smtClean="0"/>
              <a:t>County and national assemblies  (health and budget committees)</a:t>
            </a:r>
          </a:p>
          <a:p>
            <a:r>
              <a:rPr lang="en-GB" dirty="0" smtClean="0"/>
              <a:t>Media</a:t>
            </a:r>
          </a:p>
          <a:p>
            <a:r>
              <a:rPr lang="en-GB" dirty="0" smtClean="0"/>
              <a:t>Bunge la wananchi (people’s parliaments) at community levels</a:t>
            </a:r>
          </a:p>
          <a:p>
            <a:r>
              <a:rPr lang="en-GB" dirty="0" smtClean="0"/>
              <a:t>UN agencies</a:t>
            </a:r>
          </a:p>
          <a:p>
            <a:r>
              <a:rPr lang="en-GB" dirty="0" smtClean="0"/>
              <a:t>Donor community</a:t>
            </a:r>
          </a:p>
          <a:p>
            <a:r>
              <a:rPr lang="en-GB" dirty="0" smtClean="0"/>
              <a:t>Business community.</a:t>
            </a:r>
          </a:p>
          <a:p>
            <a:r>
              <a:rPr lang="en-GB" dirty="0" smtClean="0"/>
              <a:t>Academia.</a:t>
            </a:r>
          </a:p>
        </p:txBody>
      </p:sp>
      <p:sp>
        <p:nvSpPr>
          <p:cNvPr id="3" name="Title 2"/>
          <p:cNvSpPr>
            <a:spLocks noGrp="1"/>
          </p:cNvSpPr>
          <p:nvPr>
            <p:ph type="title"/>
          </p:nvPr>
        </p:nvSpPr>
        <p:spPr>
          <a:xfrm>
            <a:off x="457200" y="295233"/>
            <a:ext cx="8229600" cy="373188"/>
          </a:xfrm>
        </p:spPr>
        <p:txBody>
          <a:bodyPr>
            <a:normAutofit fontScale="90000"/>
          </a:bodyPr>
          <a:lstStyle/>
          <a:p>
            <a:pPr lvl="0"/>
            <a:r>
              <a:rPr lang="en-GB" sz="1800" dirty="0"/>
              <a:t>Who are the most influential nutrition stakeholders in your country</a:t>
            </a:r>
            <a:r>
              <a:rPr lang="en-GB" sz="1800" dirty="0" smtClean="0"/>
              <a:t>? </a:t>
            </a:r>
            <a:r>
              <a:rPr lang="en-GB" sz="1800" dirty="0"/>
              <a:t/>
            </a:r>
            <a:br>
              <a:rPr lang="en-GB" sz="1800" dirty="0"/>
            </a:br>
            <a:r>
              <a:rPr lang="en-GB" sz="1800" i="1" dirty="0" smtClean="0"/>
              <a:t>Insert a Map of Stakeholders</a:t>
            </a:r>
            <a:endParaRPr lang="it-IT" sz="1800" i="1" dirty="0"/>
          </a:p>
        </p:txBody>
      </p:sp>
      <p:sp>
        <p:nvSpPr>
          <p:cNvPr id="6"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pic>
        <p:nvPicPr>
          <p:cNvPr id="7" name="Picture 2" descr="C:\Users\IMC-KE-LAPT-155 hp\Downloads\Desktop\animated-kenya-flag-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0224" y="842234"/>
            <a:ext cx="1213441"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243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5441182" cy="610930"/>
          </a:xfrm>
        </p:spPr>
        <p:txBody>
          <a:bodyPr/>
          <a:lstStyle/>
          <a:p>
            <a:r>
              <a:rPr lang="en-GB" dirty="0" smtClean="0"/>
              <a:t>CSA call For Action Statement</a:t>
            </a:r>
            <a:endParaRPr lang="en-GB" dirty="0"/>
          </a:p>
        </p:txBody>
      </p:sp>
      <p:sp>
        <p:nvSpPr>
          <p:cNvPr id="6" name="Content Placeholder 5"/>
          <p:cNvSpPr>
            <a:spLocks noGrp="1"/>
          </p:cNvSpPr>
          <p:nvPr>
            <p:ph idx="1"/>
          </p:nvPr>
        </p:nvSpPr>
        <p:spPr/>
        <p:txBody>
          <a:bodyPr>
            <a:normAutofit lnSpcReduction="10000"/>
          </a:bodyPr>
          <a:lstStyle/>
          <a:p>
            <a:pPr lvl="0" algn="just">
              <a:lnSpc>
                <a:spcPct val="115000"/>
              </a:lnSpc>
              <a:spcBef>
                <a:spcPts val="0"/>
              </a:spcBef>
              <a:spcAft>
                <a:spcPts val="1000"/>
              </a:spcAft>
              <a:buFont typeface="+mj-lt"/>
              <a:buAutoNum type="arabicPeriod"/>
            </a:pPr>
            <a:r>
              <a:rPr lang="en-GB" dirty="0">
                <a:solidFill>
                  <a:srgbClr val="000000"/>
                </a:solidFill>
                <a:latin typeface="Calibri"/>
                <a:ea typeface="Times New Roman"/>
                <a:cs typeface="Times New Roman"/>
              </a:rPr>
              <a:t>Failing to invest in nutrition can lead to huge economic losses.   National and county governments must prioritise budget allocations for nutrition in their planning by creating specific nutrition budget lines and focus investments on High Impact Nutrition Interventions to maximise the results on the ground.</a:t>
            </a:r>
            <a:endParaRPr lang="en-US" sz="1800" dirty="0">
              <a:solidFill>
                <a:srgbClr val="000000"/>
              </a:solidFill>
              <a:latin typeface="Calibri"/>
              <a:ea typeface="Times New Roman"/>
              <a:cs typeface="Times New Roman"/>
            </a:endParaRPr>
          </a:p>
          <a:p>
            <a:pPr lvl="0" algn="just">
              <a:lnSpc>
                <a:spcPct val="115000"/>
              </a:lnSpc>
              <a:spcBef>
                <a:spcPts val="0"/>
              </a:spcBef>
              <a:spcAft>
                <a:spcPts val="1000"/>
              </a:spcAft>
              <a:buFont typeface="+mj-lt"/>
              <a:buAutoNum type="arabicPeriod"/>
            </a:pPr>
            <a:r>
              <a:rPr lang="en-GB" dirty="0">
                <a:solidFill>
                  <a:srgbClr val="000000"/>
                </a:solidFill>
                <a:latin typeface="Calibri"/>
                <a:ea typeface="Times New Roman"/>
                <a:cs typeface="Times New Roman"/>
              </a:rPr>
              <a:t>The development partners and the donor community to - at a minimum - double the share of their budgets allocated to improving nutrition to tackle malnutrition in Kenya.</a:t>
            </a:r>
            <a:endParaRPr lang="en-US" sz="1800" dirty="0">
              <a:solidFill>
                <a:srgbClr val="000000"/>
              </a:solidFill>
              <a:latin typeface="Calibri"/>
              <a:ea typeface="Times New Roman"/>
              <a:cs typeface="Times New Roman"/>
            </a:endParaRPr>
          </a:p>
          <a:p>
            <a:r>
              <a:rPr lang="en-GB" dirty="0">
                <a:solidFill>
                  <a:srgbClr val="000000"/>
                </a:solidFill>
                <a:latin typeface="Calibri"/>
                <a:ea typeface="Times New Roman"/>
                <a:cs typeface="Times New Roman"/>
              </a:rPr>
              <a:t>The Government of Kenya needs to fast-track the establishment and high-level positioning of multi-sectoral platforms on food and nutrition security, at both national and county levels, to coordinate and maximize nutrition-related dialogues, investments and actions from all sectors. </a:t>
            </a:r>
            <a:endParaRPr lang="en-GB" dirty="0"/>
          </a:p>
        </p:txBody>
      </p:sp>
      <p:sp>
        <p:nvSpPr>
          <p:cNvPr id="5" name="Slide Number Placeholder 4"/>
          <p:cNvSpPr>
            <a:spLocks noGrp="1"/>
          </p:cNvSpPr>
          <p:nvPr>
            <p:ph type="sldNum" sz="quarter" idx="12"/>
          </p:nvPr>
        </p:nvSpPr>
        <p:spPr/>
        <p:txBody>
          <a:bodyPr/>
          <a:lstStyle/>
          <a:p>
            <a:fld id="{2066355A-084C-D24E-9AD2-7E4FC41EA627}" type="slidenum">
              <a:rPr lang="en-US" smtClean="0"/>
              <a:pPr/>
              <a:t>8</a:t>
            </a:fld>
            <a:endParaRPr lang="en-US" dirty="0"/>
          </a:p>
        </p:txBody>
      </p:sp>
      <p:sp>
        <p:nvSpPr>
          <p:cNvPr id="7"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pic>
        <p:nvPicPr>
          <p:cNvPr id="8" name="Picture 2" descr="C:\Users\IMC-KE-LAPT-155 hp\Downloads\Desktop\animated-kenya-flag-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6389" y="1564445"/>
            <a:ext cx="1213441" cy="5444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4757" y="1384487"/>
            <a:ext cx="1688124" cy="794379"/>
          </a:xfrm>
          <a:prstGeom prst="rect">
            <a:avLst/>
          </a:prstGeom>
          <a:noFill/>
          <a:ln>
            <a:noFill/>
          </a:ln>
        </p:spPr>
      </p:pic>
    </p:spTree>
    <p:extLst>
      <p:ext uri="{BB962C8B-B14F-4D97-AF65-F5344CB8AC3E}">
        <p14:creationId xmlns:p14="http://schemas.microsoft.com/office/powerpoint/2010/main" val="2847949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nd.jp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949904"/>
            <a:ext cx="9144000" cy="4908096"/>
          </a:xfrm>
          <a:prstGeom prst="rect">
            <a:avLst/>
          </a:prstGeom>
        </p:spPr>
      </p:pic>
      <p:sp>
        <p:nvSpPr>
          <p:cNvPr id="8" name="Freeform 7"/>
          <p:cNvSpPr/>
          <p:nvPr/>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reeform 8"/>
          <p:cNvSpPr/>
          <p:nvPr/>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Title 5"/>
          <p:cNvSpPr>
            <a:spLocks noGrp="1"/>
          </p:cNvSpPr>
          <p:nvPr>
            <p:ph type="title"/>
          </p:nvPr>
        </p:nvSpPr>
        <p:spPr>
          <a:xfrm>
            <a:off x="2832467" y="1080475"/>
            <a:ext cx="2935287" cy="1362075"/>
          </a:xfrm>
        </p:spPr>
        <p:txBody>
          <a:bodyPr/>
          <a:lstStyle/>
          <a:p>
            <a:r>
              <a:rPr lang="en-GB" dirty="0"/>
              <a:t>Thank </a:t>
            </a:r>
            <a:r>
              <a:rPr lang="en-GB" dirty="0" smtClean="0"/>
              <a:t>you!</a:t>
            </a:r>
            <a:endParaRPr lang="en-GB" dirty="0"/>
          </a:p>
        </p:txBody>
      </p:sp>
      <p:sp>
        <p:nvSpPr>
          <p:cNvPr id="12" name="TextBox 11"/>
          <p:cNvSpPr txBox="1"/>
          <p:nvPr/>
        </p:nvSpPr>
        <p:spPr>
          <a:xfrm>
            <a:off x="6370320" y="6547208"/>
            <a:ext cx="2673033" cy="215444"/>
          </a:xfrm>
          <a:prstGeom prst="rect">
            <a:avLst/>
          </a:prstGeom>
          <a:noFill/>
        </p:spPr>
        <p:txBody>
          <a:bodyPr wrap="square" rtlCol="0">
            <a:spAutoFit/>
          </a:bodyPr>
          <a:lstStyle/>
          <a:p>
            <a:pPr algn="r"/>
            <a:r>
              <a:rPr lang="en-GB" sz="800" dirty="0">
                <a:solidFill>
                  <a:srgbClr val="FFFFFF"/>
                </a:solidFill>
              </a:rPr>
              <a:t>Photo: Adam Hinton/Save the Children</a:t>
            </a:r>
          </a:p>
        </p:txBody>
      </p:sp>
    </p:spTree>
    <p:extLst>
      <p:ext uri="{BB962C8B-B14F-4D97-AF65-F5344CB8AC3E}">
        <p14:creationId xmlns:p14="http://schemas.microsoft.com/office/powerpoint/2010/main" val="1351731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16D6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2512</TotalTime>
  <Words>703</Words>
  <Application>Microsoft Office PowerPoint</Application>
  <PresentationFormat>On-screen Show (4:3)</PresentationFormat>
  <Paragraphs>93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What is the nutrition situation in your country?  </vt:lpstr>
      <vt:lpstr>What are the key National interventions to tackle malnutrition in your country?  </vt:lpstr>
      <vt:lpstr>Presentation of the CSA</vt:lpstr>
      <vt:lpstr>Key intervention area of the CSA and key achievements</vt:lpstr>
      <vt:lpstr>Who are the most influential nutrition stakeholders in your country?  Insert a Map of Stakeholders</vt:lpstr>
      <vt:lpstr>CSA call For Action Statement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IMC-KE-LAPT-155 hp</cp:lastModifiedBy>
  <cp:revision>320</cp:revision>
  <dcterms:created xsi:type="dcterms:W3CDTF">2010-04-12T23:12:02Z</dcterms:created>
  <dcterms:modified xsi:type="dcterms:W3CDTF">2016-10-30T13:58:19Z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