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20"/>
  </p:notesMasterIdLst>
  <p:handoutMasterIdLst>
    <p:handoutMasterId r:id="rId21"/>
  </p:handoutMasterIdLst>
  <p:sldIdLst>
    <p:sldId id="256" r:id="rId5"/>
    <p:sldId id="289" r:id="rId6"/>
    <p:sldId id="284" r:id="rId7"/>
    <p:sldId id="257" r:id="rId8"/>
    <p:sldId id="295" r:id="rId9"/>
    <p:sldId id="296" r:id="rId10"/>
    <p:sldId id="290" r:id="rId11"/>
    <p:sldId id="293" r:id="rId12"/>
    <p:sldId id="287" r:id="rId13"/>
    <p:sldId id="292" r:id="rId14"/>
    <p:sldId id="294" r:id="rId15"/>
    <p:sldId id="288" r:id="rId16"/>
    <p:sldId id="297" r:id="rId17"/>
    <p:sldId id="291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aire Blanchard" initials="CB" lastIdx="5" clrIdx="0"/>
  <p:cmAuthor id="1" name="Palmer, Helen (LDN-WSW)" initials="PH(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108089"/>
    <a:srgbClr val="FDEBB1"/>
    <a:srgbClr val="ECEB9A"/>
    <a:srgbClr val="74BAC2"/>
    <a:srgbClr val="98AE03"/>
    <a:srgbClr val="C2D06D"/>
    <a:srgbClr val="99AF01"/>
    <a:srgbClr val="AC8377"/>
    <a:srgbClr val="792D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95" autoAdjust="0"/>
    <p:restoredTop sz="94631"/>
  </p:normalViewPr>
  <p:slideViewPr>
    <p:cSldViewPr snapToGrid="0" snapToObjects="1">
      <p:cViewPr varScale="1">
        <p:scale>
          <a:sx n="67" d="100"/>
          <a:sy n="67" d="100"/>
        </p:scale>
        <p:origin x="9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D08E7-5226-6B47-924A-593BCB88B5C8}" type="datetimeFigureOut">
              <a:rPr lang="en-US" smtClean="0"/>
              <a:t>10/30/2016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03604-FAA0-6F4A-9344-34FAF05A59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0582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624F2-D4AD-BB44-8614-4ABBA2CC6C23}" type="datetimeFigureOut">
              <a:rPr lang="en-US" smtClean="0"/>
              <a:t>10/30/2016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A2F61-1803-B849-8164-8379FAF88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0691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A2F61-1803-B849-8164-8379FAF8838D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31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01-jpg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-1"/>
            <a:ext cx="9153407" cy="485422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 rot="21019657">
            <a:off x="-206250" y="2882928"/>
            <a:ext cx="9821059" cy="4698951"/>
          </a:xfrm>
          <a:custGeom>
            <a:avLst/>
            <a:gdLst/>
            <a:ahLst/>
            <a:cxnLst/>
            <a:rect l="l" t="t" r="r" b="b"/>
            <a:pathLst>
              <a:path w="9821059" h="4698951">
                <a:moveTo>
                  <a:pt x="9821059" y="0"/>
                </a:moveTo>
                <a:lnTo>
                  <a:pt x="9020183" y="4698951"/>
                </a:lnTo>
                <a:lnTo>
                  <a:pt x="0" y="3161577"/>
                </a:lnTo>
                <a:lnTo>
                  <a:pt x="5388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355"/>
            <a:ext cx="7772400" cy="3341849"/>
          </a:xfrm>
        </p:spPr>
        <p:txBody>
          <a:bodyPr lIns="0" tIns="0" rIns="0" bIns="0" anchor="b" anchorCtr="0">
            <a:noAutofit/>
          </a:bodyPr>
          <a:lstStyle>
            <a:lvl1pPr algn="l">
              <a:defRPr sz="3200" b="1">
                <a:solidFill>
                  <a:srgbClr val="10808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199964"/>
            <a:ext cx="7086600" cy="51336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 b="0">
                <a:solidFill>
                  <a:srgbClr val="10808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929638"/>
            <a:ext cx="9150256" cy="2108272"/>
            <a:chOff x="0" y="2791250"/>
            <a:chExt cx="9144000" cy="2108272"/>
          </a:xfrm>
        </p:grpSpPr>
        <p:sp>
          <p:nvSpPr>
            <p:cNvPr id="8" name="Freeform 7"/>
            <p:cNvSpPr/>
            <p:nvPr userDrawn="1"/>
          </p:nvSpPr>
          <p:spPr>
            <a:xfrm>
              <a:off x="0" y="2907980"/>
              <a:ext cx="9144000" cy="1991542"/>
            </a:xfrm>
            <a:custGeom>
              <a:avLst/>
              <a:gdLst/>
              <a:ahLst/>
              <a:cxnLst/>
              <a:rect l="l" t="t" r="r" b="b"/>
              <a:pathLst>
                <a:path w="9144000" h="1991542">
                  <a:moveTo>
                    <a:pt x="9144000" y="0"/>
                  </a:moveTo>
                  <a:lnTo>
                    <a:pt x="9144000" y="116810"/>
                  </a:lnTo>
                  <a:lnTo>
                    <a:pt x="0" y="1991542"/>
                  </a:lnTo>
                  <a:lnTo>
                    <a:pt x="0" y="1621579"/>
                  </a:lnTo>
                  <a:close/>
                </a:path>
              </a:pathLst>
            </a:custGeom>
            <a:solidFill>
              <a:srgbClr val="76A89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 dirty="0"/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0" y="2791250"/>
              <a:ext cx="9144000" cy="1894294"/>
            </a:xfrm>
            <a:custGeom>
              <a:avLst/>
              <a:gdLst/>
              <a:ahLst/>
              <a:cxnLst/>
              <a:rect l="l" t="t" r="r" b="b"/>
              <a:pathLst>
                <a:path w="9144000" h="1894294">
                  <a:moveTo>
                    <a:pt x="9144000" y="0"/>
                  </a:moveTo>
                  <a:lnTo>
                    <a:pt x="9144000" y="141744"/>
                  </a:lnTo>
                  <a:lnTo>
                    <a:pt x="0" y="1894294"/>
                  </a:lnTo>
                  <a:lnTo>
                    <a:pt x="0" y="1611423"/>
                  </a:lnTo>
                  <a:close/>
                </a:path>
              </a:pathLst>
            </a:custGeom>
            <a:solidFill>
              <a:srgbClr val="10808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-1" y="8452"/>
            <a:ext cx="9144000" cy="1989109"/>
          </a:xfrm>
          <a:custGeom>
            <a:avLst/>
            <a:gdLst/>
            <a:ahLst/>
            <a:cxnLst/>
            <a:rect l="l" t="t" r="r" b="b"/>
            <a:pathLst>
              <a:path w="9144000" h="1989109">
                <a:moveTo>
                  <a:pt x="9144000" y="0"/>
                </a:moveTo>
                <a:lnTo>
                  <a:pt x="9144000" y="566124"/>
                </a:lnTo>
                <a:lnTo>
                  <a:pt x="0" y="1989109"/>
                </a:lnTo>
                <a:lnTo>
                  <a:pt x="0" y="1455524"/>
                </a:lnTo>
                <a:lnTo>
                  <a:pt x="6473569" y="171621"/>
                </a:lnTo>
                <a:lnTo>
                  <a:pt x="8594812" y="13729"/>
                </a:lnTo>
                <a:close/>
              </a:path>
            </a:pathLst>
          </a:custGeom>
          <a:solidFill>
            <a:srgbClr val="AC83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reeform 10"/>
          <p:cNvSpPr/>
          <p:nvPr userDrawn="1"/>
        </p:nvSpPr>
        <p:spPr>
          <a:xfrm>
            <a:off x="-1" y="0"/>
            <a:ext cx="9144000" cy="1762356"/>
          </a:xfrm>
          <a:custGeom>
            <a:avLst/>
            <a:gdLst/>
            <a:ahLst/>
            <a:cxnLst/>
            <a:rect l="l" t="t" r="r" b="b"/>
            <a:pathLst>
              <a:path w="9144000" h="1762356">
                <a:moveTo>
                  <a:pt x="0" y="0"/>
                </a:moveTo>
                <a:lnTo>
                  <a:pt x="9144000" y="0"/>
                </a:lnTo>
                <a:lnTo>
                  <a:pt x="9144000" y="465428"/>
                </a:lnTo>
                <a:lnTo>
                  <a:pt x="0" y="1762356"/>
                </a:lnTo>
                <a:close/>
              </a:path>
            </a:pathLst>
          </a:custGeom>
          <a:solidFill>
            <a:srgbClr val="792D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33"/>
            <a:ext cx="8229600" cy="610930"/>
          </a:xfrm>
        </p:spPr>
        <p:txBody>
          <a:bodyPr lIns="0" tIns="0" rIns="0" bIns="0" anchor="b" anchorCtr="0">
            <a:normAutofit/>
          </a:bodyPr>
          <a:lstStyle>
            <a:lvl1pPr algn="l"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0858"/>
            <a:ext cx="8229600" cy="4257196"/>
          </a:xfrm>
        </p:spPr>
        <p:txBody>
          <a:bodyPr lIns="0" tIns="0" rIns="0" bIns="0">
            <a:normAutofit/>
          </a:bodyPr>
          <a:lstStyle>
            <a:lvl1pPr>
              <a:buClr>
                <a:srgbClr val="792D17"/>
              </a:buClr>
              <a:defRPr sz="2000"/>
            </a:lvl1pPr>
            <a:lvl2pPr>
              <a:buClr>
                <a:srgbClr val="792D17"/>
              </a:buClr>
              <a:defRPr sz="1800"/>
            </a:lvl2pPr>
            <a:lvl3pPr>
              <a:buClr>
                <a:srgbClr val="792D17"/>
              </a:buClr>
              <a:defRPr sz="1800"/>
            </a:lvl3pPr>
            <a:lvl4pPr>
              <a:buClr>
                <a:srgbClr val="792D17"/>
              </a:buClr>
              <a:defRPr sz="1800"/>
            </a:lvl4pPr>
            <a:lvl5pPr>
              <a:buClr>
                <a:srgbClr val="792D17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 lIns="0" tIns="0" rIns="0" bIns="0"/>
          <a:lstStyle>
            <a:lvl1pPr algn="l">
              <a:defRPr sz="8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3449" y="6493650"/>
            <a:ext cx="700216" cy="365125"/>
          </a:xfrm>
        </p:spPr>
        <p:txBody>
          <a:bodyPr lIns="0" tIns="0" rIns="0" bIns="0"/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57200" y="6493650"/>
            <a:ext cx="8229600" cy="0"/>
          </a:xfrm>
          <a:prstGeom prst="line">
            <a:avLst/>
          </a:prstGeom>
          <a:ln w="12700" cmpd="sng">
            <a:solidFill>
              <a:srgbClr val="792D1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14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-1" y="8452"/>
            <a:ext cx="9144000" cy="1989109"/>
          </a:xfrm>
          <a:custGeom>
            <a:avLst/>
            <a:gdLst/>
            <a:ahLst/>
            <a:cxnLst/>
            <a:rect l="l" t="t" r="r" b="b"/>
            <a:pathLst>
              <a:path w="9144000" h="1989109">
                <a:moveTo>
                  <a:pt x="9144000" y="0"/>
                </a:moveTo>
                <a:lnTo>
                  <a:pt x="9144000" y="566124"/>
                </a:lnTo>
                <a:lnTo>
                  <a:pt x="0" y="1989109"/>
                </a:lnTo>
                <a:lnTo>
                  <a:pt x="0" y="1455524"/>
                </a:lnTo>
                <a:lnTo>
                  <a:pt x="6473569" y="171621"/>
                </a:lnTo>
                <a:lnTo>
                  <a:pt x="8594812" y="13729"/>
                </a:lnTo>
                <a:close/>
              </a:path>
            </a:pathLst>
          </a:custGeom>
          <a:solidFill>
            <a:srgbClr val="74BAC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reeform 10"/>
          <p:cNvSpPr/>
          <p:nvPr userDrawn="1"/>
        </p:nvSpPr>
        <p:spPr>
          <a:xfrm>
            <a:off x="-1" y="0"/>
            <a:ext cx="9144000" cy="1762356"/>
          </a:xfrm>
          <a:custGeom>
            <a:avLst/>
            <a:gdLst/>
            <a:ahLst/>
            <a:cxnLst/>
            <a:rect l="l" t="t" r="r" b="b"/>
            <a:pathLst>
              <a:path w="9144000" h="1762356">
                <a:moveTo>
                  <a:pt x="0" y="0"/>
                </a:moveTo>
                <a:lnTo>
                  <a:pt x="9144000" y="0"/>
                </a:lnTo>
                <a:lnTo>
                  <a:pt x="9144000" y="465428"/>
                </a:lnTo>
                <a:lnTo>
                  <a:pt x="0" y="1762356"/>
                </a:lnTo>
                <a:close/>
              </a:path>
            </a:pathLst>
          </a:custGeom>
          <a:solidFill>
            <a:srgbClr val="1080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33"/>
            <a:ext cx="8229600" cy="610930"/>
          </a:xfrm>
        </p:spPr>
        <p:txBody>
          <a:bodyPr lIns="0" tIns="0" rIns="0" bIns="0" anchor="b" anchorCtr="0">
            <a:normAutofit/>
          </a:bodyPr>
          <a:lstStyle>
            <a:lvl1pPr algn="l"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0858"/>
            <a:ext cx="8229600" cy="4257196"/>
          </a:xfrm>
        </p:spPr>
        <p:txBody>
          <a:bodyPr lIns="0" tIns="0" rIns="0" bIns="0">
            <a:normAutofit/>
          </a:bodyPr>
          <a:lstStyle>
            <a:lvl1pPr>
              <a:buClr>
                <a:srgbClr val="108089"/>
              </a:buClr>
              <a:defRPr sz="2000"/>
            </a:lvl1pPr>
            <a:lvl2pPr>
              <a:buClr>
                <a:srgbClr val="108089"/>
              </a:buClr>
              <a:defRPr sz="1800"/>
            </a:lvl2pPr>
            <a:lvl3pPr>
              <a:buClr>
                <a:srgbClr val="108089"/>
              </a:buClr>
              <a:defRPr sz="1800"/>
            </a:lvl3pPr>
            <a:lvl4pPr>
              <a:buClr>
                <a:srgbClr val="108089"/>
              </a:buClr>
              <a:defRPr sz="1800"/>
            </a:lvl4pPr>
            <a:lvl5pPr>
              <a:buClr>
                <a:srgbClr val="108089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 lIns="0" tIns="0" rIns="0" bIns="0"/>
          <a:lstStyle>
            <a:lvl1pPr algn="l">
              <a:defRPr sz="8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3449" y="6493650"/>
            <a:ext cx="700216" cy="365125"/>
          </a:xfrm>
        </p:spPr>
        <p:txBody>
          <a:bodyPr lIns="0" tIns="0" rIns="0" bIns="0"/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57200" y="6493650"/>
            <a:ext cx="8229600" cy="0"/>
          </a:xfrm>
          <a:prstGeom prst="line">
            <a:avLst/>
          </a:prstGeom>
          <a:ln w="12700" cmpd="sng">
            <a:solidFill>
              <a:srgbClr val="1080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934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-1" y="8452"/>
            <a:ext cx="9144000" cy="1989109"/>
          </a:xfrm>
          <a:custGeom>
            <a:avLst/>
            <a:gdLst/>
            <a:ahLst/>
            <a:cxnLst/>
            <a:rect l="l" t="t" r="r" b="b"/>
            <a:pathLst>
              <a:path w="9144000" h="1989109">
                <a:moveTo>
                  <a:pt x="9144000" y="0"/>
                </a:moveTo>
                <a:lnTo>
                  <a:pt x="9144000" y="566124"/>
                </a:lnTo>
                <a:lnTo>
                  <a:pt x="0" y="1989109"/>
                </a:lnTo>
                <a:lnTo>
                  <a:pt x="0" y="1455524"/>
                </a:lnTo>
                <a:lnTo>
                  <a:pt x="6473569" y="171621"/>
                </a:lnTo>
                <a:lnTo>
                  <a:pt x="8594812" y="13729"/>
                </a:lnTo>
                <a:close/>
              </a:path>
            </a:pathLst>
          </a:custGeom>
          <a:solidFill>
            <a:srgbClr val="C2D0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reeform 10"/>
          <p:cNvSpPr/>
          <p:nvPr userDrawn="1"/>
        </p:nvSpPr>
        <p:spPr>
          <a:xfrm>
            <a:off x="-1" y="0"/>
            <a:ext cx="9144000" cy="1762356"/>
          </a:xfrm>
          <a:custGeom>
            <a:avLst/>
            <a:gdLst/>
            <a:ahLst/>
            <a:cxnLst/>
            <a:rect l="l" t="t" r="r" b="b"/>
            <a:pathLst>
              <a:path w="9144000" h="1762356">
                <a:moveTo>
                  <a:pt x="0" y="0"/>
                </a:moveTo>
                <a:lnTo>
                  <a:pt x="9144000" y="0"/>
                </a:lnTo>
                <a:lnTo>
                  <a:pt x="9144000" y="465428"/>
                </a:lnTo>
                <a:lnTo>
                  <a:pt x="0" y="1762356"/>
                </a:lnTo>
                <a:close/>
              </a:path>
            </a:pathLst>
          </a:custGeom>
          <a:solidFill>
            <a:srgbClr val="99AF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33"/>
            <a:ext cx="8229600" cy="610930"/>
          </a:xfrm>
        </p:spPr>
        <p:txBody>
          <a:bodyPr lIns="0" tIns="0" rIns="0" bIns="0" anchor="b" anchorCtr="0">
            <a:normAutofit/>
          </a:bodyPr>
          <a:lstStyle>
            <a:lvl1pPr algn="l"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0858"/>
            <a:ext cx="8229600" cy="4257196"/>
          </a:xfrm>
        </p:spPr>
        <p:txBody>
          <a:bodyPr lIns="0" tIns="0" rIns="0" bIns="0">
            <a:normAutofit/>
          </a:bodyPr>
          <a:lstStyle>
            <a:lvl1pPr>
              <a:buClr>
                <a:srgbClr val="98AE03"/>
              </a:buClr>
              <a:defRPr sz="2000"/>
            </a:lvl1pPr>
            <a:lvl2pPr>
              <a:buClr>
                <a:srgbClr val="98AE03"/>
              </a:buClr>
              <a:defRPr sz="1800"/>
            </a:lvl2pPr>
            <a:lvl3pPr>
              <a:buClr>
                <a:srgbClr val="98AE03"/>
              </a:buClr>
              <a:defRPr sz="1800"/>
            </a:lvl3pPr>
            <a:lvl4pPr>
              <a:buClr>
                <a:srgbClr val="98AE03"/>
              </a:buClr>
              <a:defRPr sz="1800"/>
            </a:lvl4pPr>
            <a:lvl5pPr>
              <a:buClr>
                <a:srgbClr val="98AE03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 lIns="0" tIns="0" rIns="0" bIns="0"/>
          <a:lstStyle>
            <a:lvl1pPr algn="l">
              <a:defRPr sz="8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3449" y="6493650"/>
            <a:ext cx="700216" cy="365125"/>
          </a:xfrm>
        </p:spPr>
        <p:txBody>
          <a:bodyPr lIns="0" tIns="0" rIns="0" bIns="0"/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57200" y="6493650"/>
            <a:ext cx="8229600" cy="0"/>
          </a:xfrm>
          <a:prstGeom prst="line">
            <a:avLst/>
          </a:prstGeom>
          <a:ln w="12700" cmpd="sng">
            <a:solidFill>
              <a:srgbClr val="99AF0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13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 userDrawn="1"/>
        </p:nvSpPr>
        <p:spPr>
          <a:xfrm>
            <a:off x="-1" y="2457622"/>
            <a:ext cx="9144000" cy="1989109"/>
          </a:xfrm>
          <a:custGeom>
            <a:avLst/>
            <a:gdLst/>
            <a:ahLst/>
            <a:cxnLst/>
            <a:rect l="l" t="t" r="r" b="b"/>
            <a:pathLst>
              <a:path w="9144000" h="1989109">
                <a:moveTo>
                  <a:pt x="9144000" y="0"/>
                </a:moveTo>
                <a:lnTo>
                  <a:pt x="9144000" y="566124"/>
                </a:lnTo>
                <a:lnTo>
                  <a:pt x="0" y="1989109"/>
                </a:lnTo>
                <a:lnTo>
                  <a:pt x="0" y="1455524"/>
                </a:lnTo>
                <a:lnTo>
                  <a:pt x="6473569" y="171621"/>
                </a:lnTo>
                <a:lnTo>
                  <a:pt x="8594812" y="13729"/>
                </a:lnTo>
                <a:close/>
              </a:path>
            </a:pathLst>
          </a:custGeom>
          <a:solidFill>
            <a:srgbClr val="E7BC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Freeform 18"/>
          <p:cNvSpPr/>
          <p:nvPr userDrawn="1"/>
        </p:nvSpPr>
        <p:spPr>
          <a:xfrm>
            <a:off x="-1" y="-1"/>
            <a:ext cx="9144000" cy="4211527"/>
          </a:xfrm>
          <a:custGeom>
            <a:avLst/>
            <a:gdLst/>
            <a:ahLst/>
            <a:cxnLst/>
            <a:rect l="l" t="t" r="r" b="b"/>
            <a:pathLst>
              <a:path w="9144000" h="4211527">
                <a:moveTo>
                  <a:pt x="0" y="0"/>
                </a:moveTo>
                <a:lnTo>
                  <a:pt x="9144000" y="0"/>
                </a:lnTo>
                <a:lnTo>
                  <a:pt x="9144000" y="2914599"/>
                </a:lnTo>
                <a:lnTo>
                  <a:pt x="0" y="4211527"/>
                </a:lnTo>
                <a:close/>
              </a:path>
            </a:pathLst>
          </a:custGeom>
          <a:solidFill>
            <a:srgbClr val="DC9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87829"/>
            <a:ext cx="7772400" cy="13620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0" y="6232071"/>
            <a:ext cx="9143999" cy="62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 userDrawn="1"/>
        </p:nvSpPr>
        <p:spPr>
          <a:xfrm>
            <a:off x="-1" y="2457622"/>
            <a:ext cx="9144000" cy="1989109"/>
          </a:xfrm>
          <a:custGeom>
            <a:avLst/>
            <a:gdLst/>
            <a:ahLst/>
            <a:cxnLst/>
            <a:rect l="l" t="t" r="r" b="b"/>
            <a:pathLst>
              <a:path w="9144000" h="1989109">
                <a:moveTo>
                  <a:pt x="9144000" y="0"/>
                </a:moveTo>
                <a:lnTo>
                  <a:pt x="9144000" y="566124"/>
                </a:lnTo>
                <a:lnTo>
                  <a:pt x="0" y="1989109"/>
                </a:lnTo>
                <a:lnTo>
                  <a:pt x="0" y="1455524"/>
                </a:lnTo>
                <a:lnTo>
                  <a:pt x="6473569" y="171621"/>
                </a:lnTo>
                <a:lnTo>
                  <a:pt x="8594812" y="13729"/>
                </a:lnTo>
                <a:close/>
              </a:path>
            </a:pathLst>
          </a:custGeom>
          <a:solidFill>
            <a:srgbClr val="AC83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Freeform 18"/>
          <p:cNvSpPr/>
          <p:nvPr userDrawn="1"/>
        </p:nvSpPr>
        <p:spPr>
          <a:xfrm>
            <a:off x="-1" y="-1"/>
            <a:ext cx="9144000" cy="4211527"/>
          </a:xfrm>
          <a:custGeom>
            <a:avLst/>
            <a:gdLst/>
            <a:ahLst/>
            <a:cxnLst/>
            <a:rect l="l" t="t" r="r" b="b"/>
            <a:pathLst>
              <a:path w="9144000" h="4211527">
                <a:moveTo>
                  <a:pt x="0" y="0"/>
                </a:moveTo>
                <a:lnTo>
                  <a:pt x="9144000" y="0"/>
                </a:lnTo>
                <a:lnTo>
                  <a:pt x="9144000" y="2914599"/>
                </a:lnTo>
                <a:lnTo>
                  <a:pt x="0" y="4211527"/>
                </a:lnTo>
                <a:close/>
              </a:path>
            </a:pathLst>
          </a:custGeom>
          <a:solidFill>
            <a:srgbClr val="792D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87829"/>
            <a:ext cx="7772400" cy="13620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0" y="6232071"/>
            <a:ext cx="9143999" cy="62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580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 userDrawn="1"/>
        </p:nvSpPr>
        <p:spPr>
          <a:xfrm>
            <a:off x="-1" y="2457622"/>
            <a:ext cx="9144000" cy="1989109"/>
          </a:xfrm>
          <a:custGeom>
            <a:avLst/>
            <a:gdLst/>
            <a:ahLst/>
            <a:cxnLst/>
            <a:rect l="l" t="t" r="r" b="b"/>
            <a:pathLst>
              <a:path w="9144000" h="1989109">
                <a:moveTo>
                  <a:pt x="9144000" y="0"/>
                </a:moveTo>
                <a:lnTo>
                  <a:pt x="9144000" y="566124"/>
                </a:lnTo>
                <a:lnTo>
                  <a:pt x="0" y="1989109"/>
                </a:lnTo>
                <a:lnTo>
                  <a:pt x="0" y="1455524"/>
                </a:lnTo>
                <a:lnTo>
                  <a:pt x="6473569" y="171621"/>
                </a:lnTo>
                <a:lnTo>
                  <a:pt x="8594812" y="13729"/>
                </a:lnTo>
                <a:close/>
              </a:path>
            </a:pathLst>
          </a:custGeom>
          <a:solidFill>
            <a:srgbClr val="74BAC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Freeform 18"/>
          <p:cNvSpPr/>
          <p:nvPr userDrawn="1"/>
        </p:nvSpPr>
        <p:spPr>
          <a:xfrm>
            <a:off x="-1" y="-1"/>
            <a:ext cx="9144000" cy="4211527"/>
          </a:xfrm>
          <a:custGeom>
            <a:avLst/>
            <a:gdLst/>
            <a:ahLst/>
            <a:cxnLst/>
            <a:rect l="l" t="t" r="r" b="b"/>
            <a:pathLst>
              <a:path w="9144000" h="4211527">
                <a:moveTo>
                  <a:pt x="0" y="0"/>
                </a:moveTo>
                <a:lnTo>
                  <a:pt x="9144000" y="0"/>
                </a:lnTo>
                <a:lnTo>
                  <a:pt x="9144000" y="2914599"/>
                </a:lnTo>
                <a:lnTo>
                  <a:pt x="0" y="4211527"/>
                </a:lnTo>
                <a:close/>
              </a:path>
            </a:pathLst>
          </a:custGeom>
          <a:solidFill>
            <a:srgbClr val="1080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87829"/>
            <a:ext cx="7772400" cy="13620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0" y="6232071"/>
            <a:ext cx="9143999" cy="62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60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 userDrawn="1"/>
        </p:nvSpPr>
        <p:spPr>
          <a:xfrm>
            <a:off x="-1" y="2457622"/>
            <a:ext cx="9144000" cy="1989109"/>
          </a:xfrm>
          <a:custGeom>
            <a:avLst/>
            <a:gdLst/>
            <a:ahLst/>
            <a:cxnLst/>
            <a:rect l="l" t="t" r="r" b="b"/>
            <a:pathLst>
              <a:path w="9144000" h="1989109">
                <a:moveTo>
                  <a:pt x="9144000" y="0"/>
                </a:moveTo>
                <a:lnTo>
                  <a:pt x="9144000" y="566124"/>
                </a:lnTo>
                <a:lnTo>
                  <a:pt x="0" y="1989109"/>
                </a:lnTo>
                <a:lnTo>
                  <a:pt x="0" y="1455524"/>
                </a:lnTo>
                <a:lnTo>
                  <a:pt x="6473569" y="171621"/>
                </a:lnTo>
                <a:lnTo>
                  <a:pt x="8594812" y="13729"/>
                </a:lnTo>
                <a:close/>
              </a:path>
            </a:pathLst>
          </a:custGeom>
          <a:solidFill>
            <a:srgbClr val="C2D0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Freeform 18"/>
          <p:cNvSpPr/>
          <p:nvPr userDrawn="1"/>
        </p:nvSpPr>
        <p:spPr>
          <a:xfrm>
            <a:off x="-1" y="-1"/>
            <a:ext cx="9144000" cy="4211527"/>
          </a:xfrm>
          <a:custGeom>
            <a:avLst/>
            <a:gdLst/>
            <a:ahLst/>
            <a:cxnLst/>
            <a:rect l="l" t="t" r="r" b="b"/>
            <a:pathLst>
              <a:path w="9144000" h="4211527">
                <a:moveTo>
                  <a:pt x="0" y="0"/>
                </a:moveTo>
                <a:lnTo>
                  <a:pt x="9144000" y="0"/>
                </a:lnTo>
                <a:lnTo>
                  <a:pt x="9144000" y="2914599"/>
                </a:lnTo>
                <a:lnTo>
                  <a:pt x="0" y="4211527"/>
                </a:lnTo>
                <a:close/>
              </a:path>
            </a:pathLst>
          </a:custGeom>
          <a:solidFill>
            <a:srgbClr val="99AF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87829"/>
            <a:ext cx="7772400" cy="13620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0" y="6232071"/>
            <a:ext cx="9143999" cy="6259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1336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113975pre_b5b53fc4bfb4c11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279"/>
          <a:stretch/>
        </p:blipFill>
        <p:spPr>
          <a:xfrm flipH="1">
            <a:off x="0" y="0"/>
            <a:ext cx="9144000" cy="6096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 rot="21019657">
            <a:off x="-206250" y="2882928"/>
            <a:ext cx="9821059" cy="4698951"/>
          </a:xfrm>
          <a:custGeom>
            <a:avLst/>
            <a:gdLst/>
            <a:ahLst/>
            <a:cxnLst/>
            <a:rect l="l" t="t" r="r" b="b"/>
            <a:pathLst>
              <a:path w="9821059" h="4698951">
                <a:moveTo>
                  <a:pt x="9821059" y="0"/>
                </a:moveTo>
                <a:lnTo>
                  <a:pt x="9020183" y="4698951"/>
                </a:lnTo>
                <a:lnTo>
                  <a:pt x="0" y="3161577"/>
                </a:lnTo>
                <a:lnTo>
                  <a:pt x="5388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355"/>
            <a:ext cx="7772400" cy="3341849"/>
          </a:xfrm>
        </p:spPr>
        <p:txBody>
          <a:bodyPr lIns="0" tIns="0" rIns="0" bIns="0" anchor="b" anchorCtr="0">
            <a:noAutofit/>
          </a:bodyPr>
          <a:lstStyle>
            <a:lvl1pPr algn="l">
              <a:defRPr sz="3200" b="1">
                <a:solidFill>
                  <a:srgbClr val="10808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199964"/>
            <a:ext cx="7086600" cy="51336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 b="0">
                <a:solidFill>
                  <a:srgbClr val="10808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929638"/>
            <a:ext cx="9150256" cy="2108272"/>
            <a:chOff x="0" y="2791250"/>
            <a:chExt cx="9144000" cy="2108272"/>
          </a:xfrm>
        </p:grpSpPr>
        <p:sp>
          <p:nvSpPr>
            <p:cNvPr id="8" name="Freeform 7"/>
            <p:cNvSpPr/>
            <p:nvPr userDrawn="1"/>
          </p:nvSpPr>
          <p:spPr>
            <a:xfrm>
              <a:off x="0" y="2907980"/>
              <a:ext cx="9144000" cy="1991542"/>
            </a:xfrm>
            <a:custGeom>
              <a:avLst/>
              <a:gdLst/>
              <a:ahLst/>
              <a:cxnLst/>
              <a:rect l="l" t="t" r="r" b="b"/>
              <a:pathLst>
                <a:path w="9144000" h="1991542">
                  <a:moveTo>
                    <a:pt x="9144000" y="0"/>
                  </a:moveTo>
                  <a:lnTo>
                    <a:pt x="9144000" y="116810"/>
                  </a:lnTo>
                  <a:lnTo>
                    <a:pt x="0" y="1991542"/>
                  </a:lnTo>
                  <a:lnTo>
                    <a:pt x="0" y="1621579"/>
                  </a:lnTo>
                  <a:close/>
                </a:path>
              </a:pathLst>
            </a:custGeom>
            <a:solidFill>
              <a:srgbClr val="76A89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 dirty="0"/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0" y="2791250"/>
              <a:ext cx="9144000" cy="1894294"/>
            </a:xfrm>
            <a:custGeom>
              <a:avLst/>
              <a:gdLst/>
              <a:ahLst/>
              <a:cxnLst/>
              <a:rect l="l" t="t" r="r" b="b"/>
              <a:pathLst>
                <a:path w="9144000" h="1894294">
                  <a:moveTo>
                    <a:pt x="9144000" y="0"/>
                  </a:moveTo>
                  <a:lnTo>
                    <a:pt x="9144000" y="141744"/>
                  </a:lnTo>
                  <a:lnTo>
                    <a:pt x="0" y="1894294"/>
                  </a:lnTo>
                  <a:lnTo>
                    <a:pt x="0" y="1611423"/>
                  </a:lnTo>
                  <a:close/>
                </a:path>
              </a:pathLst>
            </a:custGeom>
            <a:solidFill>
              <a:srgbClr val="10808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0" name="Picture 9" descr="Screen Shot 2016-03-11 at 11.07.0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448" y="4049097"/>
            <a:ext cx="2888342" cy="122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504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104899pre_21a0ce700410bec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2468"/>
          <a:stretch/>
        </p:blipFill>
        <p:spPr>
          <a:xfrm>
            <a:off x="0" y="0"/>
            <a:ext cx="9144000" cy="6096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 rot="21019657">
            <a:off x="-206250" y="2882928"/>
            <a:ext cx="9821059" cy="4698951"/>
          </a:xfrm>
          <a:custGeom>
            <a:avLst/>
            <a:gdLst/>
            <a:ahLst/>
            <a:cxnLst/>
            <a:rect l="l" t="t" r="r" b="b"/>
            <a:pathLst>
              <a:path w="9821059" h="4698951">
                <a:moveTo>
                  <a:pt x="9821059" y="0"/>
                </a:moveTo>
                <a:lnTo>
                  <a:pt x="9020183" y="4698951"/>
                </a:lnTo>
                <a:lnTo>
                  <a:pt x="0" y="3161577"/>
                </a:lnTo>
                <a:lnTo>
                  <a:pt x="5388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355"/>
            <a:ext cx="7772400" cy="3341849"/>
          </a:xfrm>
        </p:spPr>
        <p:txBody>
          <a:bodyPr lIns="0" tIns="0" rIns="0" bIns="0" anchor="b" anchorCtr="0">
            <a:noAutofit/>
          </a:bodyPr>
          <a:lstStyle>
            <a:lvl1pPr algn="l">
              <a:defRPr sz="3200" b="1">
                <a:solidFill>
                  <a:srgbClr val="10808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199964"/>
            <a:ext cx="7086600" cy="51336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 b="0">
                <a:solidFill>
                  <a:srgbClr val="10808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929638"/>
            <a:ext cx="9150256" cy="2108272"/>
            <a:chOff x="0" y="2791250"/>
            <a:chExt cx="9144000" cy="2108272"/>
          </a:xfrm>
        </p:grpSpPr>
        <p:sp>
          <p:nvSpPr>
            <p:cNvPr id="8" name="Freeform 7"/>
            <p:cNvSpPr/>
            <p:nvPr userDrawn="1"/>
          </p:nvSpPr>
          <p:spPr>
            <a:xfrm>
              <a:off x="0" y="2907980"/>
              <a:ext cx="9144000" cy="1991542"/>
            </a:xfrm>
            <a:custGeom>
              <a:avLst/>
              <a:gdLst/>
              <a:ahLst/>
              <a:cxnLst/>
              <a:rect l="l" t="t" r="r" b="b"/>
              <a:pathLst>
                <a:path w="9144000" h="1991542">
                  <a:moveTo>
                    <a:pt x="9144000" y="0"/>
                  </a:moveTo>
                  <a:lnTo>
                    <a:pt x="9144000" y="116810"/>
                  </a:lnTo>
                  <a:lnTo>
                    <a:pt x="0" y="1991542"/>
                  </a:lnTo>
                  <a:lnTo>
                    <a:pt x="0" y="1621579"/>
                  </a:lnTo>
                  <a:close/>
                </a:path>
              </a:pathLst>
            </a:custGeom>
            <a:solidFill>
              <a:srgbClr val="76A89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 dirty="0"/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0" y="2791250"/>
              <a:ext cx="9144000" cy="1894294"/>
            </a:xfrm>
            <a:custGeom>
              <a:avLst/>
              <a:gdLst/>
              <a:ahLst/>
              <a:cxnLst/>
              <a:rect l="l" t="t" r="r" b="b"/>
              <a:pathLst>
                <a:path w="9144000" h="1894294">
                  <a:moveTo>
                    <a:pt x="9144000" y="0"/>
                  </a:moveTo>
                  <a:lnTo>
                    <a:pt x="9144000" y="141744"/>
                  </a:lnTo>
                  <a:lnTo>
                    <a:pt x="0" y="1894294"/>
                  </a:lnTo>
                  <a:lnTo>
                    <a:pt x="0" y="1611423"/>
                  </a:lnTo>
                  <a:close/>
                </a:path>
              </a:pathLst>
            </a:custGeom>
            <a:solidFill>
              <a:srgbClr val="10808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0" name="Picture 9" descr="Screen Shot 2016-03-11 at 11.07.0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448" y="4049097"/>
            <a:ext cx="2888342" cy="122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4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86401pre_c47cf1f3234e335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56" y="0"/>
            <a:ext cx="9144000" cy="4973283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 rot="21019657">
            <a:off x="-206250" y="2882928"/>
            <a:ext cx="9821059" cy="4698951"/>
          </a:xfrm>
          <a:custGeom>
            <a:avLst/>
            <a:gdLst/>
            <a:ahLst/>
            <a:cxnLst/>
            <a:rect l="l" t="t" r="r" b="b"/>
            <a:pathLst>
              <a:path w="9821059" h="4698951">
                <a:moveTo>
                  <a:pt x="9821059" y="0"/>
                </a:moveTo>
                <a:lnTo>
                  <a:pt x="9020183" y="4698951"/>
                </a:lnTo>
                <a:lnTo>
                  <a:pt x="0" y="3161577"/>
                </a:lnTo>
                <a:lnTo>
                  <a:pt x="5388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355"/>
            <a:ext cx="7772400" cy="3341849"/>
          </a:xfrm>
        </p:spPr>
        <p:txBody>
          <a:bodyPr lIns="0" tIns="0" rIns="0" bIns="0" anchor="b" anchorCtr="0">
            <a:noAutofit/>
          </a:bodyPr>
          <a:lstStyle>
            <a:lvl1pPr algn="l">
              <a:defRPr sz="3200" b="1">
                <a:solidFill>
                  <a:srgbClr val="10808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199964"/>
            <a:ext cx="7086600" cy="51336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 b="0">
                <a:solidFill>
                  <a:srgbClr val="10808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929638"/>
            <a:ext cx="9150256" cy="2108272"/>
            <a:chOff x="0" y="2791250"/>
            <a:chExt cx="9144000" cy="2108272"/>
          </a:xfrm>
        </p:grpSpPr>
        <p:sp>
          <p:nvSpPr>
            <p:cNvPr id="8" name="Freeform 7"/>
            <p:cNvSpPr/>
            <p:nvPr userDrawn="1"/>
          </p:nvSpPr>
          <p:spPr>
            <a:xfrm>
              <a:off x="0" y="2907980"/>
              <a:ext cx="9144000" cy="1991542"/>
            </a:xfrm>
            <a:custGeom>
              <a:avLst/>
              <a:gdLst/>
              <a:ahLst/>
              <a:cxnLst/>
              <a:rect l="l" t="t" r="r" b="b"/>
              <a:pathLst>
                <a:path w="9144000" h="1991542">
                  <a:moveTo>
                    <a:pt x="9144000" y="0"/>
                  </a:moveTo>
                  <a:lnTo>
                    <a:pt x="9144000" y="116810"/>
                  </a:lnTo>
                  <a:lnTo>
                    <a:pt x="0" y="1991542"/>
                  </a:lnTo>
                  <a:lnTo>
                    <a:pt x="0" y="1621579"/>
                  </a:lnTo>
                  <a:close/>
                </a:path>
              </a:pathLst>
            </a:custGeom>
            <a:solidFill>
              <a:srgbClr val="76A89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 dirty="0"/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0" y="2791250"/>
              <a:ext cx="9144000" cy="1894294"/>
            </a:xfrm>
            <a:custGeom>
              <a:avLst/>
              <a:gdLst/>
              <a:ahLst/>
              <a:cxnLst/>
              <a:rect l="l" t="t" r="r" b="b"/>
              <a:pathLst>
                <a:path w="9144000" h="1894294">
                  <a:moveTo>
                    <a:pt x="9144000" y="0"/>
                  </a:moveTo>
                  <a:lnTo>
                    <a:pt x="9144000" y="141744"/>
                  </a:lnTo>
                  <a:lnTo>
                    <a:pt x="0" y="1894294"/>
                  </a:lnTo>
                  <a:lnTo>
                    <a:pt x="0" y="1611423"/>
                  </a:lnTo>
                  <a:close/>
                </a:path>
              </a:pathLst>
            </a:custGeom>
            <a:solidFill>
              <a:srgbClr val="10808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0" name="Picture 9" descr="Screen Shot 2016-03-11 at 11.07.0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448" y="4049097"/>
            <a:ext cx="2888342" cy="122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8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5947pre_de783620609eacf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461409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 rot="21019657">
            <a:off x="-206250" y="2882928"/>
            <a:ext cx="9821059" cy="4698951"/>
          </a:xfrm>
          <a:custGeom>
            <a:avLst/>
            <a:gdLst/>
            <a:ahLst/>
            <a:cxnLst/>
            <a:rect l="l" t="t" r="r" b="b"/>
            <a:pathLst>
              <a:path w="9821059" h="4698951">
                <a:moveTo>
                  <a:pt x="9821059" y="0"/>
                </a:moveTo>
                <a:lnTo>
                  <a:pt x="9020183" y="4698951"/>
                </a:lnTo>
                <a:lnTo>
                  <a:pt x="0" y="3161577"/>
                </a:lnTo>
                <a:lnTo>
                  <a:pt x="5388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355"/>
            <a:ext cx="7772400" cy="3341849"/>
          </a:xfrm>
        </p:spPr>
        <p:txBody>
          <a:bodyPr lIns="0" tIns="0" rIns="0" bIns="0" anchor="b" anchorCtr="0">
            <a:noAutofit/>
          </a:bodyPr>
          <a:lstStyle>
            <a:lvl1pPr algn="l">
              <a:defRPr sz="3200" b="1">
                <a:solidFill>
                  <a:srgbClr val="10808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199964"/>
            <a:ext cx="7086600" cy="51336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 b="0">
                <a:solidFill>
                  <a:srgbClr val="10808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929638"/>
            <a:ext cx="9150256" cy="2108272"/>
            <a:chOff x="0" y="2791250"/>
            <a:chExt cx="9144000" cy="2108272"/>
          </a:xfrm>
        </p:grpSpPr>
        <p:sp>
          <p:nvSpPr>
            <p:cNvPr id="8" name="Freeform 7"/>
            <p:cNvSpPr/>
            <p:nvPr userDrawn="1"/>
          </p:nvSpPr>
          <p:spPr>
            <a:xfrm>
              <a:off x="0" y="2907980"/>
              <a:ext cx="9144000" cy="1991542"/>
            </a:xfrm>
            <a:custGeom>
              <a:avLst/>
              <a:gdLst/>
              <a:ahLst/>
              <a:cxnLst/>
              <a:rect l="l" t="t" r="r" b="b"/>
              <a:pathLst>
                <a:path w="9144000" h="1991542">
                  <a:moveTo>
                    <a:pt x="9144000" y="0"/>
                  </a:moveTo>
                  <a:lnTo>
                    <a:pt x="9144000" y="116810"/>
                  </a:lnTo>
                  <a:lnTo>
                    <a:pt x="0" y="1991542"/>
                  </a:lnTo>
                  <a:lnTo>
                    <a:pt x="0" y="1621579"/>
                  </a:lnTo>
                  <a:close/>
                </a:path>
              </a:pathLst>
            </a:custGeom>
            <a:solidFill>
              <a:srgbClr val="76A89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 dirty="0"/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0" y="2791250"/>
              <a:ext cx="9144000" cy="1894294"/>
            </a:xfrm>
            <a:custGeom>
              <a:avLst/>
              <a:gdLst/>
              <a:ahLst/>
              <a:cxnLst/>
              <a:rect l="l" t="t" r="r" b="b"/>
              <a:pathLst>
                <a:path w="9144000" h="1894294">
                  <a:moveTo>
                    <a:pt x="9144000" y="0"/>
                  </a:moveTo>
                  <a:lnTo>
                    <a:pt x="9144000" y="141744"/>
                  </a:lnTo>
                  <a:lnTo>
                    <a:pt x="0" y="1894294"/>
                  </a:lnTo>
                  <a:lnTo>
                    <a:pt x="0" y="1611423"/>
                  </a:lnTo>
                  <a:close/>
                </a:path>
              </a:pathLst>
            </a:custGeom>
            <a:solidFill>
              <a:srgbClr val="10808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0" name="Picture 9" descr="Screen Shot 2016-03-11 at 11.07.0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448" y="4049097"/>
            <a:ext cx="2888342" cy="122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5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33"/>
            <a:ext cx="8229600" cy="610930"/>
          </a:xfrm>
        </p:spPr>
        <p:txBody>
          <a:bodyPr lIns="0" tIns="0" rIns="0" bIns="0" anchor="b" anchorCtr="0">
            <a:normAutofit/>
          </a:bodyPr>
          <a:lstStyle>
            <a:lvl1pPr algn="l">
              <a:defRPr sz="2400" b="1">
                <a:solidFill>
                  <a:srgbClr val="10808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7460"/>
            <a:ext cx="8229600" cy="5100594"/>
          </a:xfrm>
        </p:spPr>
        <p:txBody>
          <a:bodyPr lIns="0" tIns="0" rIns="0" bIns="0">
            <a:normAutofit/>
          </a:bodyPr>
          <a:lstStyle>
            <a:lvl1pPr>
              <a:buClr>
                <a:srgbClr val="DC901D"/>
              </a:buClr>
              <a:defRPr sz="2000"/>
            </a:lvl1pPr>
            <a:lvl2pPr>
              <a:buClr>
                <a:srgbClr val="DC901D"/>
              </a:buClr>
              <a:defRPr sz="1800"/>
            </a:lvl2pPr>
            <a:lvl3pPr>
              <a:buClr>
                <a:srgbClr val="DC901D"/>
              </a:buClr>
              <a:defRPr sz="1800"/>
            </a:lvl3pPr>
            <a:lvl4pPr>
              <a:buClr>
                <a:srgbClr val="DC901D"/>
              </a:buClr>
              <a:defRPr sz="1800"/>
            </a:lvl4pPr>
            <a:lvl5pPr>
              <a:buClr>
                <a:srgbClr val="DC901D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 lIns="0" tIns="0" rIns="0" bIns="0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3449" y="6493650"/>
            <a:ext cx="700216" cy="365125"/>
          </a:xfrm>
        </p:spPr>
        <p:txBody>
          <a:bodyPr lIns="0" tIns="0" rIns="0" bIns="0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57200" y="974811"/>
            <a:ext cx="8229600" cy="0"/>
          </a:xfrm>
          <a:prstGeom prst="line">
            <a:avLst/>
          </a:prstGeom>
          <a:ln w="12700" cmpd="sng">
            <a:solidFill>
              <a:srgbClr val="1080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457200" y="6493650"/>
            <a:ext cx="8229600" cy="0"/>
          </a:xfrm>
          <a:prstGeom prst="line">
            <a:avLst/>
          </a:prstGeom>
          <a:ln w="12700" cmpd="sng">
            <a:solidFill>
              <a:srgbClr val="1080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33"/>
            <a:ext cx="8229600" cy="610930"/>
          </a:xfrm>
        </p:spPr>
        <p:txBody>
          <a:bodyPr lIns="0" tIns="0" rIns="0" bIns="0" anchor="b" anchorCtr="0">
            <a:normAutofit/>
          </a:bodyPr>
          <a:lstStyle>
            <a:lvl1pPr algn="l">
              <a:defRPr sz="2400" b="1">
                <a:solidFill>
                  <a:srgbClr val="99AF0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7460"/>
            <a:ext cx="8229600" cy="5100594"/>
          </a:xfrm>
        </p:spPr>
        <p:txBody>
          <a:bodyPr lIns="0" tIns="0" rIns="0" bIns="0">
            <a:normAutofit/>
          </a:bodyPr>
          <a:lstStyle>
            <a:lvl1pPr>
              <a:buClr>
                <a:srgbClr val="C2D06D"/>
              </a:buClr>
              <a:defRPr sz="2000"/>
            </a:lvl1pPr>
            <a:lvl2pPr>
              <a:buClr>
                <a:srgbClr val="C2D06D"/>
              </a:buClr>
              <a:defRPr sz="1800"/>
            </a:lvl2pPr>
            <a:lvl3pPr>
              <a:buClr>
                <a:srgbClr val="C2D06D"/>
              </a:buClr>
              <a:defRPr sz="1800"/>
            </a:lvl3pPr>
            <a:lvl4pPr>
              <a:buClr>
                <a:srgbClr val="C2D06D"/>
              </a:buClr>
              <a:defRPr sz="1800"/>
            </a:lvl4pPr>
            <a:lvl5pPr>
              <a:buClr>
                <a:srgbClr val="C2D06D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 lIns="0" tIns="0" rIns="0" bIns="0"/>
          <a:lstStyle>
            <a:lvl1pPr algn="l">
              <a:defRPr sz="8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3449" y="6493650"/>
            <a:ext cx="700216" cy="365125"/>
          </a:xfrm>
        </p:spPr>
        <p:txBody>
          <a:bodyPr lIns="0" tIns="0" rIns="0" bIns="0"/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57200" y="974811"/>
            <a:ext cx="8229600" cy="0"/>
          </a:xfrm>
          <a:prstGeom prst="line">
            <a:avLst/>
          </a:prstGeom>
          <a:ln w="12700" cmpd="sng">
            <a:solidFill>
              <a:srgbClr val="98AE0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457200" y="6493650"/>
            <a:ext cx="8229600" cy="0"/>
          </a:xfrm>
          <a:prstGeom prst="line">
            <a:avLst/>
          </a:prstGeom>
          <a:ln w="12700" cmpd="sng">
            <a:solidFill>
              <a:srgbClr val="98AE0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42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33"/>
            <a:ext cx="8229600" cy="610930"/>
          </a:xfrm>
        </p:spPr>
        <p:txBody>
          <a:bodyPr lIns="0" tIns="0" rIns="0" bIns="0" anchor="b" anchorCtr="0">
            <a:normAutofit/>
          </a:bodyPr>
          <a:lstStyle>
            <a:lvl1pPr algn="l">
              <a:defRPr sz="2400" b="1">
                <a:solidFill>
                  <a:srgbClr val="DC90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7460"/>
            <a:ext cx="8229600" cy="5100594"/>
          </a:xfrm>
        </p:spPr>
        <p:txBody>
          <a:bodyPr lIns="0" tIns="0" rIns="0" bIns="0">
            <a:normAutofit/>
          </a:bodyPr>
          <a:lstStyle>
            <a:lvl1pPr>
              <a:buClr>
                <a:srgbClr val="E7BC7B"/>
              </a:buClr>
              <a:defRPr sz="2000"/>
            </a:lvl1pPr>
            <a:lvl2pPr>
              <a:buClr>
                <a:srgbClr val="E7BC7B"/>
              </a:buClr>
              <a:defRPr sz="1800"/>
            </a:lvl2pPr>
            <a:lvl3pPr>
              <a:buClr>
                <a:srgbClr val="E7BC7B"/>
              </a:buClr>
              <a:defRPr sz="1800"/>
            </a:lvl3pPr>
            <a:lvl4pPr>
              <a:buClr>
                <a:srgbClr val="E7BC7B"/>
              </a:buClr>
              <a:defRPr sz="1800"/>
            </a:lvl4pPr>
            <a:lvl5pPr>
              <a:buClr>
                <a:srgbClr val="E7BC7B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 lIns="0" tIns="0" rIns="0" bIns="0"/>
          <a:lstStyle>
            <a:lvl1pPr algn="l">
              <a:defRPr sz="8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3449" y="6493650"/>
            <a:ext cx="700216" cy="365125"/>
          </a:xfrm>
        </p:spPr>
        <p:txBody>
          <a:bodyPr lIns="0" tIns="0" rIns="0" bIns="0"/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57200" y="974811"/>
            <a:ext cx="8229600" cy="0"/>
          </a:xfrm>
          <a:prstGeom prst="line">
            <a:avLst/>
          </a:prstGeom>
          <a:ln w="12700" cmpd="sng">
            <a:solidFill>
              <a:srgbClr val="DC90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457200" y="6493650"/>
            <a:ext cx="8229600" cy="0"/>
          </a:xfrm>
          <a:prstGeom prst="line">
            <a:avLst/>
          </a:prstGeom>
          <a:ln w="12700" cmpd="sng">
            <a:solidFill>
              <a:srgbClr val="DC90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52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-1" y="8452"/>
            <a:ext cx="9144000" cy="1989109"/>
          </a:xfrm>
          <a:custGeom>
            <a:avLst/>
            <a:gdLst/>
            <a:ahLst/>
            <a:cxnLst/>
            <a:rect l="l" t="t" r="r" b="b"/>
            <a:pathLst>
              <a:path w="9144000" h="1989109">
                <a:moveTo>
                  <a:pt x="9144000" y="0"/>
                </a:moveTo>
                <a:lnTo>
                  <a:pt x="9144000" y="566124"/>
                </a:lnTo>
                <a:lnTo>
                  <a:pt x="0" y="1989109"/>
                </a:lnTo>
                <a:lnTo>
                  <a:pt x="0" y="1455524"/>
                </a:lnTo>
                <a:lnTo>
                  <a:pt x="6473569" y="171621"/>
                </a:lnTo>
                <a:lnTo>
                  <a:pt x="8594812" y="13729"/>
                </a:lnTo>
                <a:close/>
              </a:path>
            </a:pathLst>
          </a:custGeom>
          <a:solidFill>
            <a:srgbClr val="E7BC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reeform 10"/>
          <p:cNvSpPr/>
          <p:nvPr userDrawn="1"/>
        </p:nvSpPr>
        <p:spPr>
          <a:xfrm>
            <a:off x="-1" y="0"/>
            <a:ext cx="9144000" cy="1762356"/>
          </a:xfrm>
          <a:custGeom>
            <a:avLst/>
            <a:gdLst/>
            <a:ahLst/>
            <a:cxnLst/>
            <a:rect l="l" t="t" r="r" b="b"/>
            <a:pathLst>
              <a:path w="9144000" h="1762356">
                <a:moveTo>
                  <a:pt x="0" y="0"/>
                </a:moveTo>
                <a:lnTo>
                  <a:pt x="9144000" y="0"/>
                </a:lnTo>
                <a:lnTo>
                  <a:pt x="9144000" y="465428"/>
                </a:lnTo>
                <a:lnTo>
                  <a:pt x="0" y="1762356"/>
                </a:lnTo>
                <a:close/>
              </a:path>
            </a:pathLst>
          </a:custGeom>
          <a:solidFill>
            <a:srgbClr val="DC9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33"/>
            <a:ext cx="8229600" cy="610930"/>
          </a:xfrm>
        </p:spPr>
        <p:txBody>
          <a:bodyPr lIns="0" tIns="0" rIns="0" bIns="0" anchor="b" anchorCtr="0">
            <a:normAutofit/>
          </a:bodyPr>
          <a:lstStyle>
            <a:lvl1pPr algn="l"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0858"/>
            <a:ext cx="8229600" cy="4257196"/>
          </a:xfrm>
        </p:spPr>
        <p:txBody>
          <a:bodyPr lIns="0" tIns="0" rIns="0" bIns="0">
            <a:normAutofit/>
          </a:bodyPr>
          <a:lstStyle>
            <a:lvl1pPr>
              <a:buClr>
                <a:srgbClr val="DC901D"/>
              </a:buClr>
              <a:defRPr sz="2000"/>
            </a:lvl1pPr>
            <a:lvl2pPr>
              <a:buClr>
                <a:srgbClr val="DC901D"/>
              </a:buClr>
              <a:defRPr sz="1800"/>
            </a:lvl2pPr>
            <a:lvl3pPr>
              <a:buClr>
                <a:srgbClr val="DC901D"/>
              </a:buClr>
              <a:defRPr sz="1800"/>
            </a:lvl3pPr>
            <a:lvl4pPr>
              <a:buClr>
                <a:srgbClr val="DC901D"/>
              </a:buClr>
              <a:defRPr sz="1800"/>
            </a:lvl4pPr>
            <a:lvl5pPr>
              <a:buClr>
                <a:srgbClr val="DC901D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 lIns="0" tIns="0" rIns="0" bIns="0"/>
          <a:lstStyle>
            <a:lvl1pPr algn="l">
              <a:defRPr sz="8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3449" y="6493650"/>
            <a:ext cx="700216" cy="365125"/>
          </a:xfrm>
        </p:spPr>
        <p:txBody>
          <a:bodyPr lIns="0" tIns="0" rIns="0" bIns="0"/>
          <a:lstStyle>
            <a:lvl1pPr algn="r">
              <a:defRPr sz="800">
                <a:solidFill>
                  <a:srgbClr val="7F7F7F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57200" y="6493650"/>
            <a:ext cx="8229600" cy="0"/>
          </a:xfrm>
          <a:prstGeom prst="line">
            <a:avLst/>
          </a:prstGeom>
          <a:ln w="12700" cmpd="sng">
            <a:solidFill>
              <a:srgbClr val="DC90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36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 userDrawn="1"/>
        </p:nvSpPr>
        <p:spPr>
          <a:xfrm>
            <a:off x="-788262" y="2158276"/>
            <a:ext cx="613093" cy="20476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SUN Civil Society Efforts | April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437924" y="2239602"/>
            <a:ext cx="187676" cy="187676"/>
          </a:xfrm>
          <a:prstGeom prst="rect">
            <a:avLst/>
          </a:prstGeom>
          <a:solidFill>
            <a:srgbClr val="DC9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437924" y="2485840"/>
            <a:ext cx="187676" cy="187676"/>
          </a:xfrm>
          <a:prstGeom prst="rect">
            <a:avLst/>
          </a:prstGeom>
          <a:solidFill>
            <a:srgbClr val="792D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7924" y="2864029"/>
            <a:ext cx="187676" cy="187676"/>
          </a:xfrm>
          <a:prstGeom prst="rect">
            <a:avLst/>
          </a:prstGeom>
          <a:solidFill>
            <a:srgbClr val="1A4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7924" y="3110267"/>
            <a:ext cx="187676" cy="187676"/>
          </a:xfrm>
          <a:prstGeom prst="rect">
            <a:avLst/>
          </a:prstGeom>
          <a:solidFill>
            <a:srgbClr val="116D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437924" y="3346831"/>
            <a:ext cx="187676" cy="187676"/>
          </a:xfrm>
          <a:prstGeom prst="rect">
            <a:avLst/>
          </a:prstGeom>
          <a:solidFill>
            <a:srgbClr val="99AF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437924" y="3583396"/>
            <a:ext cx="187676" cy="187676"/>
          </a:xfrm>
          <a:prstGeom prst="rect">
            <a:avLst/>
          </a:prstGeom>
          <a:solidFill>
            <a:srgbClr val="FCEB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531765" y="2239602"/>
            <a:ext cx="96090" cy="187676"/>
          </a:xfrm>
          <a:prstGeom prst="rect">
            <a:avLst/>
          </a:prstGeom>
          <a:solidFill>
            <a:srgbClr val="DC9B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-625603" y="2239602"/>
            <a:ext cx="96090" cy="187676"/>
          </a:xfrm>
          <a:prstGeom prst="rect">
            <a:avLst/>
          </a:prstGeom>
          <a:solidFill>
            <a:srgbClr val="E7BC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719442" y="2239602"/>
            <a:ext cx="96090" cy="187676"/>
          </a:xfrm>
          <a:prstGeom prst="rect">
            <a:avLst/>
          </a:prstGeom>
          <a:solidFill>
            <a:srgbClr val="F3DD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-531765" y="2485840"/>
            <a:ext cx="96090" cy="187676"/>
          </a:xfrm>
          <a:prstGeom prst="rect">
            <a:avLst/>
          </a:prstGeom>
          <a:solidFill>
            <a:srgbClr val="874D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-625603" y="2485840"/>
            <a:ext cx="96090" cy="187676"/>
          </a:xfrm>
          <a:prstGeom prst="rect">
            <a:avLst/>
          </a:prstGeom>
          <a:solidFill>
            <a:srgbClr val="AC83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-719442" y="2485840"/>
            <a:ext cx="96090" cy="187676"/>
          </a:xfrm>
          <a:prstGeom prst="rect">
            <a:avLst/>
          </a:prstGeom>
          <a:solidFill>
            <a:srgbClr val="D4B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-531765" y="2864029"/>
            <a:ext cx="96090" cy="187676"/>
          </a:xfrm>
          <a:prstGeom prst="rect">
            <a:avLst/>
          </a:prstGeom>
          <a:solidFill>
            <a:srgbClr val="4369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-625603" y="2864029"/>
            <a:ext cx="96090" cy="187676"/>
          </a:xfrm>
          <a:prstGeom prst="rect">
            <a:avLst/>
          </a:prstGeom>
          <a:solidFill>
            <a:srgbClr val="7A98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-719442" y="2864029"/>
            <a:ext cx="96090" cy="187676"/>
          </a:xfrm>
          <a:prstGeom prst="rect">
            <a:avLst/>
          </a:prstGeom>
          <a:solidFill>
            <a:srgbClr val="B9C9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-531765" y="3110267"/>
            <a:ext cx="96090" cy="187676"/>
          </a:xfrm>
          <a:prstGeom prst="rect">
            <a:avLst/>
          </a:prstGeom>
          <a:solidFill>
            <a:srgbClr val="3D80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-625603" y="3110267"/>
            <a:ext cx="96090" cy="187676"/>
          </a:xfrm>
          <a:prstGeom prst="rect">
            <a:avLst/>
          </a:prstGeom>
          <a:solidFill>
            <a:srgbClr val="76A8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-719442" y="3110267"/>
            <a:ext cx="96090" cy="187676"/>
          </a:xfrm>
          <a:prstGeom prst="rect">
            <a:avLst/>
          </a:prstGeom>
          <a:solidFill>
            <a:srgbClr val="B7D2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-531765" y="3346831"/>
            <a:ext cx="96090" cy="187676"/>
          </a:xfrm>
          <a:prstGeom prst="rect">
            <a:avLst/>
          </a:prstGeom>
          <a:solidFill>
            <a:srgbClr val="A4BA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-625603" y="3346831"/>
            <a:ext cx="96090" cy="187676"/>
          </a:xfrm>
          <a:prstGeom prst="rect">
            <a:avLst/>
          </a:prstGeom>
          <a:solidFill>
            <a:srgbClr val="C2D0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-719442" y="3346831"/>
            <a:ext cx="96090" cy="187676"/>
          </a:xfrm>
          <a:prstGeom prst="rect">
            <a:avLst/>
          </a:prstGeom>
          <a:solidFill>
            <a:srgbClr val="DFE8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-531765" y="3583396"/>
            <a:ext cx="96090" cy="187676"/>
          </a:xfrm>
          <a:prstGeom prst="rect">
            <a:avLst/>
          </a:prstGeom>
          <a:solidFill>
            <a:srgbClr val="FBEC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-625603" y="3583396"/>
            <a:ext cx="96090" cy="187676"/>
          </a:xfrm>
          <a:prstGeom prst="rect">
            <a:avLst/>
          </a:prstGeom>
          <a:solidFill>
            <a:srgbClr val="FCF3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/>
          <p:cNvSpPr/>
          <p:nvPr userDrawn="1"/>
        </p:nvSpPr>
        <p:spPr>
          <a:xfrm>
            <a:off x="-719442" y="3583396"/>
            <a:ext cx="96090" cy="187676"/>
          </a:xfrm>
          <a:prstGeom prst="rect">
            <a:avLst/>
          </a:prstGeom>
          <a:solidFill>
            <a:srgbClr val="FDF7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-437924" y="3923472"/>
            <a:ext cx="187676" cy="187676"/>
          </a:xfrm>
          <a:prstGeom prst="rect">
            <a:avLst/>
          </a:prstGeom>
          <a:solidFill>
            <a:srgbClr val="1080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 33"/>
          <p:cNvSpPr/>
          <p:nvPr userDrawn="1"/>
        </p:nvSpPr>
        <p:spPr>
          <a:xfrm>
            <a:off x="-717190" y="3923472"/>
            <a:ext cx="187676" cy="187676"/>
          </a:xfrm>
          <a:prstGeom prst="rect">
            <a:avLst/>
          </a:prstGeom>
          <a:solidFill>
            <a:srgbClr val="74BAC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76" r:id="rId2"/>
    <p:sldLayoutId id="2147493477" r:id="rId3"/>
    <p:sldLayoutId id="2147493478" r:id="rId4"/>
    <p:sldLayoutId id="2147493479" r:id="rId5"/>
    <p:sldLayoutId id="2147493457" r:id="rId6"/>
    <p:sldLayoutId id="2147493474" r:id="rId7"/>
    <p:sldLayoutId id="2147493475" r:id="rId8"/>
    <p:sldLayoutId id="2147493467" r:id="rId9"/>
    <p:sldLayoutId id="2147493468" r:id="rId10"/>
    <p:sldLayoutId id="2147493469" r:id="rId11"/>
    <p:sldLayoutId id="2147493470" r:id="rId12"/>
    <p:sldLayoutId id="2147493458" r:id="rId13"/>
    <p:sldLayoutId id="2147493471" r:id="rId14"/>
    <p:sldLayoutId id="2147493472" r:id="rId15"/>
    <p:sldLayoutId id="2147493473" r:id="rId16"/>
    <p:sldLayoutId id="2147493459" r:id="rId17"/>
    <p:sldLayoutId id="2147493460" r:id="rId18"/>
    <p:sldLayoutId id="2147493461" r:id="rId19"/>
    <p:sldLayoutId id="2147493462" r:id="rId20"/>
    <p:sldLayoutId id="2147493463" r:id="rId21"/>
    <p:sldLayoutId id="2147493464" r:id="rId22"/>
    <p:sldLayoutId id="2147493465" r:id="rId23"/>
    <p:sldLayoutId id="2147493466" r:id="rId24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053" y="6199964"/>
            <a:ext cx="8160143" cy="513365"/>
          </a:xfrm>
        </p:spPr>
        <p:txBody>
          <a:bodyPr/>
          <a:lstStyle/>
          <a:p>
            <a:r>
              <a:rPr lang="en-GB" b="1" dirty="0" smtClean="0"/>
              <a:t>30 October 2016, Kigali, Rwanda</a:t>
            </a:r>
            <a:endParaRPr lang="en-GB" b="1" dirty="0"/>
          </a:p>
          <a:p>
            <a:r>
              <a:rPr lang="en-GB" b="1" dirty="0" smtClean="0"/>
              <a:t>Country Team Members: </a:t>
            </a:r>
            <a:r>
              <a:rPr lang="en-GB" i="1" dirty="0" smtClean="0"/>
              <a:t>Insert names</a:t>
            </a:r>
          </a:p>
        </p:txBody>
      </p:sp>
      <p:sp>
        <p:nvSpPr>
          <p:cNvPr id="9" name="Freeform 8"/>
          <p:cNvSpPr/>
          <p:nvPr/>
        </p:nvSpPr>
        <p:spPr>
          <a:xfrm>
            <a:off x="0" y="1929638"/>
            <a:ext cx="9150256" cy="1894294"/>
          </a:xfrm>
          <a:custGeom>
            <a:avLst/>
            <a:gdLst/>
            <a:ahLst/>
            <a:cxnLst/>
            <a:rect l="l" t="t" r="r" b="b"/>
            <a:pathLst>
              <a:path w="9144000" h="1894294">
                <a:moveTo>
                  <a:pt x="9144000" y="0"/>
                </a:moveTo>
                <a:lnTo>
                  <a:pt x="9144000" y="141744"/>
                </a:lnTo>
                <a:lnTo>
                  <a:pt x="0" y="1894294"/>
                </a:lnTo>
                <a:lnTo>
                  <a:pt x="0" y="1611423"/>
                </a:lnTo>
                <a:close/>
              </a:path>
            </a:pathLst>
          </a:custGeom>
          <a:solidFill>
            <a:srgbClr val="1080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370320" y="126088"/>
            <a:ext cx="26730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FFFFFF"/>
                </a:solidFill>
              </a:rPr>
              <a:t>Photo: Mark Kaye/Save the Children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0451" y="3716352"/>
            <a:ext cx="7114233" cy="13542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Leveraging the Scaling Up Nutrition Civil Society Network: building regional platforms to promote learning on how to address malnutrition 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600" b="1" i="1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Learning Route in </a:t>
            </a:r>
            <a:r>
              <a:rPr lang="en-US" sz="1600" b="1" i="1" dirty="0" smtClean="0">
                <a:solidFill>
                  <a:schemeClr val="accent6">
                    <a:lumMod val="75000"/>
                  </a:schemeClr>
                </a:solidFill>
              </a:rPr>
              <a:t>Rwanda</a:t>
            </a:r>
          </a:p>
          <a:p>
            <a:pPr algn="ctr"/>
            <a:endParaRPr lang="en-US" sz="1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108089"/>
                </a:solidFill>
              </a:rPr>
              <a:t>EXPERIENCE FAIR</a:t>
            </a:r>
            <a:endParaRPr lang="en-GB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994526" y="5614747"/>
            <a:ext cx="2339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1" name="Immagine 10" descr="Sun-a Logo (2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300" y="5267905"/>
            <a:ext cx="1724527" cy="689663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8575" y="5376108"/>
            <a:ext cx="1909186" cy="512226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>
          <a:xfrm>
            <a:off x="0" y="2046368"/>
            <a:ext cx="9150256" cy="1991542"/>
          </a:xfrm>
          <a:custGeom>
            <a:avLst/>
            <a:gdLst/>
            <a:ahLst/>
            <a:cxnLst/>
            <a:rect l="l" t="t" r="r" b="b"/>
            <a:pathLst>
              <a:path w="9144000" h="1991542">
                <a:moveTo>
                  <a:pt x="9144000" y="0"/>
                </a:moveTo>
                <a:lnTo>
                  <a:pt x="9144000" y="116810"/>
                </a:lnTo>
                <a:lnTo>
                  <a:pt x="0" y="1991542"/>
                </a:lnTo>
                <a:lnTo>
                  <a:pt x="0" y="1621579"/>
                </a:lnTo>
                <a:close/>
              </a:path>
            </a:pathLst>
          </a:custGeom>
          <a:solidFill>
            <a:srgbClr val="76A8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01053" y="6199964"/>
            <a:ext cx="8441496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32" y="5328193"/>
            <a:ext cx="2713362" cy="55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47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-1" y="8452"/>
            <a:ext cx="9144000" cy="1989109"/>
          </a:xfrm>
          <a:custGeom>
            <a:avLst/>
            <a:gdLst/>
            <a:ahLst/>
            <a:cxnLst/>
            <a:rect l="l" t="t" r="r" b="b"/>
            <a:pathLst>
              <a:path w="9144000" h="1989109">
                <a:moveTo>
                  <a:pt x="9144000" y="0"/>
                </a:moveTo>
                <a:lnTo>
                  <a:pt x="9144000" y="566124"/>
                </a:lnTo>
                <a:lnTo>
                  <a:pt x="0" y="1989109"/>
                </a:lnTo>
                <a:lnTo>
                  <a:pt x="0" y="1455524"/>
                </a:lnTo>
                <a:lnTo>
                  <a:pt x="6473569" y="171621"/>
                </a:lnTo>
                <a:lnTo>
                  <a:pt x="8594812" y="13729"/>
                </a:lnTo>
                <a:close/>
              </a:path>
            </a:pathLst>
          </a:custGeom>
          <a:solidFill>
            <a:srgbClr val="C2D0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 9"/>
          <p:cNvSpPr/>
          <p:nvPr/>
        </p:nvSpPr>
        <p:spPr>
          <a:xfrm>
            <a:off x="-1" y="0"/>
            <a:ext cx="9144000" cy="1762356"/>
          </a:xfrm>
          <a:custGeom>
            <a:avLst/>
            <a:gdLst/>
            <a:ahLst/>
            <a:cxnLst/>
            <a:rect l="l" t="t" r="r" b="b"/>
            <a:pathLst>
              <a:path w="9144000" h="1762356">
                <a:moveTo>
                  <a:pt x="0" y="0"/>
                </a:moveTo>
                <a:lnTo>
                  <a:pt x="9144000" y="0"/>
                </a:lnTo>
                <a:lnTo>
                  <a:pt x="9144000" y="465428"/>
                </a:lnTo>
                <a:lnTo>
                  <a:pt x="0" y="1762356"/>
                </a:lnTo>
                <a:close/>
              </a:path>
            </a:pathLst>
          </a:custGeom>
          <a:solidFill>
            <a:srgbClr val="99AF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57200" y="6493650"/>
            <a:ext cx="8229600" cy="0"/>
          </a:xfrm>
          <a:prstGeom prst="line">
            <a:avLst/>
          </a:prstGeom>
          <a:ln w="12700" cmpd="sng">
            <a:solidFill>
              <a:srgbClr val="99AF0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SUN Civil Society Efforts | April 2016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6330" y="6189313"/>
            <a:ext cx="26730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FFFFFF"/>
                </a:solidFill>
              </a:rPr>
              <a:t>Photo: Caroline Trutmann/Save the Children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62356"/>
            <a:ext cx="3411415" cy="4635698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GB" dirty="0" smtClean="0"/>
              <a:t>Key intervention areas</a:t>
            </a:r>
          </a:p>
          <a:p>
            <a:pPr lvl="0"/>
            <a:r>
              <a:rPr lang="en-IE" b="1" i="1" dirty="0">
                <a:solidFill>
                  <a:schemeClr val="accent6">
                    <a:lumMod val="75000"/>
                  </a:schemeClr>
                </a:solidFill>
              </a:rPr>
              <a:t>Influencing national policy, strategy and budgets</a:t>
            </a:r>
          </a:p>
          <a:p>
            <a:pPr lvl="0"/>
            <a:endParaRPr lang="en-IE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IE" b="1" i="1" dirty="0" smtClean="0">
                <a:solidFill>
                  <a:schemeClr val="accent6">
                    <a:lumMod val="75000"/>
                  </a:schemeClr>
                </a:solidFill>
              </a:rPr>
              <a:t>District-level coordination</a:t>
            </a:r>
          </a:p>
          <a:p>
            <a:pPr lvl="0"/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en-IE" b="1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199" y="295232"/>
            <a:ext cx="8229601" cy="440031"/>
          </a:xfrm>
        </p:spPr>
        <p:txBody>
          <a:bodyPr>
            <a:normAutofit/>
          </a:bodyPr>
          <a:lstStyle/>
          <a:p>
            <a:pPr lvl="0"/>
            <a:r>
              <a:rPr lang="en-GB" sz="1800" dirty="0" smtClean="0"/>
              <a:t>Key intervention area of the CSA and key achievements</a:t>
            </a:r>
            <a:endParaRPr lang="en-GB" sz="1800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1999" y="1762356"/>
            <a:ext cx="4217363" cy="4542633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8AE03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98AE03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98AE03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8AE03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98AE03"/>
              </a:buClr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Key achievements (and date)</a:t>
            </a:r>
          </a:p>
          <a:p>
            <a:pPr marL="342900" lvl="1" indent="-342900">
              <a:buFont typeface="Arial"/>
              <a:buChar char="•"/>
            </a:pPr>
            <a:r>
              <a:rPr lang="en-IE" dirty="0">
                <a:solidFill>
                  <a:schemeClr val="accent3">
                    <a:lumMod val="50000"/>
                  </a:schemeClr>
                </a:solidFill>
              </a:rPr>
              <a:t>Annual budget analysis &amp; budget </a:t>
            </a:r>
            <a:r>
              <a:rPr lang="en-IE" dirty="0" smtClean="0">
                <a:solidFill>
                  <a:schemeClr val="accent3">
                    <a:lumMod val="50000"/>
                  </a:schemeClr>
                </a:solidFill>
              </a:rPr>
              <a:t>tracking (annually)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Nutrition champion building skills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initiative (2014/15)</a:t>
            </a:r>
          </a:p>
          <a:p>
            <a:pPr marL="342900" lvl="1" indent="-342900">
              <a:buFont typeface="Arial"/>
              <a:buChar char="•"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lvl="1" indent="-342900">
              <a:buFont typeface="Arial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Citizen Advocacy &amp; Social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accountability (ongoing)</a:t>
            </a:r>
            <a:endParaRPr lang="en-IE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Capacity and landscape analysis (2015)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Strengthening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capacity gaps around coordination, governance, advocacy and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communication (on going)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lvl="1" indent="-342900">
              <a:buFont typeface="Arial"/>
              <a:buChar char="•"/>
            </a:pP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7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-1" y="8452"/>
            <a:ext cx="9144000" cy="1989109"/>
          </a:xfrm>
          <a:custGeom>
            <a:avLst/>
            <a:gdLst/>
            <a:ahLst/>
            <a:cxnLst/>
            <a:rect l="l" t="t" r="r" b="b"/>
            <a:pathLst>
              <a:path w="9144000" h="1989109">
                <a:moveTo>
                  <a:pt x="9144000" y="0"/>
                </a:moveTo>
                <a:lnTo>
                  <a:pt x="9144000" y="566124"/>
                </a:lnTo>
                <a:lnTo>
                  <a:pt x="0" y="1989109"/>
                </a:lnTo>
                <a:lnTo>
                  <a:pt x="0" y="1455524"/>
                </a:lnTo>
                <a:lnTo>
                  <a:pt x="6473569" y="171621"/>
                </a:lnTo>
                <a:lnTo>
                  <a:pt x="8594812" y="13729"/>
                </a:lnTo>
                <a:close/>
              </a:path>
            </a:pathLst>
          </a:custGeom>
          <a:solidFill>
            <a:srgbClr val="C2D0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 9"/>
          <p:cNvSpPr/>
          <p:nvPr/>
        </p:nvSpPr>
        <p:spPr>
          <a:xfrm>
            <a:off x="-1" y="0"/>
            <a:ext cx="9144000" cy="1762356"/>
          </a:xfrm>
          <a:custGeom>
            <a:avLst/>
            <a:gdLst/>
            <a:ahLst/>
            <a:cxnLst/>
            <a:rect l="l" t="t" r="r" b="b"/>
            <a:pathLst>
              <a:path w="9144000" h="1762356">
                <a:moveTo>
                  <a:pt x="0" y="0"/>
                </a:moveTo>
                <a:lnTo>
                  <a:pt x="9144000" y="0"/>
                </a:lnTo>
                <a:lnTo>
                  <a:pt x="9144000" y="465428"/>
                </a:lnTo>
                <a:lnTo>
                  <a:pt x="0" y="1762356"/>
                </a:lnTo>
                <a:close/>
              </a:path>
            </a:pathLst>
          </a:custGeom>
          <a:solidFill>
            <a:srgbClr val="99AF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57200" y="6493650"/>
            <a:ext cx="8229600" cy="0"/>
          </a:xfrm>
          <a:prstGeom prst="line">
            <a:avLst/>
          </a:prstGeom>
          <a:ln w="12700" cmpd="sng">
            <a:solidFill>
              <a:srgbClr val="99AF0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SUN Civil Society Efforts | April 2016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6330" y="6189313"/>
            <a:ext cx="26730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FFFFFF"/>
                </a:solidFill>
              </a:rPr>
              <a:t>Photo: Caroline Trutmann/Save the Children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62356"/>
            <a:ext cx="3411415" cy="4635698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GB" dirty="0" smtClean="0"/>
              <a:t>Key intervention areas</a:t>
            </a:r>
          </a:p>
          <a:p>
            <a:pPr lvl="0"/>
            <a:r>
              <a:rPr lang="en-IE" b="1" i="1" dirty="0">
                <a:solidFill>
                  <a:schemeClr val="accent6">
                    <a:lumMod val="75000"/>
                  </a:schemeClr>
                </a:solidFill>
              </a:rPr>
              <a:t>Strengthening  adoption of a nutrition sensitive approach in social </a:t>
            </a:r>
            <a:r>
              <a:rPr lang="en-IE" b="1" i="1" dirty="0" smtClean="0">
                <a:solidFill>
                  <a:schemeClr val="accent6">
                    <a:lumMod val="75000"/>
                  </a:schemeClr>
                </a:solidFill>
              </a:rPr>
              <a:t>protection</a:t>
            </a:r>
          </a:p>
          <a:p>
            <a:pPr lvl="0"/>
            <a:endParaRPr lang="en-IE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IE" b="1" i="1" dirty="0">
                <a:solidFill>
                  <a:schemeClr val="accent6">
                    <a:lumMod val="75000"/>
                  </a:schemeClr>
                </a:solidFill>
              </a:rPr>
              <a:t>Effective communication to targeted audiences</a:t>
            </a:r>
            <a:endParaRPr lang="en-IE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en-IE" b="1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199" y="295232"/>
            <a:ext cx="8229601" cy="440031"/>
          </a:xfrm>
        </p:spPr>
        <p:txBody>
          <a:bodyPr>
            <a:normAutofit/>
          </a:bodyPr>
          <a:lstStyle/>
          <a:p>
            <a:pPr lvl="0"/>
            <a:r>
              <a:rPr lang="en-GB" sz="1800" dirty="0" smtClean="0"/>
              <a:t>Key intervention area of the CSA and key achievements</a:t>
            </a:r>
            <a:endParaRPr lang="en-GB" sz="1800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571999" y="1762356"/>
            <a:ext cx="4217363" cy="4542633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vert="horz" lIns="0" tIns="0" rIns="0" bIns="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98AE03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98AE03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98AE03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98AE03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98AE03"/>
              </a:buClr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Key achievements (and date)</a:t>
            </a:r>
          </a:p>
          <a:p>
            <a:pPr marL="342900" lvl="1" indent="-342900">
              <a:buFont typeface="Arial"/>
              <a:buChar char="•"/>
            </a:pPr>
            <a:r>
              <a:rPr lang="en-IE" dirty="0">
                <a:solidFill>
                  <a:schemeClr val="accent3">
                    <a:lumMod val="50000"/>
                  </a:schemeClr>
                </a:solidFill>
              </a:rPr>
              <a:t>Policy &amp; document </a:t>
            </a:r>
            <a:r>
              <a:rPr lang="en-IE" dirty="0" smtClean="0">
                <a:solidFill>
                  <a:schemeClr val="accent3">
                    <a:lumMod val="50000"/>
                  </a:schemeClr>
                </a:solidFill>
              </a:rPr>
              <a:t>analysis (2015)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Engaging in platforms at all levels to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influence (ongoing)</a:t>
            </a:r>
            <a:endParaRPr lang="en-IE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lvl="1" indent="-342900">
              <a:buFont typeface="Arial"/>
              <a:buChar char="•"/>
            </a:pPr>
            <a:endParaRPr lang="en-I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lvl="1" indent="-342900">
              <a:buFont typeface="Arial"/>
              <a:buChar char="•"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3">
                    <a:lumMod val="50000"/>
                  </a:schemeClr>
                </a:solidFill>
              </a:rPr>
              <a:t>Media engagement efforts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3">
                    <a:lumMod val="50000"/>
                  </a:schemeClr>
                </a:solidFill>
              </a:rPr>
              <a:t>Social mobilization events that drive nutrition agenda and awareness </a:t>
            </a: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</a:rPr>
              <a:t>(ongoing since 2014)</a:t>
            </a:r>
            <a:endParaRPr lang="en-US" sz="2200" dirty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3">
                    <a:lumMod val="50000"/>
                  </a:schemeClr>
                </a:solidFill>
              </a:rPr>
              <a:t>Development and dissemination of advocacy materials (bulletins, position papers, promo </a:t>
            </a: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</a:rPr>
              <a:t>videos) </a:t>
            </a:r>
            <a:endParaRPr lang="en-US" sz="2200" dirty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3">
                    <a:lumMod val="50000"/>
                  </a:schemeClr>
                </a:solidFill>
              </a:rPr>
              <a:t>Social media platforms</a:t>
            </a:r>
            <a:endParaRPr lang="en-IE" sz="2200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lvl="1" indent="-342900">
              <a:buFont typeface="Arial"/>
              <a:buChar char="•"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7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088495"/>
              </p:ext>
            </p:extLst>
          </p:nvPr>
        </p:nvGraphicFramePr>
        <p:xfrm>
          <a:off x="322068" y="2125682"/>
          <a:ext cx="8364732" cy="404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244"/>
                <a:gridCol w="2788244"/>
                <a:gridCol w="2788244"/>
              </a:tblGrid>
              <a:tr h="1222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Stakeholders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Role in the fight against </a:t>
                      </a: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malnutrition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Main nutrition specific initiatives 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PUBLIC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Department of Nutrition, HIV and AIDS (DNHA</a:t>
                      </a: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), Government departments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Coordination, policy and decision making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Coordination 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MP nutrition Champions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Policy and Decision making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Advocacy and lobbying for increased resource allocation</a:t>
                      </a:r>
                      <a:endParaRPr lang="en-I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Adoption of bills into acts (food and nutrition bill)</a:t>
                      </a:r>
                      <a:endParaRPr lang="en-I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Academia 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Research and innovation. 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Capacity building and training</a:t>
                      </a:r>
                      <a:endParaRPr lang="en-I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Research </a:t>
                      </a:r>
                      <a:endParaRPr lang="en-I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001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5233"/>
            <a:ext cx="8229600" cy="373188"/>
          </a:xfrm>
        </p:spPr>
        <p:txBody>
          <a:bodyPr>
            <a:normAutofit fontScale="90000"/>
          </a:bodyPr>
          <a:lstStyle/>
          <a:p>
            <a:pPr lvl="0"/>
            <a:r>
              <a:rPr lang="en-GB" sz="1800" dirty="0"/>
              <a:t>Who are the most influential nutrition stakeholders in your country</a:t>
            </a:r>
            <a:r>
              <a:rPr lang="en-GB" sz="1800" dirty="0" smtClean="0"/>
              <a:t>? 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i="1" dirty="0" smtClean="0"/>
              <a:t>Insert a Map of Stakeholders</a:t>
            </a:r>
            <a:endParaRPr lang="it-IT" sz="1800" i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/>
          <a:lstStyle/>
          <a:p>
            <a:r>
              <a:rPr lang="en-US" dirty="0" smtClean="0"/>
              <a:t>SUN Civil Society Efforts | October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4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5233"/>
            <a:ext cx="8229600" cy="373188"/>
          </a:xfrm>
        </p:spPr>
        <p:txBody>
          <a:bodyPr>
            <a:normAutofit fontScale="90000"/>
          </a:bodyPr>
          <a:lstStyle/>
          <a:p>
            <a:pPr lvl="0"/>
            <a:r>
              <a:rPr lang="en-GB" sz="1800" dirty="0"/>
              <a:t>Who are the most influential nutrition stakeholders in your country</a:t>
            </a:r>
            <a:r>
              <a:rPr lang="en-GB" sz="1800" dirty="0" smtClean="0"/>
              <a:t>? 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i="1" dirty="0" smtClean="0"/>
              <a:t>Insert a Map of Stakeholders</a:t>
            </a:r>
            <a:endParaRPr lang="it-IT" sz="1800" i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/>
          <a:lstStyle/>
          <a:p>
            <a:r>
              <a:rPr lang="en-US" dirty="0" smtClean="0"/>
              <a:t>SUN Civil Society Efforts | October 2016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761349"/>
              </p:ext>
            </p:extLst>
          </p:nvPr>
        </p:nvGraphicFramePr>
        <p:xfrm>
          <a:off x="457199" y="1989164"/>
          <a:ext cx="8342415" cy="412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805"/>
                <a:gridCol w="2780805"/>
                <a:gridCol w="2780805"/>
              </a:tblGrid>
              <a:tr h="397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Stakeholders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 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Role in the fight against </a:t>
                      </a:r>
                      <a:r>
                        <a:rPr lang="en-GB" sz="1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malnutrition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Main nutrition specific initiatives 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38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PRIVATE</a:t>
                      </a:r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760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Food processing companies such as (Illovo sugar processing company, </a:t>
                      </a:r>
                      <a:r>
                        <a:rPr lang="en-GB" sz="10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Rab</a:t>
                      </a: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 processors)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 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Implementation 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Fortification of food products such as vitamin A in sugar, Iodine in salt, Vitamins fortification in other processed foods</a:t>
                      </a:r>
                      <a:endParaRPr lang="en-I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38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</a:rPr>
                        <a:t>CIVIL</a:t>
                      </a:r>
                      <a:r>
                        <a:rPr lang="en-US" sz="1000" baseline="0" dirty="0" smtClean="0">
                          <a:latin typeface="Calibri" panose="020F0502020204030204" pitchFamily="34" charset="0"/>
                        </a:rPr>
                        <a:t> SOCIETY</a:t>
                      </a:r>
                      <a:endParaRPr lang="en-IE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5789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</a:rPr>
                        <a:t>CSOs</a:t>
                      </a:r>
                      <a:r>
                        <a:rPr lang="en-US" sz="1000" baseline="0" dirty="0" smtClean="0">
                          <a:latin typeface="Calibri" panose="020F0502020204030204" pitchFamily="34" charset="0"/>
                        </a:rPr>
                        <a:t> (local, INGOs)</a:t>
                      </a:r>
                      <a:endParaRPr lang="en-IE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00" dirty="0" smtClean="0">
                          <a:latin typeface="Calibri" panose="020F0502020204030204" pitchFamily="34" charset="0"/>
                        </a:rPr>
                        <a:t>•	Nutrition advocacy, implementation</a:t>
                      </a:r>
                    </a:p>
                    <a:p>
                      <a:endParaRPr lang="en-IE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Calibri" panose="020F0502020204030204" pitchFamily="34" charset="0"/>
                        </a:rPr>
                        <a:t>Implementation of the SUN high impact interventions (CMAM,</a:t>
                      </a:r>
                      <a:r>
                        <a:rPr lang="en-US" sz="1000" baseline="0" dirty="0" smtClean="0">
                          <a:latin typeface="Calibri" panose="020F0502020204030204" pitchFamily="34" charset="0"/>
                        </a:rPr>
                        <a:t> IYCF, WASH </a:t>
                      </a:r>
                      <a:r>
                        <a:rPr lang="en-US" sz="1000" baseline="0" dirty="0" err="1" smtClean="0">
                          <a:latin typeface="Calibri" panose="020F0502020204030204" pitchFamily="34" charset="0"/>
                        </a:rPr>
                        <a:t>e.t.c</a:t>
                      </a:r>
                      <a:r>
                        <a:rPr lang="en-US" sz="1000" baseline="0" dirty="0" smtClean="0">
                          <a:latin typeface="Calibri" panose="020F0502020204030204" pitchFamily="34" charset="0"/>
                        </a:rPr>
                        <a:t>)</a:t>
                      </a:r>
                      <a:endParaRPr lang="en-IE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5789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</a:rPr>
                        <a:t>INTERNATIONAL COOPERATION</a:t>
                      </a:r>
                      <a:endParaRPr lang="en-IE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57892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</a:rPr>
                        <a:t>Development partners (donors)</a:t>
                      </a:r>
                      <a:endParaRPr lang="en-IE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Calibri" panose="020F0502020204030204" pitchFamily="34" charset="0"/>
                        </a:rPr>
                        <a:t>Donors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E" sz="1000" dirty="0" smtClean="0">
                          <a:latin typeface="Calibri" panose="020F0502020204030204" pitchFamily="34" charset="0"/>
                        </a:rPr>
                        <a:t>Coordinates the donors group on nutrition (</a:t>
                      </a:r>
                      <a:r>
                        <a:rPr lang="en-IE" sz="1000" dirty="0" err="1" smtClean="0">
                          <a:latin typeface="Calibri" panose="020F0502020204030204" pitchFamily="34" charset="0"/>
                        </a:rPr>
                        <a:t>DoNuts</a:t>
                      </a:r>
                      <a:r>
                        <a:rPr lang="en-IE" sz="1000" dirty="0" smtClean="0"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Calibri" panose="020F0502020204030204" pitchFamily="34" charset="0"/>
                        </a:rPr>
                        <a:t>Implements nutrition</a:t>
                      </a:r>
                      <a:r>
                        <a:rPr lang="en-US" sz="1000" baseline="0" dirty="0" smtClean="0">
                          <a:latin typeface="Calibri" panose="020F0502020204030204" pitchFamily="34" charset="0"/>
                        </a:rPr>
                        <a:t> interventions (UN bodies e.g. UNICEF, WFP)</a:t>
                      </a:r>
                      <a:endParaRPr lang="en-US" sz="10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latin typeface="Calibri" panose="020F0502020204030204" pitchFamily="34" charset="0"/>
                        </a:rPr>
                        <a:t>Donors provides</a:t>
                      </a:r>
                      <a:r>
                        <a:rPr lang="en-US" sz="1000" baseline="0" dirty="0" smtClean="0">
                          <a:latin typeface="Calibri" panose="020F0502020204030204" pitchFamily="34" charset="0"/>
                        </a:rPr>
                        <a:t> funding for nutrition</a:t>
                      </a:r>
                      <a:endParaRPr lang="en-IE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53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33"/>
            <a:ext cx="5441182" cy="610930"/>
          </a:xfrm>
        </p:spPr>
        <p:txBody>
          <a:bodyPr/>
          <a:lstStyle/>
          <a:p>
            <a:r>
              <a:rPr lang="en-GB" dirty="0" smtClean="0"/>
              <a:t>CSA call For Action Statement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Create an enabling environment for effective community ownership and accountability for investments in nutrition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endParaRPr lang="en-IE" dirty="0"/>
          </a:p>
          <a:p>
            <a:pPr lvl="0"/>
            <a:r>
              <a:rPr lang="en-GB" dirty="0"/>
              <a:t>”</a:t>
            </a:r>
            <a:r>
              <a:rPr lang="en-GB" dirty="0" err="1"/>
              <a:t>Afikepo</a:t>
            </a:r>
            <a:r>
              <a:rPr lang="en-GB" dirty="0"/>
              <a:t>”, let the children reach their growth and development potential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endParaRPr lang="en-IE" dirty="0"/>
          </a:p>
          <a:p>
            <a:pPr lvl="0"/>
            <a:r>
              <a:rPr lang="en-GB" dirty="0"/>
              <a:t>Prioritise nutrition in the national development agenda and increase resource allocation towards nutrition. </a:t>
            </a:r>
            <a:endParaRPr lang="en-IE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/>
          <a:lstStyle/>
          <a:p>
            <a:r>
              <a:rPr lang="en-US" dirty="0" smtClean="0"/>
              <a:t>SUN Civil Society Efforts | October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4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nd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949904"/>
            <a:ext cx="9144000" cy="4908096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>
          <a:xfrm>
            <a:off x="-1" y="2457622"/>
            <a:ext cx="9144000" cy="1989109"/>
          </a:xfrm>
          <a:custGeom>
            <a:avLst/>
            <a:gdLst/>
            <a:ahLst/>
            <a:cxnLst/>
            <a:rect l="l" t="t" r="r" b="b"/>
            <a:pathLst>
              <a:path w="9144000" h="1989109">
                <a:moveTo>
                  <a:pt x="9144000" y="0"/>
                </a:moveTo>
                <a:lnTo>
                  <a:pt x="9144000" y="566124"/>
                </a:lnTo>
                <a:lnTo>
                  <a:pt x="0" y="1989109"/>
                </a:lnTo>
                <a:lnTo>
                  <a:pt x="0" y="1455524"/>
                </a:lnTo>
                <a:lnTo>
                  <a:pt x="6473569" y="171621"/>
                </a:lnTo>
                <a:lnTo>
                  <a:pt x="8594812" y="13729"/>
                </a:lnTo>
                <a:close/>
              </a:path>
            </a:pathLst>
          </a:custGeom>
          <a:solidFill>
            <a:srgbClr val="E7BC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reeform 8"/>
          <p:cNvSpPr/>
          <p:nvPr/>
        </p:nvSpPr>
        <p:spPr>
          <a:xfrm>
            <a:off x="-1" y="-1"/>
            <a:ext cx="9144000" cy="4211527"/>
          </a:xfrm>
          <a:custGeom>
            <a:avLst/>
            <a:gdLst/>
            <a:ahLst/>
            <a:cxnLst/>
            <a:rect l="l" t="t" r="r" b="b"/>
            <a:pathLst>
              <a:path w="9144000" h="4211527">
                <a:moveTo>
                  <a:pt x="0" y="0"/>
                </a:moveTo>
                <a:lnTo>
                  <a:pt x="9144000" y="0"/>
                </a:lnTo>
                <a:lnTo>
                  <a:pt x="9144000" y="2914599"/>
                </a:lnTo>
                <a:lnTo>
                  <a:pt x="0" y="4211527"/>
                </a:lnTo>
                <a:close/>
              </a:path>
            </a:pathLst>
          </a:custGeom>
          <a:solidFill>
            <a:srgbClr val="DC9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32467" y="1080475"/>
            <a:ext cx="2935287" cy="1362075"/>
          </a:xfrm>
        </p:spPr>
        <p:txBody>
          <a:bodyPr/>
          <a:lstStyle/>
          <a:p>
            <a:r>
              <a:rPr lang="en-GB" dirty="0"/>
              <a:t>Thank </a:t>
            </a:r>
            <a:r>
              <a:rPr lang="en-GB" dirty="0" smtClean="0"/>
              <a:t>you!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370320" y="6547208"/>
            <a:ext cx="26730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FFFFFF"/>
                </a:solidFill>
              </a:rPr>
              <a:t>Photo: Adam Hinton/Save the Children</a:t>
            </a:r>
          </a:p>
        </p:txBody>
      </p:sp>
    </p:spTree>
    <p:extLst>
      <p:ext uri="{BB962C8B-B14F-4D97-AF65-F5344CB8AC3E}">
        <p14:creationId xmlns:p14="http://schemas.microsoft.com/office/powerpoint/2010/main" val="135173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SUN Civil Society Efforts | October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35465" y="1768510"/>
            <a:ext cx="6692202" cy="94074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chemeClr val="tx1"/>
                </a:solidFill>
              </a:rPr>
              <a:t>Civil Society Organisation Nutrition Alliance</a:t>
            </a:r>
            <a:r>
              <a:rPr lang="en-GB" dirty="0" smtClean="0"/>
              <a:t>: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881" y="2709259"/>
            <a:ext cx="4896544" cy="279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-1" y="8452"/>
            <a:ext cx="9144000" cy="1989109"/>
          </a:xfrm>
          <a:custGeom>
            <a:avLst/>
            <a:gdLst/>
            <a:ahLst/>
            <a:cxnLst/>
            <a:rect l="l" t="t" r="r" b="b"/>
            <a:pathLst>
              <a:path w="9144000" h="1989109">
                <a:moveTo>
                  <a:pt x="9144000" y="0"/>
                </a:moveTo>
                <a:lnTo>
                  <a:pt x="9144000" y="566124"/>
                </a:lnTo>
                <a:lnTo>
                  <a:pt x="0" y="1989109"/>
                </a:lnTo>
                <a:lnTo>
                  <a:pt x="0" y="1455524"/>
                </a:lnTo>
                <a:lnTo>
                  <a:pt x="6473569" y="171621"/>
                </a:lnTo>
                <a:lnTo>
                  <a:pt x="8594812" y="13729"/>
                </a:lnTo>
                <a:close/>
              </a:path>
            </a:pathLst>
          </a:custGeom>
          <a:solidFill>
            <a:srgbClr val="C2D0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 9"/>
          <p:cNvSpPr/>
          <p:nvPr/>
        </p:nvSpPr>
        <p:spPr>
          <a:xfrm>
            <a:off x="-1" y="0"/>
            <a:ext cx="9144000" cy="1762356"/>
          </a:xfrm>
          <a:custGeom>
            <a:avLst/>
            <a:gdLst/>
            <a:ahLst/>
            <a:cxnLst/>
            <a:rect l="l" t="t" r="r" b="b"/>
            <a:pathLst>
              <a:path w="9144000" h="1762356">
                <a:moveTo>
                  <a:pt x="0" y="0"/>
                </a:moveTo>
                <a:lnTo>
                  <a:pt x="9144000" y="0"/>
                </a:lnTo>
                <a:lnTo>
                  <a:pt x="9144000" y="465428"/>
                </a:lnTo>
                <a:lnTo>
                  <a:pt x="0" y="1762356"/>
                </a:lnTo>
                <a:close/>
              </a:path>
            </a:pathLst>
          </a:custGeom>
          <a:solidFill>
            <a:srgbClr val="99AF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57200" y="6493650"/>
            <a:ext cx="8229600" cy="0"/>
          </a:xfrm>
          <a:prstGeom prst="line">
            <a:avLst/>
          </a:prstGeom>
          <a:ln w="12700" cmpd="sng">
            <a:solidFill>
              <a:srgbClr val="99AF0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6330" y="6189313"/>
            <a:ext cx="26730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FFFFFF"/>
                </a:solidFill>
              </a:rPr>
              <a:t>Photo: Caroline Trutmann/Save the Children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199" y="295232"/>
            <a:ext cx="8229601" cy="707399"/>
          </a:xfrm>
        </p:spPr>
        <p:txBody>
          <a:bodyPr>
            <a:normAutofit/>
          </a:bodyPr>
          <a:lstStyle/>
          <a:p>
            <a:pPr lvl="0"/>
            <a:r>
              <a:rPr lang="en-GB" sz="1800" dirty="0"/>
              <a:t>What is the </a:t>
            </a:r>
            <a:r>
              <a:rPr lang="en-GB" sz="1800" dirty="0" smtClean="0"/>
              <a:t>nutrition </a:t>
            </a:r>
            <a:r>
              <a:rPr lang="en-GB" sz="1800" dirty="0"/>
              <a:t>situation </a:t>
            </a:r>
            <a:r>
              <a:rPr lang="en-GB" sz="1800" dirty="0" smtClean="0"/>
              <a:t>in </a:t>
            </a:r>
            <a:r>
              <a:rPr lang="en-GB" sz="1800" dirty="0"/>
              <a:t>your country?</a:t>
            </a:r>
            <a:r>
              <a:rPr lang="it-IT" sz="1800" dirty="0"/>
              <a:t/>
            </a:r>
            <a:br>
              <a:rPr lang="it-IT" sz="1800" dirty="0"/>
            </a:br>
            <a:endParaRPr lang="en-GB" sz="1800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/>
          <a:lstStyle/>
          <a:p>
            <a:r>
              <a:rPr lang="en-US" dirty="0" smtClean="0"/>
              <a:t>SUN Civil Society Efforts | October 2016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424973"/>
              </p:ext>
            </p:extLst>
          </p:nvPr>
        </p:nvGraphicFramePr>
        <p:xfrm>
          <a:off x="457202" y="2140855"/>
          <a:ext cx="8229597" cy="4257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0937"/>
                <a:gridCol w="1159987"/>
                <a:gridCol w="1159987"/>
                <a:gridCol w="1319343"/>
                <a:gridCol w="1319343"/>
              </a:tblGrid>
              <a:tr h="1192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2004 MDHS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2010 MDHS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2014 MDG ENDLINE survey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2015/16 MDHS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under five stunting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48%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47%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42%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37%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low birth weight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13.9%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12.9%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under five wasting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3.8%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0-6 Months exclusive breastfeeding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53%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71.4%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70.2%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61.2%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Under five overweight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5.1%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Women Anaemia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44%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28%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33%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I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3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1800" dirty="0"/>
              <a:t>What are the key </a:t>
            </a:r>
            <a:r>
              <a:rPr lang="en-GB" sz="1800" dirty="0" smtClean="0"/>
              <a:t>National interventions </a:t>
            </a:r>
            <a:r>
              <a:rPr lang="en-GB" sz="1800" dirty="0"/>
              <a:t>to tackle malnutrition in your country? </a:t>
            </a:r>
            <a:r>
              <a:rPr lang="it-IT" sz="1800" dirty="0"/>
              <a:t/>
            </a:r>
            <a:br>
              <a:rPr lang="it-IT" sz="1800" dirty="0"/>
            </a:br>
            <a:endParaRPr lang="en-GB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4065" y="2153321"/>
            <a:ext cx="8229600" cy="4257196"/>
          </a:xfrm>
        </p:spPr>
        <p:txBody>
          <a:bodyPr>
            <a:normAutofit lnSpcReduction="10000"/>
          </a:bodyPr>
          <a:lstStyle/>
          <a:p>
            <a:pPr lvl="0" fontAlgn="base" hangingPunct="0">
              <a:buFont typeface="Arial" panose="020B0604020202020204" pitchFamily="34" charset="0"/>
              <a:buChar char="•"/>
            </a:pPr>
            <a:r>
              <a:rPr lang="en-GB" dirty="0"/>
              <a:t>I</a:t>
            </a:r>
            <a:r>
              <a:rPr lang="en-GB" dirty="0" smtClean="0"/>
              <a:t>ncrease </a:t>
            </a:r>
            <a:r>
              <a:rPr lang="en-GB" dirty="0"/>
              <a:t>and diversify dietary intake, for optimal nutrition particularly for maternal, infant and young children and adolescent girls with safe nutritious </a:t>
            </a:r>
            <a:r>
              <a:rPr lang="en-GB" dirty="0" smtClean="0"/>
              <a:t>foods</a:t>
            </a:r>
          </a:p>
          <a:p>
            <a:pPr lvl="0" fontAlgn="base" hangingPunct="0">
              <a:buFont typeface="Arial" panose="020B0604020202020204" pitchFamily="34" charset="0"/>
              <a:buChar char="•"/>
            </a:pPr>
            <a:r>
              <a:rPr lang="en-GB" dirty="0" smtClean="0"/>
              <a:t> </a:t>
            </a:r>
            <a:r>
              <a:rPr lang="en-GB" dirty="0"/>
              <a:t>at community and household levels.</a:t>
            </a:r>
            <a:endParaRPr lang="en-IE" dirty="0"/>
          </a:p>
          <a:p>
            <a:pPr lvl="1" fontAlgn="base" hangingPunct="0"/>
            <a:r>
              <a:rPr lang="en-GB" dirty="0"/>
              <a:t>Support improved access to and availability of adequate (quality and quantity) diversified diets following the Malawi 6 food groups</a:t>
            </a:r>
            <a:endParaRPr lang="en-IE" dirty="0"/>
          </a:p>
          <a:p>
            <a:pPr lvl="1"/>
            <a:r>
              <a:rPr lang="en-GB" dirty="0" smtClean="0"/>
              <a:t>Livelihood </a:t>
            </a:r>
            <a:r>
              <a:rPr lang="en-GB" dirty="0"/>
              <a:t>based social </a:t>
            </a:r>
            <a:r>
              <a:rPr lang="en-GB" dirty="0" smtClean="0"/>
              <a:t>support e.g. </a:t>
            </a:r>
            <a:r>
              <a:rPr lang="en-GB" dirty="0"/>
              <a:t>Village Saving and loan (VSL) and cash </a:t>
            </a:r>
            <a:r>
              <a:rPr lang="en-GB" dirty="0" smtClean="0"/>
              <a:t>transfers, food for work, work for asset. </a:t>
            </a:r>
            <a:endParaRPr lang="en-IE" dirty="0"/>
          </a:p>
          <a:p>
            <a:pPr lvl="0" fontAlgn="base" hangingPunct="0"/>
            <a:r>
              <a:rPr lang="en-GB" dirty="0"/>
              <a:t>Primary health care, therapeutic care, support and treatment </a:t>
            </a:r>
            <a:endParaRPr lang="en-IE" dirty="0"/>
          </a:p>
          <a:p>
            <a:pPr lvl="1" fontAlgn="base" hangingPunct="0"/>
            <a:r>
              <a:rPr lang="en-GB" dirty="0"/>
              <a:t>Community Management of Acute Malnutrition under Targeted Nutrition Program (SFP, OTP, NRU, NCST</a:t>
            </a:r>
            <a:r>
              <a:rPr lang="en-GB" dirty="0" smtClean="0"/>
              <a:t>)</a:t>
            </a:r>
            <a:endParaRPr lang="en-IE" dirty="0"/>
          </a:p>
          <a:p>
            <a:pPr lvl="1" fontAlgn="base" hangingPunct="0"/>
            <a:r>
              <a:rPr lang="en-GB" dirty="0"/>
              <a:t>Support health seeking behaviours for maternal, infant and young child </a:t>
            </a:r>
            <a:endParaRPr lang="en-IE" dirty="0"/>
          </a:p>
          <a:p>
            <a:pPr lvl="1" fontAlgn="base" hangingPunct="0"/>
            <a:r>
              <a:rPr lang="en-GB" dirty="0"/>
              <a:t>Promote infant and young child feeding</a:t>
            </a:r>
            <a:endParaRPr lang="en-IE" dirty="0"/>
          </a:p>
          <a:p>
            <a:pPr lvl="1" fontAlgn="base" hangingPunct="0"/>
            <a:r>
              <a:rPr lang="en-GB" dirty="0"/>
              <a:t>Promote micronutrient supplementation</a:t>
            </a:r>
            <a:endParaRPr lang="en-IE" dirty="0"/>
          </a:p>
          <a:p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/>
          <a:lstStyle/>
          <a:p>
            <a:r>
              <a:rPr lang="en-US" dirty="0" smtClean="0"/>
              <a:t>SUN Civil Society Efforts | October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2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1800" dirty="0"/>
              <a:t>What are the key </a:t>
            </a:r>
            <a:r>
              <a:rPr lang="en-GB" sz="1800" dirty="0" smtClean="0"/>
              <a:t>National interventions </a:t>
            </a:r>
            <a:r>
              <a:rPr lang="en-GB" sz="1800" dirty="0"/>
              <a:t>to tackle malnutrition in your country? </a:t>
            </a:r>
            <a:r>
              <a:rPr lang="it-IT" sz="1800" dirty="0"/>
              <a:t/>
            </a:r>
            <a:br>
              <a:rPr lang="it-IT" sz="1800" dirty="0"/>
            </a:br>
            <a:endParaRPr lang="en-GB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4065" y="2153321"/>
            <a:ext cx="8229600" cy="4257196"/>
          </a:xfrm>
        </p:spPr>
        <p:txBody>
          <a:bodyPr>
            <a:normAutofit lnSpcReduction="10000"/>
          </a:bodyPr>
          <a:lstStyle/>
          <a:p>
            <a:pPr lvl="0" fontAlgn="base" hangingPunct="0"/>
            <a:r>
              <a:rPr lang="en-GB" dirty="0"/>
              <a:t>I</a:t>
            </a:r>
            <a:r>
              <a:rPr lang="en-GB" dirty="0" smtClean="0"/>
              <a:t>ntegrate </a:t>
            </a:r>
            <a:r>
              <a:rPr lang="en-GB" dirty="0"/>
              <a:t>behavioural change and communication for optimal maternal, infant and young child feeding and care practices among learners, professional and frontline workers</a:t>
            </a:r>
            <a:endParaRPr lang="en-IE" dirty="0"/>
          </a:p>
          <a:p>
            <a:pPr lvl="1" fontAlgn="base" hangingPunct="0"/>
            <a:r>
              <a:rPr lang="en-GB" dirty="0"/>
              <a:t>Behavioural change (nutrition knowledge, attitude and practises) </a:t>
            </a:r>
            <a:endParaRPr lang="en-IE" dirty="0"/>
          </a:p>
          <a:p>
            <a:pPr lvl="1" fontAlgn="base" hangingPunct="0"/>
            <a:r>
              <a:rPr lang="en-GB" dirty="0"/>
              <a:t>Productive school environment i.e. pro mote nutrition education in learning and education centres </a:t>
            </a:r>
            <a:endParaRPr lang="en-IE" dirty="0"/>
          </a:p>
          <a:p>
            <a:pPr lvl="1" fontAlgn="base" hangingPunct="0"/>
            <a:r>
              <a:rPr lang="en-GB" dirty="0"/>
              <a:t>Early childhood care and development </a:t>
            </a:r>
            <a:endParaRPr lang="en-IE" dirty="0"/>
          </a:p>
          <a:p>
            <a:pPr lvl="1" fontAlgn="base" hangingPunct="0"/>
            <a:r>
              <a:rPr lang="en-GB" dirty="0"/>
              <a:t>Support school health and nutrition programs</a:t>
            </a:r>
            <a:endParaRPr lang="en-IE" dirty="0"/>
          </a:p>
          <a:p>
            <a:pPr lvl="0"/>
            <a:r>
              <a:rPr lang="en-GB" dirty="0"/>
              <a:t>I</a:t>
            </a:r>
            <a:r>
              <a:rPr lang="en-GB" dirty="0" smtClean="0"/>
              <a:t>mprove </a:t>
            </a:r>
            <a:r>
              <a:rPr lang="en-GB" dirty="0"/>
              <a:t>overall sector governance, coordination, human capacity development, and operational research, M&amp;E framework and Fortification.</a:t>
            </a:r>
            <a:endParaRPr lang="en-IE" dirty="0"/>
          </a:p>
          <a:p>
            <a:pPr lvl="1"/>
            <a:r>
              <a:rPr lang="en-GB" dirty="0"/>
              <a:t>Support training in nutrition</a:t>
            </a:r>
            <a:endParaRPr lang="en-IE" dirty="0"/>
          </a:p>
          <a:p>
            <a:pPr lvl="1"/>
            <a:r>
              <a:rPr lang="en-GB" dirty="0"/>
              <a:t>Nutrition advocacy </a:t>
            </a:r>
            <a:endParaRPr lang="en-IE" dirty="0"/>
          </a:p>
          <a:p>
            <a:pPr lvl="1"/>
            <a:r>
              <a:rPr lang="en-GB" dirty="0"/>
              <a:t>Support operational research </a:t>
            </a:r>
            <a:endParaRPr lang="en-IE" dirty="0"/>
          </a:p>
          <a:p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/>
          <a:lstStyle/>
          <a:p>
            <a:r>
              <a:rPr lang="en-US" dirty="0" smtClean="0"/>
              <a:t>SUN Civil Society Efforts | October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2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5232"/>
            <a:ext cx="8229600" cy="1202491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Challenges Faced</a:t>
            </a:r>
            <a:r>
              <a:rPr lang="it-IT" sz="1800" dirty="0"/>
              <a:t/>
            </a:r>
            <a:br>
              <a:rPr lang="it-IT" sz="1800" dirty="0"/>
            </a:br>
            <a:endParaRPr lang="en-GB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4065" y="2153321"/>
            <a:ext cx="8229600" cy="4257196"/>
          </a:xfrm>
        </p:spPr>
        <p:txBody>
          <a:bodyPr/>
          <a:lstStyle/>
          <a:p>
            <a:pPr lvl="0"/>
            <a:r>
              <a:rPr lang="en-US" b="1" dirty="0"/>
              <a:t>Inadequate resources i.e. human resource, financial resource and infrastructure towards nutrition at all levels</a:t>
            </a:r>
            <a:endParaRPr lang="en-IE" dirty="0"/>
          </a:p>
          <a:p>
            <a:pPr lvl="0"/>
            <a:r>
              <a:rPr lang="en-US" b="1" dirty="0"/>
              <a:t>Poor coordination between government, CSOs, the private sector and the community to popularize nutrition efforts at community level.</a:t>
            </a:r>
            <a:endParaRPr lang="en-IE" dirty="0"/>
          </a:p>
          <a:p>
            <a:pPr lvl="0"/>
            <a:r>
              <a:rPr lang="en-US" b="1" dirty="0"/>
              <a:t>Poor policy popularization from national level to the people at the grass roots </a:t>
            </a:r>
            <a:endParaRPr lang="en-IE" dirty="0"/>
          </a:p>
          <a:p>
            <a:pPr lvl="0"/>
            <a:r>
              <a:rPr lang="en-US" b="1" dirty="0"/>
              <a:t>Inadequate understanding of nutrition, its impact on political, social and economic development among policy and law makers affecting resource mobilization and prioritization. </a:t>
            </a:r>
            <a:endParaRPr lang="en-IE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/>
          <a:lstStyle/>
          <a:p>
            <a:r>
              <a:rPr lang="en-US" dirty="0" smtClean="0"/>
              <a:t>SUN Civil Society Efforts | October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of the CSA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Founded </a:t>
            </a:r>
            <a:r>
              <a:rPr lang="en-IE" dirty="0"/>
              <a:t>in 2013 as a national coalition of CSOs committed to working towards sustained improvements in national nutrition efforts in alignment with global and national commitments for a healthy and productive Malawi</a:t>
            </a:r>
            <a:r>
              <a:rPr lang="en-IE" dirty="0" smtClean="0"/>
              <a:t>.</a:t>
            </a:r>
            <a:endParaRPr lang="en-GB" dirty="0" smtClean="0"/>
          </a:p>
          <a:p>
            <a:r>
              <a:rPr lang="en-IE" dirty="0" smtClean="0"/>
              <a:t>CSONA </a:t>
            </a:r>
            <a:r>
              <a:rPr lang="en-IE" dirty="0"/>
              <a:t>Secretariat based in </a:t>
            </a:r>
            <a:r>
              <a:rPr lang="en-IE" dirty="0" smtClean="0"/>
              <a:t>the Capital Lilongwe and </a:t>
            </a:r>
            <a:r>
              <a:rPr lang="en-IE" dirty="0"/>
              <a:t>governed by a Board of Members</a:t>
            </a:r>
          </a:p>
          <a:p>
            <a:r>
              <a:rPr lang="en-IE" dirty="0"/>
              <a:t>Secretariat made up of 4 </a:t>
            </a:r>
            <a:r>
              <a:rPr lang="en-IE" dirty="0" smtClean="0"/>
              <a:t>staff led by the national Coordinator</a:t>
            </a:r>
            <a:endParaRPr lang="en-GB" dirty="0" smtClean="0"/>
          </a:p>
          <a:p>
            <a:r>
              <a:rPr lang="en-GB" dirty="0" smtClean="0"/>
              <a:t>Currently membership stands at 106. </a:t>
            </a:r>
            <a:endParaRPr lang="en-GB" dirty="0"/>
          </a:p>
          <a:p>
            <a:r>
              <a:rPr lang="en-GB" dirty="0" smtClean="0"/>
              <a:t>Membership comprises of local CSOs, INGOs, Media houses, Academia, CBOs and FBOs. </a:t>
            </a:r>
            <a:endParaRPr lang="fr-FR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/>
          <a:lstStyle/>
          <a:p>
            <a:r>
              <a:rPr lang="en-US" dirty="0" smtClean="0"/>
              <a:t>SUN Civil Society Efforts | October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7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the secretariat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3650"/>
            <a:ext cx="7536249" cy="365125"/>
          </a:xfrm>
        </p:spPr>
        <p:txBody>
          <a:bodyPr/>
          <a:lstStyle/>
          <a:p>
            <a:r>
              <a:rPr lang="en-US" dirty="0" smtClean="0"/>
              <a:t>SUN Civil Society Efforts | October 2016</a:t>
            </a:r>
            <a:endParaRPr lang="en-US" dirty="0"/>
          </a:p>
        </p:txBody>
      </p:sp>
      <p:pic>
        <p:nvPicPr>
          <p:cNvPr id="1026" name="Picture 2" descr="C:\Users\bessie.ndovi\Desktop\Untitled pictur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60" y="1275487"/>
            <a:ext cx="7598978" cy="536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09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-1" y="8452"/>
            <a:ext cx="9144000" cy="1989109"/>
          </a:xfrm>
          <a:custGeom>
            <a:avLst/>
            <a:gdLst/>
            <a:ahLst/>
            <a:cxnLst/>
            <a:rect l="l" t="t" r="r" b="b"/>
            <a:pathLst>
              <a:path w="9144000" h="1989109">
                <a:moveTo>
                  <a:pt x="9144000" y="0"/>
                </a:moveTo>
                <a:lnTo>
                  <a:pt x="9144000" y="566124"/>
                </a:lnTo>
                <a:lnTo>
                  <a:pt x="0" y="1989109"/>
                </a:lnTo>
                <a:lnTo>
                  <a:pt x="0" y="1455524"/>
                </a:lnTo>
                <a:lnTo>
                  <a:pt x="6473569" y="171621"/>
                </a:lnTo>
                <a:lnTo>
                  <a:pt x="8594812" y="13729"/>
                </a:lnTo>
                <a:close/>
              </a:path>
            </a:pathLst>
          </a:custGeom>
          <a:solidFill>
            <a:srgbClr val="C2D06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 9"/>
          <p:cNvSpPr/>
          <p:nvPr/>
        </p:nvSpPr>
        <p:spPr>
          <a:xfrm>
            <a:off x="-1" y="0"/>
            <a:ext cx="9144000" cy="1762356"/>
          </a:xfrm>
          <a:custGeom>
            <a:avLst/>
            <a:gdLst/>
            <a:ahLst/>
            <a:cxnLst/>
            <a:rect l="l" t="t" r="r" b="b"/>
            <a:pathLst>
              <a:path w="9144000" h="1762356">
                <a:moveTo>
                  <a:pt x="0" y="0"/>
                </a:moveTo>
                <a:lnTo>
                  <a:pt x="9144000" y="0"/>
                </a:lnTo>
                <a:lnTo>
                  <a:pt x="9144000" y="465428"/>
                </a:lnTo>
                <a:lnTo>
                  <a:pt x="0" y="1762356"/>
                </a:lnTo>
                <a:close/>
              </a:path>
            </a:pathLst>
          </a:custGeom>
          <a:solidFill>
            <a:srgbClr val="99AF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57200" y="6493650"/>
            <a:ext cx="8229600" cy="0"/>
          </a:xfrm>
          <a:prstGeom prst="line">
            <a:avLst/>
          </a:prstGeom>
          <a:ln w="12700" cmpd="sng">
            <a:solidFill>
              <a:srgbClr val="99AF0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SUN Civil Society Efforts | April 2016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6330" y="6189313"/>
            <a:ext cx="26730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FFFFFF"/>
                </a:solidFill>
              </a:rPr>
              <a:t>Photo: Caroline Trutmann/Save the Children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199" y="295232"/>
            <a:ext cx="8229601" cy="440031"/>
          </a:xfrm>
        </p:spPr>
        <p:txBody>
          <a:bodyPr>
            <a:normAutofit/>
          </a:bodyPr>
          <a:lstStyle/>
          <a:p>
            <a:pPr lvl="0"/>
            <a:r>
              <a:rPr lang="en-GB" sz="1800" dirty="0" smtClean="0"/>
              <a:t>Key intervention area of the CSA and key achievements</a:t>
            </a:r>
            <a:endParaRPr lang="en-GB" sz="1800" dirty="0"/>
          </a:p>
        </p:txBody>
      </p:sp>
      <p:pic>
        <p:nvPicPr>
          <p:cNvPr id="14" name="Content Placeholder 1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6" y="2196935"/>
            <a:ext cx="4476997" cy="37288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81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16D6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sharepoint/v3/fields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6667</TotalTime>
  <Words>1066</Words>
  <Application>Microsoft Office PowerPoint</Application>
  <PresentationFormat>On-screen Show (4:3)</PresentationFormat>
  <Paragraphs>189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What is the nutrition situation in your country? </vt:lpstr>
      <vt:lpstr>What are the key National interventions to tackle malnutrition in your country?  </vt:lpstr>
      <vt:lpstr>What are the key National interventions to tackle malnutrition in your country?  </vt:lpstr>
      <vt:lpstr>Challenges Faced </vt:lpstr>
      <vt:lpstr>Presentation of the CSA</vt:lpstr>
      <vt:lpstr>Structure of the secretariat</vt:lpstr>
      <vt:lpstr>Key intervention area of the CSA and key achievements</vt:lpstr>
      <vt:lpstr>Key intervention area of the CSA and key achievements</vt:lpstr>
      <vt:lpstr>Key intervention area of the CSA and key achievements</vt:lpstr>
      <vt:lpstr>Who are the most influential nutrition stakeholders in your country?  Insert a Map of Stakeholders</vt:lpstr>
      <vt:lpstr>Who are the most influential nutrition stakeholders in your country?  Insert a Map of Stakeholders</vt:lpstr>
      <vt:lpstr>CSA call For Action Statement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Hazel Kantayeni</cp:lastModifiedBy>
  <cp:revision>314</cp:revision>
  <dcterms:created xsi:type="dcterms:W3CDTF">2010-04-12T23:12:02Z</dcterms:created>
  <dcterms:modified xsi:type="dcterms:W3CDTF">2016-10-30T14:24:18Z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