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Lst>
  <p:notesMasterIdLst>
    <p:notesMasterId r:id="rId13"/>
  </p:notesMasterIdLst>
  <p:handoutMasterIdLst>
    <p:handoutMasterId r:id="rId14"/>
  </p:handoutMasterIdLst>
  <p:sldIdLst>
    <p:sldId id="256" r:id="rId5"/>
    <p:sldId id="289" r:id="rId6"/>
    <p:sldId id="284" r:id="rId7"/>
    <p:sldId id="298" r:id="rId8"/>
    <p:sldId id="257" r:id="rId9"/>
    <p:sldId id="292" r:id="rId10"/>
    <p:sldId id="297" r:id="rId11"/>
    <p:sldId id="28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ire Blanchard" initials="CB" lastIdx="5" clrIdx="0"/>
  <p:cmAuthor id="1" name="Palmer, Helen (LDN-WSW)" initials="P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108089"/>
    <a:srgbClr val="FDEBB1"/>
    <a:srgbClr val="ECEB9A"/>
    <a:srgbClr val="74BAC2"/>
    <a:srgbClr val="98AE03"/>
    <a:srgbClr val="C2D06D"/>
    <a:srgbClr val="99AF01"/>
    <a:srgbClr val="AC8377"/>
    <a:srgbClr val="792D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95" autoAdjust="0"/>
    <p:restoredTop sz="94631"/>
  </p:normalViewPr>
  <p:slideViewPr>
    <p:cSldViewPr snapToGrid="0" snapToObjects="1">
      <p:cViewPr>
        <p:scale>
          <a:sx n="75" d="100"/>
          <a:sy n="75" d="100"/>
        </p:scale>
        <p:origin x="-1002" y="-48"/>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0D08E7-5226-6B47-924A-593BCB88B5C8}" type="datetimeFigureOut">
              <a:rPr lang="en-US" smtClean="0"/>
              <a:t>10/30/2016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F03604-FAA0-6F4A-9344-34FAF05A597E}" type="slidenum">
              <a:rPr lang="en-GB" smtClean="0"/>
              <a:t>‹#›</a:t>
            </a:fld>
            <a:endParaRPr lang="en-GB" dirty="0"/>
          </a:p>
        </p:txBody>
      </p:sp>
    </p:spTree>
    <p:extLst>
      <p:ext uri="{BB962C8B-B14F-4D97-AF65-F5344CB8AC3E}">
        <p14:creationId xmlns:p14="http://schemas.microsoft.com/office/powerpoint/2010/main" val="4256058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624F2-D4AD-BB44-8614-4ABBA2CC6C23}" type="datetimeFigureOut">
              <a:rPr lang="en-US" smtClean="0"/>
              <a:t>10/30/2016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A2F61-1803-B849-8164-8379FAF8838D}" type="slidenum">
              <a:rPr lang="en-GB" smtClean="0"/>
              <a:t>‹#›</a:t>
            </a:fld>
            <a:endParaRPr lang="en-GB" dirty="0"/>
          </a:p>
        </p:txBody>
      </p:sp>
    </p:spTree>
    <p:extLst>
      <p:ext uri="{BB962C8B-B14F-4D97-AF65-F5344CB8AC3E}">
        <p14:creationId xmlns:p14="http://schemas.microsoft.com/office/powerpoint/2010/main" val="13940691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descr="01-jpg"/>
          <p:cNvPicPr>
            <a:picLocks noChangeAspect="1"/>
          </p:cNvPicPr>
          <p:nvPr userDrawn="1"/>
        </p:nvPicPr>
        <p:blipFill rotWithShape="1">
          <a:blip r:embed="rId2" cstate="email">
            <a:alphaModFix/>
            <a:extLst>
              <a:ext uri="{28A0092B-C50C-407E-A947-70E740481C1C}">
                <a14:useLocalDpi xmlns:a14="http://schemas.microsoft.com/office/drawing/2010/main"/>
              </a:ext>
            </a:extLst>
          </a:blip>
          <a:srcRect/>
          <a:stretch/>
        </p:blipFill>
        <p:spPr>
          <a:xfrm flipH="1">
            <a:off x="-1" y="-1"/>
            <a:ext cx="9153407" cy="4854225"/>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AC83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792D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792D17"/>
              </a:buClr>
              <a:defRPr sz="2000"/>
            </a:lvl1pPr>
            <a:lvl2pPr>
              <a:buClr>
                <a:srgbClr val="792D17"/>
              </a:buClr>
              <a:defRPr sz="1800"/>
            </a:lvl2pPr>
            <a:lvl3pPr>
              <a:buClr>
                <a:srgbClr val="792D17"/>
              </a:buClr>
              <a:defRPr sz="1800"/>
            </a:lvl3pPr>
            <a:lvl4pPr>
              <a:buClr>
                <a:srgbClr val="792D17"/>
              </a:buClr>
              <a:defRPr sz="1800"/>
            </a:lvl4pPr>
            <a:lvl5pPr>
              <a:buClr>
                <a:srgbClr val="792D17"/>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792D17"/>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114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74BA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108089"/>
              </a:buClr>
              <a:defRPr sz="2000"/>
            </a:lvl1pPr>
            <a:lvl2pPr>
              <a:buClr>
                <a:srgbClr val="108089"/>
              </a:buClr>
              <a:defRPr sz="1800"/>
            </a:lvl2pPr>
            <a:lvl3pPr>
              <a:buClr>
                <a:srgbClr val="108089"/>
              </a:buClr>
              <a:defRPr sz="1800"/>
            </a:lvl3pPr>
            <a:lvl4pPr>
              <a:buClr>
                <a:srgbClr val="108089"/>
              </a:buClr>
              <a:defRPr sz="1800"/>
            </a:lvl4pPr>
            <a:lvl5pPr>
              <a:buClr>
                <a:srgbClr val="108089"/>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108089"/>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4934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98AE03"/>
              </a:buClr>
              <a:defRPr sz="2000"/>
            </a:lvl1pPr>
            <a:lvl2pPr>
              <a:buClr>
                <a:srgbClr val="98AE03"/>
              </a:buClr>
              <a:defRPr sz="1800"/>
            </a:lvl2pPr>
            <a:lvl3pPr>
              <a:buClr>
                <a:srgbClr val="98AE03"/>
              </a:buClr>
              <a:defRPr sz="1800"/>
            </a:lvl3pPr>
            <a:lvl4pPr>
              <a:buClr>
                <a:srgbClr val="98AE03"/>
              </a:buClr>
              <a:defRPr sz="1800"/>
            </a:lvl4pPr>
            <a:lvl5pPr>
              <a:buClr>
                <a:srgbClr val="98AE03"/>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99AF0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8413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1122394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AC83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792D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2296580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74BA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4056607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20" name="Freeform 19"/>
          <p:cNvSpPr/>
          <p:nvPr userDrawn="1"/>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Freeform 18"/>
          <p:cNvSpPr/>
          <p:nvPr userDrawn="1"/>
        </p:nvSpPr>
        <p:spPr>
          <a:xfrm>
            <a:off x="-1" y="-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722313" y="587829"/>
            <a:ext cx="7772400" cy="1362075"/>
          </a:xfrm>
        </p:spPr>
        <p:txBody>
          <a:bodyPr lIns="0" tIns="0" rIns="0" bIns="0" anchor="t" anchorCtr="0">
            <a:normAutofit/>
          </a:bodyPr>
          <a:lstStyle>
            <a:lvl1pPr algn="l">
              <a:defRPr sz="3200" b="1" cap="none">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AF2B4D-6B12-4EDF-87BB-2B55CECB6611}" type="slidenum">
              <a:rPr lang="en-US" smtClean="0"/>
              <a:pPr/>
              <a:t>‹#›</a:t>
            </a:fld>
            <a:endParaRPr lang="en-US" dirty="0"/>
          </a:p>
        </p:txBody>
      </p:sp>
      <p:sp>
        <p:nvSpPr>
          <p:cNvPr id="32" name="Rectangle 31"/>
          <p:cNvSpPr/>
          <p:nvPr userDrawn="1"/>
        </p:nvSpPr>
        <p:spPr>
          <a:xfrm>
            <a:off x="0" y="6232071"/>
            <a:ext cx="9143999" cy="6259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Tree>
    <p:extLst>
      <p:ext uri="{BB962C8B-B14F-4D97-AF65-F5344CB8AC3E}">
        <p14:creationId xmlns:p14="http://schemas.microsoft.com/office/powerpoint/2010/main" val="501336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SUN Civil Society Efforts | April 2016</a:t>
            </a:r>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SUN Civil Society Efforts | April 2016</a:t>
            </a:r>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SUN Civil Society Efforts | April 2016</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1" name="Picture 10" descr="113975pre_b5b53fc4bfb4c11.jpg"/>
          <p:cNvPicPr>
            <a:picLocks noChangeAspect="1"/>
          </p:cNvPicPr>
          <p:nvPr userDrawn="1"/>
        </p:nvPicPr>
        <p:blipFill rotWithShape="1">
          <a:blip r:embed="rId2" cstate="email">
            <a:extLst>
              <a:ext uri="{28A0092B-C50C-407E-A947-70E740481C1C}">
                <a14:useLocalDpi xmlns:a14="http://schemas.microsoft.com/office/drawing/2010/main"/>
              </a:ext>
            </a:extLst>
          </a:blip>
          <a:srcRect b="-11279"/>
          <a:stretch/>
        </p:blipFill>
        <p:spPr>
          <a:xfrm flipH="1">
            <a:off x="0" y="0"/>
            <a:ext cx="9144000" cy="6096000"/>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937504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SUN Civil Society Efforts | April 2016</a:t>
            </a:r>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SUN Civil Society Efforts | April 2016</a:t>
            </a:r>
            <a:endParaRPr lang="en-US" dirty="0"/>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SUN Civil Society Efforts | April 2016</a:t>
            </a:r>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2" name="Picture 11" descr="104899pre_21a0ce700410bec.jpg"/>
          <p:cNvPicPr>
            <a:picLocks noChangeAspect="1"/>
          </p:cNvPicPr>
          <p:nvPr userDrawn="1"/>
        </p:nvPicPr>
        <p:blipFill rotWithShape="1">
          <a:blip r:embed="rId2" cstate="email">
            <a:extLst>
              <a:ext uri="{28A0092B-C50C-407E-A947-70E740481C1C}">
                <a14:useLocalDpi xmlns:a14="http://schemas.microsoft.com/office/drawing/2010/main"/>
              </a:ext>
            </a:extLst>
          </a:blip>
          <a:srcRect b="-22468"/>
          <a:stretch/>
        </p:blipFill>
        <p:spPr>
          <a:xfrm>
            <a:off x="0" y="0"/>
            <a:ext cx="9144000" cy="6096000"/>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375524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1" name="Picture 10" descr="86401pre_c47cf1f3234e335.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256" y="0"/>
            <a:ext cx="9144000" cy="4973283"/>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420358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12" name="Picture 11" descr="95947pre_de783620609eacf.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4000" cy="4614090"/>
          </a:xfrm>
          <a:prstGeom prst="rect">
            <a:avLst/>
          </a:prstGeom>
        </p:spPr>
      </p:pic>
      <p:sp>
        <p:nvSpPr>
          <p:cNvPr id="15" name="Rectangle 14"/>
          <p:cNvSpPr/>
          <p:nvPr userDrawn="1"/>
        </p:nvSpPr>
        <p:spPr>
          <a:xfrm rot="21019657">
            <a:off x="-206250" y="2882928"/>
            <a:ext cx="9821059" cy="4698951"/>
          </a:xfrm>
          <a:custGeom>
            <a:avLst/>
            <a:gdLst/>
            <a:ahLst/>
            <a:cxnLst/>
            <a:rect l="l" t="t" r="r" b="b"/>
            <a:pathLst>
              <a:path w="9821059" h="4698951">
                <a:moveTo>
                  <a:pt x="9821059" y="0"/>
                </a:moveTo>
                <a:lnTo>
                  <a:pt x="9020183" y="4698951"/>
                </a:lnTo>
                <a:lnTo>
                  <a:pt x="0" y="3161577"/>
                </a:lnTo>
                <a:lnTo>
                  <a:pt x="538850"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355"/>
            <a:ext cx="7772400" cy="3341849"/>
          </a:xfrm>
        </p:spPr>
        <p:txBody>
          <a:bodyPr lIns="0" tIns="0" rIns="0" bIns="0" anchor="b" anchorCtr="0">
            <a:noAutofit/>
          </a:bodyPr>
          <a:lstStyle>
            <a:lvl1pPr algn="l">
              <a:defRPr sz="3200" b="1">
                <a:solidFill>
                  <a:srgbClr val="108089"/>
                </a:solidFill>
              </a:defRPr>
            </a:lvl1pPr>
          </a:lstStyle>
          <a:p>
            <a:r>
              <a:rPr lang="en-US" dirty="0"/>
              <a:t>Click to edit Master title style</a:t>
            </a:r>
          </a:p>
        </p:txBody>
      </p:sp>
      <p:sp>
        <p:nvSpPr>
          <p:cNvPr id="3" name="Subtitle 2"/>
          <p:cNvSpPr>
            <a:spLocks noGrp="1"/>
          </p:cNvSpPr>
          <p:nvPr>
            <p:ph type="subTitle" idx="1"/>
          </p:nvPr>
        </p:nvSpPr>
        <p:spPr>
          <a:xfrm>
            <a:off x="685800" y="6199964"/>
            <a:ext cx="7086600" cy="513365"/>
          </a:xfrm>
        </p:spPr>
        <p:txBody>
          <a:bodyPr lIns="0" tIns="0" rIns="0" bIns="0">
            <a:normAutofit/>
          </a:bodyPr>
          <a:lstStyle>
            <a:lvl1pPr marL="0" indent="0" algn="l">
              <a:buNone/>
              <a:defRPr sz="1200" b="0">
                <a:solidFill>
                  <a:srgbClr val="1080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grpSp>
        <p:nvGrpSpPr>
          <p:cNvPr id="7" name="Group 6"/>
          <p:cNvGrpSpPr/>
          <p:nvPr userDrawn="1"/>
        </p:nvGrpSpPr>
        <p:grpSpPr>
          <a:xfrm>
            <a:off x="0" y="1929638"/>
            <a:ext cx="9150256" cy="2108272"/>
            <a:chOff x="0" y="2791250"/>
            <a:chExt cx="9144000" cy="2108272"/>
          </a:xfrm>
        </p:grpSpPr>
        <p:sp>
          <p:nvSpPr>
            <p:cNvPr id="8" name="Freeform 7"/>
            <p:cNvSpPr/>
            <p:nvPr userDrawn="1"/>
          </p:nvSpPr>
          <p:spPr>
            <a:xfrm>
              <a:off x="0" y="2907980"/>
              <a:ext cx="9144000"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sp>
          <p:nvSpPr>
            <p:cNvPr id="9" name="Freeform 8"/>
            <p:cNvSpPr/>
            <p:nvPr userDrawn="1"/>
          </p:nvSpPr>
          <p:spPr>
            <a:xfrm>
              <a:off x="0" y="2791250"/>
              <a:ext cx="9144000"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pic>
        <p:nvPicPr>
          <p:cNvPr id="10" name="Picture 9" descr="Screen Shot 2016-03-11 at 11.07.03.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79448" y="4049097"/>
            <a:ext cx="2888342" cy="1225835"/>
          </a:xfrm>
          <a:prstGeom prst="rect">
            <a:avLst/>
          </a:prstGeom>
        </p:spPr>
      </p:pic>
    </p:spTree>
    <p:extLst>
      <p:ext uri="{BB962C8B-B14F-4D97-AF65-F5344CB8AC3E}">
        <p14:creationId xmlns:p14="http://schemas.microsoft.com/office/powerpoint/2010/main" val="303235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108089"/>
                </a:solidFill>
              </a:defRPr>
            </a:lvl1pPr>
          </a:lstStyle>
          <a:p>
            <a:r>
              <a:rPr lang="en-US" dirty="0"/>
              <a:t>Click to edit Master title style</a:t>
            </a:r>
          </a:p>
        </p:txBody>
      </p:sp>
      <p:sp>
        <p:nvSpPr>
          <p:cNvPr id="3" name="Content Placeholder 2"/>
          <p:cNvSpPr>
            <a:spLocks noGrp="1"/>
          </p:cNvSpPr>
          <p:nvPr>
            <p:ph idx="1"/>
          </p:nvPr>
        </p:nvSpPr>
        <p:spPr>
          <a:xfrm>
            <a:off x="457200" y="1297460"/>
            <a:ext cx="8229600" cy="5100594"/>
          </a:xfrm>
        </p:spPr>
        <p:txBody>
          <a:bodyPr lIns="0" tIns="0" rIns="0" bIns="0">
            <a:normAutofit/>
          </a:bodyPr>
          <a:lstStyle>
            <a:lvl1pPr>
              <a:buClr>
                <a:srgbClr val="DC901D"/>
              </a:buClr>
              <a:defRPr sz="2000"/>
            </a:lvl1pPr>
            <a:lvl2pPr>
              <a:buClr>
                <a:srgbClr val="DC901D"/>
              </a:buClr>
              <a:defRPr sz="1800"/>
            </a:lvl2pPr>
            <a:lvl3pPr>
              <a:buClr>
                <a:srgbClr val="DC901D"/>
              </a:buClr>
              <a:defRPr sz="1800"/>
            </a:lvl3pPr>
            <a:lvl4pPr>
              <a:buClr>
                <a:srgbClr val="DC901D"/>
              </a:buClr>
              <a:defRPr sz="1800"/>
            </a:lvl4pPr>
            <a:lvl5pPr>
              <a:buClr>
                <a:srgbClr val="DC901D"/>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chemeClr val="tx1">
                    <a:lumMod val="50000"/>
                    <a:lumOff val="50000"/>
                  </a:schemeClr>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chemeClr val="tx1">
                    <a:lumMod val="50000"/>
                    <a:lumOff val="50000"/>
                  </a:schemeClr>
                </a:solidFill>
              </a:defRPr>
            </a:lvl1pPr>
          </a:lstStyle>
          <a:p>
            <a:fld id="{2066355A-084C-D24E-9AD2-7E4FC41EA627}" type="slidenum">
              <a:rPr lang="en-US" smtClean="0"/>
              <a:pPr/>
              <a:t>‹#›</a:t>
            </a:fld>
            <a:endParaRPr lang="en-US" dirty="0"/>
          </a:p>
        </p:txBody>
      </p:sp>
      <p:cxnSp>
        <p:nvCxnSpPr>
          <p:cNvPr id="8" name="Straight Connector 7"/>
          <p:cNvCxnSpPr/>
          <p:nvPr userDrawn="1"/>
        </p:nvCxnSpPr>
        <p:spPr>
          <a:xfrm flipH="1">
            <a:off x="457200" y="974811"/>
            <a:ext cx="8229600" cy="0"/>
          </a:xfrm>
          <a:prstGeom prst="line">
            <a:avLst/>
          </a:prstGeom>
          <a:ln w="12700" cmpd="sng">
            <a:solidFill>
              <a:srgbClr val="108089"/>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493650"/>
            <a:ext cx="8229600" cy="0"/>
          </a:xfrm>
          <a:prstGeom prst="line">
            <a:avLst/>
          </a:prstGeom>
          <a:ln w="12700" cmpd="sng">
            <a:solidFill>
              <a:srgbClr val="108089"/>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038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99AF01"/>
                </a:solidFill>
              </a:defRPr>
            </a:lvl1pPr>
          </a:lstStyle>
          <a:p>
            <a:r>
              <a:rPr lang="en-US" dirty="0"/>
              <a:t>Click to edit Master title style</a:t>
            </a:r>
          </a:p>
        </p:txBody>
      </p:sp>
      <p:sp>
        <p:nvSpPr>
          <p:cNvPr id="3" name="Content Placeholder 2"/>
          <p:cNvSpPr>
            <a:spLocks noGrp="1"/>
          </p:cNvSpPr>
          <p:nvPr>
            <p:ph idx="1"/>
          </p:nvPr>
        </p:nvSpPr>
        <p:spPr>
          <a:xfrm>
            <a:off x="457200" y="1297460"/>
            <a:ext cx="8229600" cy="5100594"/>
          </a:xfrm>
        </p:spPr>
        <p:txBody>
          <a:bodyPr lIns="0" tIns="0" rIns="0" bIns="0">
            <a:normAutofit/>
          </a:bodyPr>
          <a:lstStyle>
            <a:lvl1pPr>
              <a:buClr>
                <a:srgbClr val="C2D06D"/>
              </a:buClr>
              <a:defRPr sz="2000"/>
            </a:lvl1pPr>
            <a:lvl2pPr>
              <a:buClr>
                <a:srgbClr val="C2D06D"/>
              </a:buClr>
              <a:defRPr sz="1800"/>
            </a:lvl2pPr>
            <a:lvl3pPr>
              <a:buClr>
                <a:srgbClr val="C2D06D"/>
              </a:buClr>
              <a:defRPr sz="1800"/>
            </a:lvl3pPr>
            <a:lvl4pPr>
              <a:buClr>
                <a:srgbClr val="C2D06D"/>
              </a:buClr>
              <a:defRPr sz="1800"/>
            </a:lvl4pPr>
            <a:lvl5pPr>
              <a:buClr>
                <a:srgbClr val="C2D06D"/>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8" name="Straight Connector 7"/>
          <p:cNvCxnSpPr/>
          <p:nvPr userDrawn="1"/>
        </p:nvCxnSpPr>
        <p:spPr>
          <a:xfrm flipH="1">
            <a:off x="457200" y="974811"/>
            <a:ext cx="8229600" cy="0"/>
          </a:xfrm>
          <a:prstGeom prst="line">
            <a:avLst/>
          </a:prstGeom>
          <a:ln w="12700" cmpd="sng">
            <a:solidFill>
              <a:srgbClr val="98AE03"/>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493650"/>
            <a:ext cx="8229600" cy="0"/>
          </a:xfrm>
          <a:prstGeom prst="line">
            <a:avLst/>
          </a:prstGeom>
          <a:ln w="12700" cmpd="sng">
            <a:solidFill>
              <a:srgbClr val="98AE0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142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DC901D"/>
                </a:solidFill>
              </a:defRPr>
            </a:lvl1pPr>
          </a:lstStyle>
          <a:p>
            <a:r>
              <a:rPr lang="en-US" dirty="0"/>
              <a:t>Click to edit Master title style</a:t>
            </a:r>
          </a:p>
        </p:txBody>
      </p:sp>
      <p:sp>
        <p:nvSpPr>
          <p:cNvPr id="3" name="Content Placeholder 2"/>
          <p:cNvSpPr>
            <a:spLocks noGrp="1"/>
          </p:cNvSpPr>
          <p:nvPr>
            <p:ph idx="1"/>
          </p:nvPr>
        </p:nvSpPr>
        <p:spPr>
          <a:xfrm>
            <a:off x="457200" y="1297460"/>
            <a:ext cx="8229600" cy="5100594"/>
          </a:xfrm>
        </p:spPr>
        <p:txBody>
          <a:bodyPr lIns="0" tIns="0" rIns="0" bIns="0">
            <a:normAutofit/>
          </a:bodyPr>
          <a:lstStyle>
            <a:lvl1pPr>
              <a:buClr>
                <a:srgbClr val="E7BC7B"/>
              </a:buClr>
              <a:defRPr sz="2000"/>
            </a:lvl1pPr>
            <a:lvl2pPr>
              <a:buClr>
                <a:srgbClr val="E7BC7B"/>
              </a:buClr>
              <a:defRPr sz="1800"/>
            </a:lvl2pPr>
            <a:lvl3pPr>
              <a:buClr>
                <a:srgbClr val="E7BC7B"/>
              </a:buClr>
              <a:defRPr sz="1800"/>
            </a:lvl3pPr>
            <a:lvl4pPr>
              <a:buClr>
                <a:srgbClr val="E7BC7B"/>
              </a:buClr>
              <a:defRPr sz="1800"/>
            </a:lvl4pPr>
            <a:lvl5pPr>
              <a:buClr>
                <a:srgbClr val="E7BC7B"/>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8" name="Straight Connector 7"/>
          <p:cNvCxnSpPr/>
          <p:nvPr userDrawn="1"/>
        </p:nvCxnSpPr>
        <p:spPr>
          <a:xfrm flipH="1">
            <a:off x="457200" y="974811"/>
            <a:ext cx="8229600" cy="0"/>
          </a:xfrm>
          <a:prstGeom prst="line">
            <a:avLst/>
          </a:prstGeom>
          <a:ln w="12700" cmpd="sng">
            <a:solidFill>
              <a:srgbClr val="DC901D"/>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H="1">
            <a:off x="457200" y="6493650"/>
            <a:ext cx="8229600" cy="0"/>
          </a:xfrm>
          <a:prstGeom prst="line">
            <a:avLst/>
          </a:prstGeom>
          <a:ln w="12700" cmpd="sng">
            <a:solidFill>
              <a:srgbClr val="DC901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852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0" name="Freeform 9"/>
          <p:cNvSpPr/>
          <p:nvPr userDrawn="1"/>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reeform 10"/>
          <p:cNvSpPr/>
          <p:nvPr userDrawn="1"/>
        </p:nvSpPr>
        <p:spPr>
          <a:xfrm>
            <a:off x="-1" y="0"/>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95233"/>
            <a:ext cx="8229600" cy="610930"/>
          </a:xfrm>
        </p:spPr>
        <p:txBody>
          <a:bodyPr lIns="0" tIns="0" rIns="0" bIns="0" anchor="b" anchorCtr="0">
            <a:normAutofit/>
          </a:bodyPr>
          <a:lstStyle>
            <a:lvl1pPr algn="l">
              <a:defRPr sz="2400" b="1">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57200" y="2140858"/>
            <a:ext cx="8229600" cy="4257196"/>
          </a:xfrm>
        </p:spPr>
        <p:txBody>
          <a:bodyPr lIns="0" tIns="0" rIns="0" bIns="0">
            <a:normAutofit/>
          </a:bodyPr>
          <a:lstStyle>
            <a:lvl1pPr>
              <a:buClr>
                <a:srgbClr val="DC901D"/>
              </a:buClr>
              <a:defRPr sz="2000"/>
            </a:lvl1pPr>
            <a:lvl2pPr>
              <a:buClr>
                <a:srgbClr val="DC901D"/>
              </a:buClr>
              <a:defRPr sz="1800"/>
            </a:lvl2pPr>
            <a:lvl3pPr>
              <a:buClr>
                <a:srgbClr val="DC901D"/>
              </a:buClr>
              <a:defRPr sz="1800"/>
            </a:lvl3pPr>
            <a:lvl4pPr>
              <a:buClr>
                <a:srgbClr val="DC901D"/>
              </a:buClr>
              <a:defRPr sz="1800"/>
            </a:lvl4pPr>
            <a:lvl5pPr>
              <a:buClr>
                <a:srgbClr val="DC901D"/>
              </a:buCl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199" y="6493650"/>
            <a:ext cx="7536249" cy="365125"/>
          </a:xfrm>
        </p:spPr>
        <p:txBody>
          <a:bodyPr lIns="0" tIns="0" rIns="0" bIns="0"/>
          <a:lstStyle>
            <a:lvl1pPr algn="l">
              <a:defRPr sz="800">
                <a:solidFill>
                  <a:srgbClr val="7F7F7F"/>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12"/>
          </p:nvPr>
        </p:nvSpPr>
        <p:spPr>
          <a:xfrm>
            <a:off x="7993449" y="6493650"/>
            <a:ext cx="700216" cy="365125"/>
          </a:xfrm>
        </p:spPr>
        <p:txBody>
          <a:bodyPr lIns="0" tIns="0" rIns="0" bIns="0"/>
          <a:lstStyle>
            <a:lvl1pPr algn="r">
              <a:defRPr sz="800">
                <a:solidFill>
                  <a:srgbClr val="7F7F7F"/>
                </a:solidFill>
              </a:defRPr>
            </a:lvl1pPr>
          </a:lstStyle>
          <a:p>
            <a:fld id="{2066355A-084C-D24E-9AD2-7E4FC41EA627}" type="slidenum">
              <a:rPr lang="en-US" smtClean="0"/>
              <a:pPr/>
              <a:t>‹#›</a:t>
            </a:fld>
            <a:endParaRPr lang="en-US" dirty="0"/>
          </a:p>
        </p:txBody>
      </p:sp>
      <p:cxnSp>
        <p:nvCxnSpPr>
          <p:cNvPr id="9" name="Straight Connector 8"/>
          <p:cNvCxnSpPr/>
          <p:nvPr userDrawn="1"/>
        </p:nvCxnSpPr>
        <p:spPr>
          <a:xfrm flipH="1">
            <a:off x="457200" y="6493650"/>
            <a:ext cx="8229600" cy="0"/>
          </a:xfrm>
          <a:prstGeom prst="line">
            <a:avLst/>
          </a:prstGeom>
          <a:ln w="12700" cmpd="sng">
            <a:solidFill>
              <a:srgbClr val="DC901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836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 name="Rectangle 31"/>
          <p:cNvSpPr/>
          <p:nvPr userDrawn="1"/>
        </p:nvSpPr>
        <p:spPr>
          <a:xfrm>
            <a:off x="-788262" y="2158276"/>
            <a:ext cx="613093" cy="20476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SUN Civil Society Efforts | April 2016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
        <p:nvSpPr>
          <p:cNvPr id="7" name="Rectangle 6"/>
          <p:cNvSpPr/>
          <p:nvPr userDrawn="1"/>
        </p:nvSpPr>
        <p:spPr>
          <a:xfrm>
            <a:off x="-437924" y="2239602"/>
            <a:ext cx="187676" cy="187676"/>
          </a:xfrm>
          <a:prstGeom prst="rect">
            <a:avLst/>
          </a:pr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437924" y="2485840"/>
            <a:ext cx="187676" cy="187676"/>
          </a:xfrm>
          <a:prstGeom prst="rect">
            <a:avLst/>
          </a:prstGeom>
          <a:solidFill>
            <a:srgbClr val="792D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Rectangle 8"/>
          <p:cNvSpPr/>
          <p:nvPr userDrawn="1"/>
        </p:nvSpPr>
        <p:spPr>
          <a:xfrm>
            <a:off x="-437924" y="2864029"/>
            <a:ext cx="187676" cy="187676"/>
          </a:xfrm>
          <a:prstGeom prst="rect">
            <a:avLst/>
          </a:prstGeom>
          <a:solidFill>
            <a:srgbClr val="1A4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Rectangle 9"/>
          <p:cNvSpPr/>
          <p:nvPr userDrawn="1"/>
        </p:nvSpPr>
        <p:spPr>
          <a:xfrm>
            <a:off x="-437924" y="3110267"/>
            <a:ext cx="187676" cy="187676"/>
          </a:xfrm>
          <a:prstGeom prst="rect">
            <a:avLst/>
          </a:prstGeom>
          <a:solidFill>
            <a:srgbClr val="116D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437924" y="3346831"/>
            <a:ext cx="187676" cy="187676"/>
          </a:xfrm>
          <a:prstGeom prst="rect">
            <a:avLst/>
          </a:pr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437924" y="3583396"/>
            <a:ext cx="187676" cy="187676"/>
          </a:xfrm>
          <a:prstGeom prst="rect">
            <a:avLst/>
          </a:prstGeom>
          <a:solidFill>
            <a:srgbClr val="FCEB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531765" y="2239602"/>
            <a:ext cx="96090" cy="187676"/>
          </a:xfrm>
          <a:prstGeom prst="rect">
            <a:avLst/>
          </a:prstGeom>
          <a:solidFill>
            <a:srgbClr val="DC9B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Rectangle 14"/>
          <p:cNvSpPr/>
          <p:nvPr userDrawn="1"/>
        </p:nvSpPr>
        <p:spPr>
          <a:xfrm>
            <a:off x="-625603" y="2239602"/>
            <a:ext cx="96090" cy="187676"/>
          </a:xfrm>
          <a:prstGeom prst="rect">
            <a:avLst/>
          </a:pr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Rectangle 15"/>
          <p:cNvSpPr/>
          <p:nvPr userDrawn="1"/>
        </p:nvSpPr>
        <p:spPr>
          <a:xfrm>
            <a:off x="-719442" y="2239602"/>
            <a:ext cx="96090" cy="187676"/>
          </a:xfrm>
          <a:prstGeom prst="rect">
            <a:avLst/>
          </a:prstGeom>
          <a:solidFill>
            <a:srgbClr val="F3DD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Rectangle 16"/>
          <p:cNvSpPr/>
          <p:nvPr userDrawn="1"/>
        </p:nvSpPr>
        <p:spPr>
          <a:xfrm>
            <a:off x="-531765" y="2485840"/>
            <a:ext cx="96090" cy="187676"/>
          </a:xfrm>
          <a:prstGeom prst="rect">
            <a:avLst/>
          </a:prstGeom>
          <a:solidFill>
            <a:srgbClr val="874D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8" name="Rectangle 17"/>
          <p:cNvSpPr/>
          <p:nvPr userDrawn="1"/>
        </p:nvSpPr>
        <p:spPr>
          <a:xfrm>
            <a:off x="-625603" y="2485840"/>
            <a:ext cx="96090" cy="187676"/>
          </a:xfrm>
          <a:prstGeom prst="rect">
            <a:avLst/>
          </a:prstGeom>
          <a:solidFill>
            <a:srgbClr val="AC83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9" name="Rectangle 18"/>
          <p:cNvSpPr/>
          <p:nvPr userDrawn="1"/>
        </p:nvSpPr>
        <p:spPr>
          <a:xfrm>
            <a:off x="-719442" y="2485840"/>
            <a:ext cx="96090" cy="187676"/>
          </a:xfrm>
          <a:prstGeom prst="rect">
            <a:avLst/>
          </a:prstGeom>
          <a:solidFill>
            <a:srgbClr val="D4B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0" name="Rectangle 19"/>
          <p:cNvSpPr/>
          <p:nvPr userDrawn="1"/>
        </p:nvSpPr>
        <p:spPr>
          <a:xfrm>
            <a:off x="-531765" y="2864029"/>
            <a:ext cx="96090" cy="187676"/>
          </a:xfrm>
          <a:prstGeom prst="rect">
            <a:avLst/>
          </a:prstGeom>
          <a:solidFill>
            <a:srgbClr val="43693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1" name="Rectangle 20"/>
          <p:cNvSpPr/>
          <p:nvPr userDrawn="1"/>
        </p:nvSpPr>
        <p:spPr>
          <a:xfrm>
            <a:off x="-625603" y="2864029"/>
            <a:ext cx="96090" cy="187676"/>
          </a:xfrm>
          <a:prstGeom prst="rect">
            <a:avLst/>
          </a:prstGeom>
          <a:solidFill>
            <a:srgbClr val="7A98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2" name="Rectangle 21"/>
          <p:cNvSpPr/>
          <p:nvPr userDrawn="1"/>
        </p:nvSpPr>
        <p:spPr>
          <a:xfrm>
            <a:off x="-719442" y="2864029"/>
            <a:ext cx="96090" cy="187676"/>
          </a:xfrm>
          <a:prstGeom prst="rect">
            <a:avLst/>
          </a:prstGeom>
          <a:solidFill>
            <a:srgbClr val="B9C9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Rectangle 22"/>
          <p:cNvSpPr/>
          <p:nvPr userDrawn="1"/>
        </p:nvSpPr>
        <p:spPr>
          <a:xfrm>
            <a:off x="-531765" y="3110267"/>
            <a:ext cx="96090" cy="187676"/>
          </a:xfrm>
          <a:prstGeom prst="rect">
            <a:avLst/>
          </a:prstGeom>
          <a:solidFill>
            <a:srgbClr val="3D807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4" name="Rectangle 23"/>
          <p:cNvSpPr/>
          <p:nvPr userDrawn="1"/>
        </p:nvSpPr>
        <p:spPr>
          <a:xfrm>
            <a:off x="-625603" y="3110267"/>
            <a:ext cx="96090" cy="187676"/>
          </a:xfrm>
          <a:prstGeom prst="rect">
            <a:avLst/>
          </a:pr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5" name="Rectangle 24"/>
          <p:cNvSpPr/>
          <p:nvPr userDrawn="1"/>
        </p:nvSpPr>
        <p:spPr>
          <a:xfrm>
            <a:off x="-719442" y="3110267"/>
            <a:ext cx="96090" cy="187676"/>
          </a:xfrm>
          <a:prstGeom prst="rect">
            <a:avLst/>
          </a:prstGeom>
          <a:solidFill>
            <a:srgbClr val="B7D2C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6" name="Rectangle 25"/>
          <p:cNvSpPr/>
          <p:nvPr userDrawn="1"/>
        </p:nvSpPr>
        <p:spPr>
          <a:xfrm>
            <a:off x="-531765" y="3346831"/>
            <a:ext cx="96090" cy="187676"/>
          </a:xfrm>
          <a:prstGeom prst="rect">
            <a:avLst/>
          </a:prstGeom>
          <a:solidFill>
            <a:srgbClr val="A4BA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Rectangle 26"/>
          <p:cNvSpPr/>
          <p:nvPr userDrawn="1"/>
        </p:nvSpPr>
        <p:spPr>
          <a:xfrm>
            <a:off x="-625603" y="3346831"/>
            <a:ext cx="96090" cy="187676"/>
          </a:xfrm>
          <a:prstGeom prst="rect">
            <a:avLst/>
          </a:pr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userDrawn="1"/>
        </p:nvSpPr>
        <p:spPr>
          <a:xfrm>
            <a:off x="-719442" y="3346831"/>
            <a:ext cx="96090" cy="187676"/>
          </a:xfrm>
          <a:prstGeom prst="rect">
            <a:avLst/>
          </a:prstGeom>
          <a:solidFill>
            <a:srgbClr val="DFE8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9" name="Rectangle 28"/>
          <p:cNvSpPr/>
          <p:nvPr userDrawn="1"/>
        </p:nvSpPr>
        <p:spPr>
          <a:xfrm>
            <a:off x="-531765" y="3583396"/>
            <a:ext cx="96090" cy="187676"/>
          </a:xfrm>
          <a:prstGeom prst="rect">
            <a:avLst/>
          </a:prstGeom>
          <a:solidFill>
            <a:srgbClr val="FBEC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Rectangle 29"/>
          <p:cNvSpPr/>
          <p:nvPr userDrawn="1"/>
        </p:nvSpPr>
        <p:spPr>
          <a:xfrm>
            <a:off x="-625603" y="3583396"/>
            <a:ext cx="96090" cy="187676"/>
          </a:xfrm>
          <a:prstGeom prst="rect">
            <a:avLst/>
          </a:prstGeom>
          <a:solidFill>
            <a:srgbClr val="FCF3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Rectangle 30"/>
          <p:cNvSpPr/>
          <p:nvPr userDrawn="1"/>
        </p:nvSpPr>
        <p:spPr>
          <a:xfrm>
            <a:off x="-719442" y="3583396"/>
            <a:ext cx="96090" cy="187676"/>
          </a:xfrm>
          <a:prstGeom prst="rect">
            <a:avLst/>
          </a:prstGeom>
          <a:solidFill>
            <a:srgbClr val="FDF7E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3" name="Rectangle 32"/>
          <p:cNvSpPr/>
          <p:nvPr userDrawn="1"/>
        </p:nvSpPr>
        <p:spPr>
          <a:xfrm>
            <a:off x="-437924" y="3923472"/>
            <a:ext cx="187676" cy="187676"/>
          </a:xfrm>
          <a:prstGeom prst="rect">
            <a:avLst/>
          </a:pr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4" name="Rectangle 33"/>
          <p:cNvSpPr/>
          <p:nvPr userDrawn="1"/>
        </p:nvSpPr>
        <p:spPr>
          <a:xfrm>
            <a:off x="-717190" y="3923472"/>
            <a:ext cx="187676" cy="187676"/>
          </a:xfrm>
          <a:prstGeom prst="rect">
            <a:avLst/>
          </a:prstGeom>
          <a:solidFill>
            <a:srgbClr val="74BA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76" r:id="rId2"/>
    <p:sldLayoutId id="2147493477" r:id="rId3"/>
    <p:sldLayoutId id="2147493478" r:id="rId4"/>
    <p:sldLayoutId id="2147493479" r:id="rId5"/>
    <p:sldLayoutId id="2147493457" r:id="rId6"/>
    <p:sldLayoutId id="2147493474" r:id="rId7"/>
    <p:sldLayoutId id="2147493475" r:id="rId8"/>
    <p:sldLayoutId id="2147493467" r:id="rId9"/>
    <p:sldLayoutId id="2147493468" r:id="rId10"/>
    <p:sldLayoutId id="2147493469" r:id="rId11"/>
    <p:sldLayoutId id="2147493470" r:id="rId12"/>
    <p:sldLayoutId id="2147493458" r:id="rId13"/>
    <p:sldLayoutId id="2147493471" r:id="rId14"/>
    <p:sldLayoutId id="2147493472" r:id="rId15"/>
    <p:sldLayoutId id="2147493473" r:id="rId16"/>
    <p:sldLayoutId id="2147493459" r:id="rId17"/>
    <p:sldLayoutId id="2147493460" r:id="rId18"/>
    <p:sldLayoutId id="2147493461" r:id="rId19"/>
    <p:sldLayoutId id="2147493462" r:id="rId20"/>
    <p:sldLayoutId id="2147493463" r:id="rId21"/>
    <p:sldLayoutId id="2147493464" r:id="rId22"/>
    <p:sldLayoutId id="2147493465" r:id="rId23"/>
    <p:sldLayoutId id="2147493466" r:id="rId24"/>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053" y="6199964"/>
            <a:ext cx="8160143" cy="513365"/>
          </a:xfrm>
        </p:spPr>
        <p:txBody>
          <a:bodyPr/>
          <a:lstStyle/>
          <a:p>
            <a:r>
              <a:rPr lang="en-GB" b="1" dirty="0" smtClean="0"/>
              <a:t>30 October 2016, Kigali, Rwanda</a:t>
            </a:r>
            <a:endParaRPr lang="en-GB" b="1" dirty="0"/>
          </a:p>
          <a:p>
            <a:r>
              <a:rPr lang="en-GB" b="1" dirty="0" smtClean="0"/>
              <a:t>Country Team Members: </a:t>
            </a:r>
            <a:r>
              <a:rPr lang="en-GB" i="1" dirty="0"/>
              <a:t> </a:t>
            </a:r>
            <a:r>
              <a:rPr lang="en-GB" i="1" dirty="0" smtClean="0"/>
              <a:t>Victoria Squire, Sanusi Fofanah and  Victor Lansana Koroma</a:t>
            </a:r>
          </a:p>
        </p:txBody>
      </p:sp>
      <p:sp>
        <p:nvSpPr>
          <p:cNvPr id="9" name="Freeform 8"/>
          <p:cNvSpPr/>
          <p:nvPr/>
        </p:nvSpPr>
        <p:spPr>
          <a:xfrm>
            <a:off x="0" y="1929638"/>
            <a:ext cx="9150256" cy="1894294"/>
          </a:xfrm>
          <a:custGeom>
            <a:avLst/>
            <a:gdLst/>
            <a:ahLst/>
            <a:cxnLst/>
            <a:rect l="l" t="t" r="r" b="b"/>
            <a:pathLst>
              <a:path w="9144000" h="1894294">
                <a:moveTo>
                  <a:pt x="9144000" y="0"/>
                </a:moveTo>
                <a:lnTo>
                  <a:pt x="9144000" y="141744"/>
                </a:lnTo>
                <a:lnTo>
                  <a:pt x="0" y="1894294"/>
                </a:lnTo>
                <a:lnTo>
                  <a:pt x="0" y="1611423"/>
                </a:lnTo>
                <a:close/>
              </a:path>
            </a:pathLst>
          </a:custGeom>
          <a:solidFill>
            <a:srgbClr val="10808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TextBox 9"/>
          <p:cNvSpPr txBox="1"/>
          <p:nvPr/>
        </p:nvSpPr>
        <p:spPr>
          <a:xfrm>
            <a:off x="6370320" y="126088"/>
            <a:ext cx="2673033" cy="215444"/>
          </a:xfrm>
          <a:prstGeom prst="rect">
            <a:avLst/>
          </a:prstGeom>
          <a:noFill/>
        </p:spPr>
        <p:txBody>
          <a:bodyPr wrap="square" rtlCol="0">
            <a:spAutoFit/>
          </a:bodyPr>
          <a:lstStyle/>
          <a:p>
            <a:pPr algn="r"/>
            <a:r>
              <a:rPr lang="en-GB" sz="800" dirty="0">
                <a:solidFill>
                  <a:srgbClr val="FFFFFF"/>
                </a:solidFill>
              </a:rPr>
              <a:t>Photo: </a:t>
            </a:r>
            <a:r>
              <a:rPr lang="en-GB" sz="800" dirty="0" smtClean="0">
                <a:solidFill>
                  <a:srgbClr val="FFFFFF"/>
                </a:solidFill>
              </a:rPr>
              <a:t> Mark </a:t>
            </a:r>
            <a:r>
              <a:rPr lang="en-GB" sz="800" dirty="0">
                <a:solidFill>
                  <a:srgbClr val="FFFFFF"/>
                </a:solidFill>
              </a:rPr>
              <a:t>Kaye/Save the Children</a:t>
            </a:r>
          </a:p>
        </p:txBody>
      </p:sp>
      <p:sp>
        <p:nvSpPr>
          <p:cNvPr id="4" name="TextBox 3"/>
          <p:cNvSpPr txBox="1"/>
          <p:nvPr/>
        </p:nvSpPr>
        <p:spPr>
          <a:xfrm>
            <a:off x="1140451" y="3716352"/>
            <a:ext cx="7114233" cy="1354217"/>
          </a:xfrm>
          <a:prstGeom prst="rect">
            <a:avLst/>
          </a:prstGeom>
          <a:solidFill>
            <a:schemeClr val="bg1"/>
          </a:solidFill>
        </p:spPr>
        <p:txBody>
          <a:bodyPr wrap="square" rtlCol="0">
            <a:spAutoFit/>
          </a:bodyPr>
          <a:lstStyle/>
          <a:p>
            <a:pPr algn="ctr"/>
            <a:r>
              <a:rPr lang="en-US" sz="1600" b="1" dirty="0">
                <a:solidFill>
                  <a:schemeClr val="accent6">
                    <a:lumMod val="75000"/>
                  </a:schemeClr>
                </a:solidFill>
              </a:rPr>
              <a:t>Leveraging the Scaling Up Nutrition Civil Society Network: building regional platforms to promote learning on how to address malnutrition </a:t>
            </a:r>
            <a:endParaRPr lang="en-US" sz="1600" b="1" dirty="0" smtClean="0">
              <a:solidFill>
                <a:schemeClr val="accent6">
                  <a:lumMod val="75000"/>
                </a:schemeClr>
              </a:solidFill>
            </a:endParaRPr>
          </a:p>
          <a:p>
            <a:pPr algn="ctr"/>
            <a:r>
              <a:rPr lang="en-US" sz="1600" b="1" i="1" dirty="0" smtClean="0">
                <a:solidFill>
                  <a:schemeClr val="accent6">
                    <a:lumMod val="75000"/>
                  </a:schemeClr>
                </a:solidFill>
              </a:rPr>
              <a:t>The </a:t>
            </a:r>
            <a:r>
              <a:rPr lang="en-US" sz="1600" b="1" i="1" dirty="0">
                <a:solidFill>
                  <a:schemeClr val="accent6">
                    <a:lumMod val="75000"/>
                  </a:schemeClr>
                </a:solidFill>
              </a:rPr>
              <a:t>Learning Route in </a:t>
            </a:r>
            <a:r>
              <a:rPr lang="en-US" sz="1600" b="1" i="1" dirty="0" smtClean="0">
                <a:solidFill>
                  <a:schemeClr val="accent6">
                    <a:lumMod val="75000"/>
                  </a:schemeClr>
                </a:solidFill>
              </a:rPr>
              <a:t>Rwanda</a:t>
            </a:r>
          </a:p>
          <a:p>
            <a:pPr algn="ctr"/>
            <a:endParaRPr lang="en-US" sz="1000" b="1" dirty="0" smtClean="0">
              <a:solidFill>
                <a:schemeClr val="accent6">
                  <a:lumMod val="75000"/>
                </a:schemeClr>
              </a:solidFill>
            </a:endParaRPr>
          </a:p>
          <a:p>
            <a:pPr algn="ctr"/>
            <a:r>
              <a:rPr lang="en-US" sz="2400" b="1" dirty="0" smtClean="0">
                <a:solidFill>
                  <a:srgbClr val="108089"/>
                </a:solidFill>
              </a:rPr>
              <a:t>EXPERIENCE FAIR</a:t>
            </a:r>
            <a:endParaRPr lang="en-GB" sz="2400" dirty="0"/>
          </a:p>
        </p:txBody>
      </p:sp>
      <p:sp>
        <p:nvSpPr>
          <p:cNvPr id="5" name="CasellaDiTesto 4"/>
          <p:cNvSpPr txBox="1"/>
          <p:nvPr/>
        </p:nvSpPr>
        <p:spPr>
          <a:xfrm>
            <a:off x="2994526" y="5614747"/>
            <a:ext cx="2339474" cy="369332"/>
          </a:xfrm>
          <a:prstGeom prst="rect">
            <a:avLst/>
          </a:prstGeom>
          <a:noFill/>
        </p:spPr>
        <p:txBody>
          <a:bodyPr wrap="square" rtlCol="0">
            <a:spAutoFit/>
          </a:bodyPr>
          <a:lstStyle/>
          <a:p>
            <a:endParaRPr lang="en-GB" dirty="0"/>
          </a:p>
        </p:txBody>
      </p:sp>
      <p:pic>
        <p:nvPicPr>
          <p:cNvPr id="11" name="Immagine 10" descr="Sun-a Logo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7300" y="5267905"/>
            <a:ext cx="1724527" cy="689663"/>
          </a:xfrm>
          <a:prstGeom prst="rect">
            <a:avLst/>
          </a:prstGeom>
        </p:spPr>
      </p:pic>
      <p:pic>
        <p:nvPicPr>
          <p:cNvPr id="13" name="Immagine 12"/>
          <p:cNvPicPr>
            <a:picLocks noChangeAspect="1"/>
          </p:cNvPicPr>
          <p:nvPr/>
        </p:nvPicPr>
        <p:blipFill>
          <a:blip r:embed="rId3"/>
          <a:stretch>
            <a:fillRect/>
          </a:stretch>
        </p:blipFill>
        <p:spPr>
          <a:xfrm>
            <a:off x="5938575" y="5376108"/>
            <a:ext cx="1909186" cy="512226"/>
          </a:xfrm>
          <a:prstGeom prst="rect">
            <a:avLst/>
          </a:prstGeom>
        </p:spPr>
      </p:pic>
      <p:sp>
        <p:nvSpPr>
          <p:cNvPr id="8" name="Freeform 7"/>
          <p:cNvSpPr/>
          <p:nvPr/>
        </p:nvSpPr>
        <p:spPr>
          <a:xfrm>
            <a:off x="0" y="2046368"/>
            <a:ext cx="9150256" cy="1991542"/>
          </a:xfrm>
          <a:custGeom>
            <a:avLst/>
            <a:gdLst/>
            <a:ahLst/>
            <a:cxnLst/>
            <a:rect l="l" t="t" r="r" b="b"/>
            <a:pathLst>
              <a:path w="9144000" h="1991542">
                <a:moveTo>
                  <a:pt x="9144000" y="0"/>
                </a:moveTo>
                <a:lnTo>
                  <a:pt x="9144000" y="116810"/>
                </a:lnTo>
                <a:lnTo>
                  <a:pt x="0" y="1991542"/>
                </a:lnTo>
                <a:lnTo>
                  <a:pt x="0" y="1621579"/>
                </a:lnTo>
                <a:close/>
              </a:path>
            </a:pathLst>
          </a:custGeom>
          <a:solidFill>
            <a:srgbClr val="76A8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GB" dirty="0"/>
          </a:p>
        </p:txBody>
      </p:sp>
      <p:cxnSp>
        <p:nvCxnSpPr>
          <p:cNvPr id="14" name="Straight Connector 13"/>
          <p:cNvCxnSpPr/>
          <p:nvPr/>
        </p:nvCxnSpPr>
        <p:spPr>
          <a:xfrm>
            <a:off x="401053" y="6199964"/>
            <a:ext cx="8441496" cy="0"/>
          </a:xfrm>
          <a:prstGeom prst="line">
            <a:avLst/>
          </a:prstGeom>
          <a:ln/>
        </p:spPr>
        <p:style>
          <a:lnRef idx="1">
            <a:schemeClr val="accent5"/>
          </a:lnRef>
          <a:fillRef idx="0">
            <a:schemeClr val="accent5"/>
          </a:fillRef>
          <a:effectRef idx="0">
            <a:schemeClr val="accent5"/>
          </a:effectRef>
          <a:fontRef idx="minor">
            <a:schemeClr val="tx1"/>
          </a:fontRef>
        </p:style>
      </p:cxn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432" y="5328193"/>
            <a:ext cx="2713362" cy="551194"/>
          </a:xfrm>
          <a:prstGeom prst="rect">
            <a:avLst/>
          </a:prstGeom>
        </p:spPr>
      </p:pic>
    </p:spTree>
    <p:extLst>
      <p:ext uri="{BB962C8B-B14F-4D97-AF65-F5344CB8AC3E}">
        <p14:creationId xmlns:p14="http://schemas.microsoft.com/office/powerpoint/2010/main" val="3590475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SUN Civil Society Efforts | October 2016</a:t>
            </a:r>
            <a:endParaRPr lang="en-US" dirty="0"/>
          </a:p>
        </p:txBody>
      </p:sp>
      <p:sp>
        <p:nvSpPr>
          <p:cNvPr id="5" name="Slide Number Placeholder 4"/>
          <p:cNvSpPr>
            <a:spLocks noGrp="1"/>
          </p:cNvSpPr>
          <p:nvPr>
            <p:ph type="sldNum" sz="quarter" idx="12"/>
          </p:nvPr>
        </p:nvSpPr>
        <p:spPr/>
        <p:txBody>
          <a:bodyPr/>
          <a:lstStyle/>
          <a:p>
            <a:fld id="{AF88E988-FB04-AB4E-BE5A-59F242AF7F7A}" type="slidenum">
              <a:rPr lang="en-US" smtClean="0"/>
              <a:t>2</a:t>
            </a:fld>
            <a:endParaRPr lang="en-US" dirty="0"/>
          </a:p>
        </p:txBody>
      </p:sp>
      <p:sp>
        <p:nvSpPr>
          <p:cNvPr id="8" name="Title 1"/>
          <p:cNvSpPr txBox="1">
            <a:spLocks/>
          </p:cNvSpPr>
          <p:nvPr/>
        </p:nvSpPr>
        <p:spPr>
          <a:xfrm>
            <a:off x="3312187" y="1889090"/>
            <a:ext cx="3535180" cy="544439"/>
          </a:xfrm>
          <a:prstGeom prst="rect">
            <a:avLst/>
          </a:prstGeom>
        </p:spPr>
        <p:txBody>
          <a:bodyPr vert="horz" lIns="0" tIns="0" rIns="0" bIns="0" rtlCol="0" anchor="b" anchorCtr="0">
            <a:normAutofit fontScale="85000" lnSpcReduction="20000"/>
          </a:bodyPr>
          <a:lstStyle>
            <a:lvl1pPr algn="l" defTabSz="457200" rtl="0" eaLnBrk="1" latinLnBrk="0" hangingPunct="1">
              <a:spcBef>
                <a:spcPct val="0"/>
              </a:spcBef>
              <a:buNone/>
              <a:defRPr sz="2400" b="1" kern="1200">
                <a:solidFill>
                  <a:srgbClr val="FFFFFF"/>
                </a:solidFill>
                <a:latin typeface="+mj-lt"/>
                <a:ea typeface="+mj-ea"/>
                <a:cs typeface="+mj-cs"/>
              </a:defRPr>
            </a:lvl1pPr>
          </a:lstStyle>
          <a:p>
            <a:pPr algn="ctr"/>
            <a:r>
              <a:rPr lang="en-GB" dirty="0" smtClean="0">
                <a:solidFill>
                  <a:schemeClr val="tx1"/>
                </a:solidFill>
              </a:rPr>
              <a:t>Name </a:t>
            </a:r>
            <a:r>
              <a:rPr lang="en-GB" dirty="0">
                <a:solidFill>
                  <a:schemeClr val="tx1"/>
                </a:solidFill>
              </a:rPr>
              <a:t>of CSA</a:t>
            </a:r>
            <a:r>
              <a:rPr lang="en-GB" dirty="0" smtClean="0">
                <a:solidFill>
                  <a:schemeClr val="tx1"/>
                </a:solidFill>
              </a:rPr>
              <a:t>: SUNI-CSP</a:t>
            </a:r>
          </a:p>
          <a:p>
            <a:pPr algn="ctr"/>
            <a:r>
              <a:rPr lang="en-GB" dirty="0" smtClean="0">
                <a:solidFill>
                  <a:schemeClr val="tx1"/>
                </a:solidFill>
              </a:rPr>
              <a:t>Sierra Leone  </a:t>
            </a:r>
            <a:r>
              <a:rPr lang="en-GB" dirty="0" smtClean="0"/>
              <a:t>:</a:t>
            </a:r>
            <a:endParaRPr lang="fr-FR" dirty="0"/>
          </a:p>
        </p:txBody>
      </p:sp>
      <p:sp>
        <p:nvSpPr>
          <p:cNvPr id="9" name="TextBox 8"/>
          <p:cNvSpPr txBox="1"/>
          <p:nvPr/>
        </p:nvSpPr>
        <p:spPr>
          <a:xfrm>
            <a:off x="3637503" y="2709259"/>
            <a:ext cx="1416818" cy="369332"/>
          </a:xfrm>
          <a:prstGeom prst="rect">
            <a:avLst/>
          </a:prstGeom>
          <a:noFill/>
        </p:spPr>
        <p:txBody>
          <a:bodyPr wrap="square" rtlCol="0">
            <a:spAutoFit/>
          </a:bodyPr>
          <a:lstStyle/>
          <a:p>
            <a:r>
              <a:rPr lang="en-GB" dirty="0" smtClean="0"/>
              <a:t>Insert log</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900" y="2823572"/>
            <a:ext cx="7124700" cy="2586628"/>
          </a:xfrm>
          <a:prstGeom prst="rect">
            <a:avLst/>
          </a:prstGeom>
        </p:spPr>
      </p:pic>
    </p:spTree>
    <p:extLst>
      <p:ext uri="{BB962C8B-B14F-4D97-AF65-F5344CB8AC3E}">
        <p14:creationId xmlns:p14="http://schemas.microsoft.com/office/powerpoint/2010/main" val="835970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 y="845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C2D0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Freeform 9"/>
          <p:cNvSpPr/>
          <p:nvPr/>
        </p:nvSpPr>
        <p:spPr>
          <a:xfrm>
            <a:off x="-101601" y="295232"/>
            <a:ext cx="9144000" cy="1762356"/>
          </a:xfrm>
          <a:custGeom>
            <a:avLst/>
            <a:gdLst/>
            <a:ahLst/>
            <a:cxnLst/>
            <a:rect l="l" t="t" r="r" b="b"/>
            <a:pathLst>
              <a:path w="9144000" h="1762356">
                <a:moveTo>
                  <a:pt x="0" y="0"/>
                </a:moveTo>
                <a:lnTo>
                  <a:pt x="9144000" y="0"/>
                </a:lnTo>
                <a:lnTo>
                  <a:pt x="9144000" y="465428"/>
                </a:lnTo>
                <a:lnTo>
                  <a:pt x="0" y="1762356"/>
                </a:lnTo>
                <a:close/>
              </a:path>
            </a:pathLst>
          </a:custGeom>
          <a:solidFill>
            <a:srgbClr val="99AF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cxnSp>
        <p:nvCxnSpPr>
          <p:cNvPr id="11" name="Straight Connector 10"/>
          <p:cNvCxnSpPr/>
          <p:nvPr/>
        </p:nvCxnSpPr>
        <p:spPr>
          <a:xfrm flipH="1">
            <a:off x="457200" y="6493650"/>
            <a:ext cx="8229600" cy="0"/>
          </a:xfrm>
          <a:prstGeom prst="line">
            <a:avLst/>
          </a:prstGeom>
          <a:ln w="12700" cmpd="sng">
            <a:solidFill>
              <a:srgbClr val="99AF0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2066355A-084C-D24E-9AD2-7E4FC41EA627}" type="slidenum">
              <a:rPr lang="en-US" smtClean="0">
                <a:solidFill>
                  <a:srgbClr val="FFFFFF"/>
                </a:solidFill>
              </a:rPr>
              <a:pPr/>
              <a:t>3</a:t>
            </a:fld>
            <a:endParaRPr lang="en-US" dirty="0">
              <a:solidFill>
                <a:srgbClr val="FFFFFF"/>
              </a:solidFill>
            </a:endParaRPr>
          </a:p>
        </p:txBody>
      </p:sp>
      <p:sp>
        <p:nvSpPr>
          <p:cNvPr id="13" name="TextBox 12"/>
          <p:cNvSpPr txBox="1"/>
          <p:nvPr/>
        </p:nvSpPr>
        <p:spPr>
          <a:xfrm>
            <a:off x="6116330" y="6189313"/>
            <a:ext cx="2673033" cy="215444"/>
          </a:xfrm>
          <a:prstGeom prst="rect">
            <a:avLst/>
          </a:prstGeom>
          <a:noFill/>
        </p:spPr>
        <p:txBody>
          <a:bodyPr wrap="square" rtlCol="0">
            <a:spAutoFit/>
          </a:bodyPr>
          <a:lstStyle/>
          <a:p>
            <a:pPr algn="r"/>
            <a:r>
              <a:rPr lang="en-GB" sz="800" dirty="0">
                <a:solidFill>
                  <a:srgbClr val="FFFFFF"/>
                </a:solidFill>
              </a:rPr>
              <a:t>Photo: Caroline Trutmann/Save the Children</a:t>
            </a:r>
          </a:p>
        </p:txBody>
      </p:sp>
      <p:sp>
        <p:nvSpPr>
          <p:cNvPr id="2" name="Content Placeholder 1"/>
          <p:cNvSpPr>
            <a:spLocks noGrp="1"/>
          </p:cNvSpPr>
          <p:nvPr>
            <p:ph idx="1"/>
          </p:nvPr>
        </p:nvSpPr>
        <p:spPr>
          <a:xfrm>
            <a:off x="281354" y="1002631"/>
            <a:ext cx="8405446" cy="5395423"/>
          </a:xfrm>
        </p:spPr>
        <p:txBody>
          <a:bodyPr>
            <a:normAutofit fontScale="85000" lnSpcReduction="20000"/>
          </a:bodyPr>
          <a:lstStyle/>
          <a:p>
            <a:endParaRPr lang="en-US" dirty="0" smtClean="0">
              <a:solidFill>
                <a:schemeClr val="tx1">
                  <a:lumMod val="65000"/>
                  <a:lumOff val="35000"/>
                </a:schemeClr>
              </a:solidFill>
              <a:latin typeface="American Typewriter"/>
              <a:cs typeface="American Typewriter"/>
            </a:endParaRPr>
          </a:p>
          <a:p>
            <a:pPr lvl="0"/>
            <a:endParaRPr lang="en-GB" i="1" dirty="0" smtClean="0"/>
          </a:p>
          <a:p>
            <a:pPr lvl="0"/>
            <a:endParaRPr lang="en-GB" i="1" dirty="0"/>
          </a:p>
          <a:p>
            <a:pPr lvl="0"/>
            <a:endParaRPr lang="en-GB" i="1" dirty="0" smtClean="0"/>
          </a:p>
          <a:p>
            <a:pPr lvl="0"/>
            <a:r>
              <a:rPr lang="en-GB" i="1" dirty="0" smtClean="0"/>
              <a:t>Under </a:t>
            </a:r>
            <a:r>
              <a:rPr lang="en-GB" i="1" dirty="0"/>
              <a:t>Weight prevalence is 12.9% in children 6-59 months close to 12% Global </a:t>
            </a:r>
            <a:r>
              <a:rPr lang="en-GB" i="1" dirty="0" smtClean="0"/>
              <a:t>target</a:t>
            </a:r>
            <a:r>
              <a:rPr lang="en-IE" dirty="0" smtClean="0"/>
              <a:t>, </a:t>
            </a:r>
            <a:r>
              <a:rPr lang="en-GB" i="1" dirty="0" smtClean="0"/>
              <a:t>Wasting </a:t>
            </a:r>
            <a:r>
              <a:rPr lang="en-GB" i="1" dirty="0"/>
              <a:t>is at </a:t>
            </a:r>
            <a:r>
              <a:rPr lang="en-GB" i="1" dirty="0" smtClean="0"/>
              <a:t>4.7%</a:t>
            </a:r>
            <a:r>
              <a:rPr lang="en-IE" dirty="0" smtClean="0"/>
              <a:t>, </a:t>
            </a:r>
            <a:r>
              <a:rPr lang="en-GB" i="1" dirty="0" smtClean="0"/>
              <a:t>Stunting </a:t>
            </a:r>
            <a:r>
              <a:rPr lang="en-GB" i="1" dirty="0"/>
              <a:t>28.8</a:t>
            </a:r>
            <a:r>
              <a:rPr lang="en-GB" i="1" dirty="0" smtClean="0"/>
              <a:t>%.</a:t>
            </a:r>
            <a:endParaRPr lang="en-IE" dirty="0"/>
          </a:p>
          <a:p>
            <a:pPr marL="0" lvl="0" indent="0">
              <a:buNone/>
            </a:pPr>
            <a:endParaRPr lang="en-GB" i="1" dirty="0" smtClean="0"/>
          </a:p>
          <a:p>
            <a:pPr lvl="0"/>
            <a:r>
              <a:rPr lang="en-GB" i="1" dirty="0" smtClean="0"/>
              <a:t>Exclusive </a:t>
            </a:r>
            <a:r>
              <a:rPr lang="en-GB" i="1" dirty="0"/>
              <a:t>Breastfeeding is 58.8% (exceeding global proposed target of 50% for </a:t>
            </a:r>
            <a:r>
              <a:rPr lang="en-GB" i="1" dirty="0" smtClean="0"/>
              <a:t>2022)</a:t>
            </a:r>
            <a:r>
              <a:rPr lang="en-IE" dirty="0" smtClean="0"/>
              <a:t>, and  </a:t>
            </a:r>
            <a:r>
              <a:rPr lang="en-GB" i="1" dirty="0" smtClean="0"/>
              <a:t>Colostrum </a:t>
            </a:r>
            <a:r>
              <a:rPr lang="en-GB" i="1" dirty="0"/>
              <a:t>feeding is 80.9%, Timely initiation of breastfeeding (within 1 hour of birth) is 54.9</a:t>
            </a:r>
            <a:r>
              <a:rPr lang="en-GB" i="1" dirty="0" smtClean="0"/>
              <a:t>%.</a:t>
            </a:r>
            <a:endParaRPr lang="en-IE" dirty="0"/>
          </a:p>
          <a:p>
            <a:pPr lvl="0"/>
            <a:endParaRPr lang="en-GB" i="1" dirty="0" smtClean="0"/>
          </a:p>
          <a:p>
            <a:pPr lvl="0"/>
            <a:r>
              <a:rPr lang="en-GB" i="1" dirty="0" smtClean="0"/>
              <a:t>Continued </a:t>
            </a:r>
            <a:r>
              <a:rPr lang="en-GB" i="1" dirty="0"/>
              <a:t>breastfeeding at 1 year is 86.0%</a:t>
            </a:r>
            <a:endParaRPr lang="en-IE" dirty="0"/>
          </a:p>
          <a:p>
            <a:pPr lvl="0"/>
            <a:endParaRPr lang="en-GB" i="1" dirty="0" smtClean="0"/>
          </a:p>
          <a:p>
            <a:pPr lvl="0"/>
            <a:r>
              <a:rPr lang="en-GB" i="1" dirty="0" smtClean="0"/>
              <a:t>Minimum </a:t>
            </a:r>
            <a:r>
              <a:rPr lang="en-GB" i="1" dirty="0"/>
              <a:t>dietary diversity is 36.4%</a:t>
            </a:r>
            <a:endParaRPr lang="en-IE" dirty="0"/>
          </a:p>
          <a:p>
            <a:pPr lvl="0"/>
            <a:endParaRPr lang="en-GB" i="1" dirty="0" smtClean="0"/>
          </a:p>
          <a:p>
            <a:pPr lvl="0"/>
            <a:r>
              <a:rPr lang="en-GB" i="1" dirty="0" smtClean="0"/>
              <a:t>Minimum </a:t>
            </a:r>
            <a:r>
              <a:rPr lang="en-GB" i="1" dirty="0"/>
              <a:t>meal frequency base don four or more food groups’ consumption is 14.4</a:t>
            </a:r>
            <a:r>
              <a:rPr lang="en-GB" i="1" dirty="0" smtClean="0"/>
              <a:t>%</a:t>
            </a:r>
          </a:p>
          <a:p>
            <a:endParaRPr lang="en-GB" sz="1600" i="1" dirty="0" smtClean="0"/>
          </a:p>
          <a:p>
            <a:endParaRPr lang="en-GB" sz="1600" i="1" dirty="0"/>
          </a:p>
          <a:p>
            <a:endParaRPr lang="en-GB" sz="1600" i="1" dirty="0" smtClean="0"/>
          </a:p>
          <a:p>
            <a:endParaRPr lang="en-GB" sz="1600" i="1" dirty="0"/>
          </a:p>
          <a:p>
            <a:endParaRPr lang="en-GB" sz="1600" i="1" dirty="0" smtClean="0"/>
          </a:p>
          <a:p>
            <a:r>
              <a:rPr lang="en-GB" sz="1600" i="1" dirty="0" smtClean="0"/>
              <a:t>Analysis </a:t>
            </a:r>
            <a:r>
              <a:rPr lang="en-GB" sz="1600" i="1" dirty="0"/>
              <a:t>SMART 2014 shows steady decrease (wasting, underweight stunting) between 2008 and 2014.</a:t>
            </a:r>
            <a:endParaRPr lang="en-IE" sz="1600" dirty="0"/>
          </a:p>
          <a:p>
            <a:pPr lvl="0"/>
            <a:endParaRPr lang="en-GB" i="1" dirty="0" smtClean="0"/>
          </a:p>
          <a:p>
            <a:pPr lvl="0"/>
            <a:endParaRPr lang="en-IE" dirty="0"/>
          </a:p>
          <a:p>
            <a:endParaRPr lang="en-US" dirty="0">
              <a:solidFill>
                <a:schemeClr val="tx1">
                  <a:lumMod val="65000"/>
                  <a:lumOff val="35000"/>
                </a:schemeClr>
              </a:solidFill>
              <a:latin typeface="American Typewriter"/>
              <a:cs typeface="American Typewriter"/>
            </a:endParaRPr>
          </a:p>
        </p:txBody>
      </p:sp>
      <p:sp>
        <p:nvSpPr>
          <p:cNvPr id="8" name="Title 7"/>
          <p:cNvSpPr>
            <a:spLocks noGrp="1"/>
          </p:cNvSpPr>
          <p:nvPr>
            <p:ph type="title"/>
          </p:nvPr>
        </p:nvSpPr>
        <p:spPr>
          <a:xfrm>
            <a:off x="457199" y="295232"/>
            <a:ext cx="8229601" cy="707399"/>
          </a:xfrm>
        </p:spPr>
        <p:txBody>
          <a:bodyPr>
            <a:normAutofit/>
          </a:bodyPr>
          <a:lstStyle/>
          <a:p>
            <a:pPr lvl="0" algn="ctr"/>
            <a:r>
              <a:rPr lang="en-GB" sz="1800" dirty="0"/>
              <a:t>What is the </a:t>
            </a:r>
            <a:r>
              <a:rPr lang="en-GB" sz="1800" dirty="0" smtClean="0"/>
              <a:t>nutrition </a:t>
            </a:r>
            <a:r>
              <a:rPr lang="en-GB" sz="1800" dirty="0"/>
              <a:t>situation </a:t>
            </a:r>
            <a:r>
              <a:rPr lang="en-GB" sz="1800" dirty="0" smtClean="0"/>
              <a:t>in </a:t>
            </a:r>
            <a:r>
              <a:rPr lang="en-GB" sz="1800" dirty="0"/>
              <a:t>your country?</a:t>
            </a:r>
            <a:r>
              <a:rPr lang="it-IT" sz="1800" dirty="0"/>
              <a:t/>
            </a:r>
            <a:br>
              <a:rPr lang="it-IT" sz="1800" dirty="0"/>
            </a:br>
            <a:endParaRPr lang="en-GB" sz="1800" dirty="0"/>
          </a:p>
        </p:txBody>
      </p:sp>
      <p:sp>
        <p:nvSpPr>
          <p:cNvPr id="12" name="Footer Placeholder 3"/>
          <p:cNvSpPr>
            <a:spLocks noGrp="1"/>
          </p:cNvSpPr>
          <p:nvPr>
            <p:ph type="ftr" sz="quarter" idx="11"/>
          </p:nvPr>
        </p:nvSpPr>
        <p:spPr>
          <a:xfrm>
            <a:off x="457199" y="6493650"/>
            <a:ext cx="7536249" cy="365125"/>
          </a:xfrm>
        </p:spPr>
        <p:txBody>
          <a:bodyPr/>
          <a:lstStyle/>
          <a:p>
            <a:r>
              <a:rPr lang="en-US" dirty="0" smtClean="0"/>
              <a:t>SUN Civil Society Efforts | October 2016</a:t>
            </a:r>
            <a:endParaRPr lang="en-US" dirty="0"/>
          </a:p>
        </p:txBody>
      </p:sp>
    </p:spTree>
    <p:extLst>
      <p:ext uri="{BB962C8B-B14F-4D97-AF65-F5344CB8AC3E}">
        <p14:creationId xmlns:p14="http://schemas.microsoft.com/office/powerpoint/2010/main" val="2047391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SUNI Strength in Sierra Leone</a:t>
            </a:r>
            <a:endParaRPr lang="en-IE" dirty="0"/>
          </a:p>
        </p:txBody>
      </p:sp>
      <p:sp>
        <p:nvSpPr>
          <p:cNvPr id="3" name="Content Placeholder 2"/>
          <p:cNvSpPr>
            <a:spLocks noGrp="1"/>
          </p:cNvSpPr>
          <p:nvPr>
            <p:ph idx="1"/>
          </p:nvPr>
        </p:nvSpPr>
        <p:spPr>
          <a:xfrm>
            <a:off x="457200" y="1456660"/>
            <a:ext cx="8229600" cy="4941394"/>
          </a:xfrm>
        </p:spPr>
        <p:txBody>
          <a:bodyPr>
            <a:normAutofit/>
          </a:bodyPr>
          <a:lstStyle/>
          <a:p>
            <a:pPr fontAlgn="base" hangingPunct="0"/>
            <a:endParaRPr lang="en-IE" dirty="0"/>
          </a:p>
          <a:p>
            <a:pPr lvl="0" algn="just" fontAlgn="base" hangingPunct="0"/>
            <a:r>
              <a:rPr lang="en-GB" i="1" dirty="0" smtClean="0"/>
              <a:t>Establishment </a:t>
            </a:r>
            <a:r>
              <a:rPr lang="en-GB" i="1" dirty="0"/>
              <a:t>of SUNI </a:t>
            </a:r>
            <a:r>
              <a:rPr lang="en-GB" i="1" dirty="0" smtClean="0"/>
              <a:t>CSP to </a:t>
            </a:r>
            <a:r>
              <a:rPr lang="en-GB" i="1" dirty="0"/>
              <a:t>coordinate activities at district level</a:t>
            </a:r>
            <a:endParaRPr lang="en-IE" dirty="0"/>
          </a:p>
          <a:p>
            <a:pPr lvl="0" algn="just" fontAlgn="base" hangingPunct="0"/>
            <a:r>
              <a:rPr lang="en-GB" i="1" dirty="0"/>
              <a:t>Established partnership with trusted community networks with larger reach to all communities for social </a:t>
            </a:r>
            <a:r>
              <a:rPr lang="en-GB" i="1" dirty="0" smtClean="0"/>
              <a:t>mobilisation with Religious </a:t>
            </a:r>
            <a:r>
              <a:rPr lang="en-GB" i="1" dirty="0"/>
              <a:t>Leaders (6000). Market Women (4000) and traditional Healers to reach communities and mobilise using nutrition and health messages for behaviour change.</a:t>
            </a:r>
            <a:endParaRPr lang="en-IE" dirty="0"/>
          </a:p>
          <a:p>
            <a:pPr lvl="0" algn="just" fontAlgn="base" hangingPunct="0"/>
            <a:r>
              <a:rPr lang="en-GB" i="1" dirty="0"/>
              <a:t>Established media wing of the Alliance (over 60 members across the country) to report on nutrition, immunization and health related issues</a:t>
            </a:r>
            <a:endParaRPr lang="en-IE" dirty="0"/>
          </a:p>
          <a:p>
            <a:pPr lvl="0" algn="just" fontAlgn="base" hangingPunct="0"/>
            <a:r>
              <a:rPr lang="en-GB" i="1" dirty="0"/>
              <a:t>Advocacy to government for policy change: To include Right to Food in the National Constitution</a:t>
            </a:r>
            <a:endParaRPr lang="en-IE" dirty="0"/>
          </a:p>
          <a:p>
            <a:pPr lvl="0" algn="just" fontAlgn="base" hangingPunct="0"/>
            <a:r>
              <a:rPr lang="en-GB" i="1" dirty="0"/>
              <a:t>Advocacy for specific budget line for nutrition with focus on MoHS, MAFFS and </a:t>
            </a:r>
            <a:r>
              <a:rPr lang="en-GB" i="1" dirty="0" err="1"/>
              <a:t>MoWR</a:t>
            </a:r>
            <a:r>
              <a:rPr lang="en-GB" i="1" dirty="0"/>
              <a:t> </a:t>
            </a:r>
            <a:r>
              <a:rPr lang="en-IE" dirty="0"/>
              <a:t> </a:t>
            </a:r>
            <a:r>
              <a:rPr lang="en-IE" dirty="0" smtClean="0"/>
              <a:t>and</a:t>
            </a:r>
            <a:r>
              <a:rPr lang="en-GB" i="1" dirty="0" smtClean="0"/>
              <a:t> </a:t>
            </a:r>
            <a:r>
              <a:rPr lang="en-GB" i="1" dirty="0"/>
              <a:t>Breast Milk Supplement (BMS) </a:t>
            </a:r>
            <a:endParaRPr lang="en-IE" dirty="0"/>
          </a:p>
          <a:p>
            <a:pPr lvl="0" algn="just" fontAlgn="base" hangingPunct="0"/>
            <a:r>
              <a:rPr lang="en-GB" i="1" dirty="0"/>
              <a:t>Strong collaboration between civil society alliance with government, UN agencies, NGOs and other actors at national and district levels</a:t>
            </a:r>
            <a:endParaRPr lang="en-IE" dirty="0"/>
          </a:p>
        </p:txBody>
      </p:sp>
      <p:sp>
        <p:nvSpPr>
          <p:cNvPr id="4" name="Footer Placeholder 3"/>
          <p:cNvSpPr>
            <a:spLocks noGrp="1"/>
          </p:cNvSpPr>
          <p:nvPr>
            <p:ph type="ftr" sz="quarter" idx="11"/>
          </p:nvPr>
        </p:nvSpPr>
        <p:spPr/>
        <p:txBody>
          <a:bodyPr/>
          <a:lstStyle/>
          <a:p>
            <a:r>
              <a:rPr lang="en-US" smtClean="0"/>
              <a:t>SUN Civil Society Efforts | April 2016</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pPr/>
              <a:t>4</a:t>
            </a:fld>
            <a:endParaRPr lang="en-US" dirty="0"/>
          </a:p>
        </p:txBody>
      </p:sp>
    </p:spTree>
    <p:extLst>
      <p:ext uri="{BB962C8B-B14F-4D97-AF65-F5344CB8AC3E}">
        <p14:creationId xmlns:p14="http://schemas.microsoft.com/office/powerpoint/2010/main" val="3087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GB" sz="1800" dirty="0"/>
              <a:t>What are the key </a:t>
            </a:r>
            <a:r>
              <a:rPr lang="en-GB" sz="1800" dirty="0" smtClean="0"/>
              <a:t>National interventions </a:t>
            </a:r>
            <a:r>
              <a:rPr lang="en-GB" sz="1800" dirty="0"/>
              <a:t>to tackle malnutrition in your country? </a:t>
            </a:r>
            <a:r>
              <a:rPr lang="it-IT" sz="1800" dirty="0"/>
              <a:t/>
            </a:r>
            <a:br>
              <a:rPr lang="it-IT" sz="1800" dirty="0"/>
            </a:br>
            <a:endParaRPr lang="en-GB" sz="1800" dirty="0"/>
          </a:p>
        </p:txBody>
      </p:sp>
      <p:sp>
        <p:nvSpPr>
          <p:cNvPr id="6" name="Content Placeholder 5"/>
          <p:cNvSpPr>
            <a:spLocks noGrp="1"/>
          </p:cNvSpPr>
          <p:nvPr>
            <p:ph idx="1"/>
          </p:nvPr>
        </p:nvSpPr>
        <p:spPr>
          <a:xfrm>
            <a:off x="281354" y="994787"/>
            <a:ext cx="8412311" cy="5415730"/>
          </a:xfrm>
        </p:spPr>
        <p:txBody>
          <a:bodyPr/>
          <a:lstStyle/>
          <a:p>
            <a:endParaRPr lang="en-IE" b="1" dirty="0" smtClean="0"/>
          </a:p>
          <a:p>
            <a:pPr>
              <a:buFont typeface="Wingdings" panose="05000000000000000000" pitchFamily="2" charset="2"/>
              <a:buChar char="v"/>
            </a:pPr>
            <a:endParaRPr lang="en-IE" dirty="0"/>
          </a:p>
          <a:p>
            <a:pPr lvl="0" fontAlgn="base" hangingPunct="0"/>
            <a:endParaRPr lang="en-GB" i="1" dirty="0" smtClean="0"/>
          </a:p>
          <a:p>
            <a:pPr lvl="0" fontAlgn="base" hangingPunct="0"/>
            <a:r>
              <a:rPr lang="en-GB" i="1" dirty="0" smtClean="0"/>
              <a:t>The </a:t>
            </a:r>
            <a:r>
              <a:rPr lang="en-GB" i="1" dirty="0"/>
              <a:t>National food and nutrition security implementation plan 2013-2017 (Costed plan)</a:t>
            </a:r>
            <a:endParaRPr lang="en-IE" dirty="0"/>
          </a:p>
          <a:p>
            <a:pPr lvl="0" fontAlgn="base" hangingPunct="0"/>
            <a:r>
              <a:rPr lang="en-GB" i="1" dirty="0"/>
              <a:t>Establishment of SUN Secretariat at the Office of the Vice President. They coordinate nutrition activities of all partners/actors</a:t>
            </a:r>
            <a:endParaRPr lang="en-IE" dirty="0"/>
          </a:p>
          <a:p>
            <a:pPr lvl="0" fontAlgn="base" hangingPunct="0"/>
            <a:r>
              <a:rPr lang="en-GB" i="1" dirty="0"/>
              <a:t>Establishment of Food and Nutrition Security Networks in 8 districts (with support from FAO)</a:t>
            </a:r>
            <a:endParaRPr lang="en-IE" dirty="0"/>
          </a:p>
          <a:p>
            <a:pPr lvl="0" fontAlgn="base" hangingPunct="0"/>
            <a:r>
              <a:rPr lang="en-GB" i="1" dirty="0"/>
              <a:t>Strengthening SUN Coordination in all districts under the lead of local district councils</a:t>
            </a:r>
            <a:endParaRPr lang="en-IE" dirty="0"/>
          </a:p>
          <a:p>
            <a:pPr>
              <a:buFont typeface="Wingdings" panose="05000000000000000000" pitchFamily="2" charset="2"/>
              <a:buChar char="v"/>
            </a:pPr>
            <a:endParaRPr lang="en-IE" b="1" dirty="0"/>
          </a:p>
        </p:txBody>
      </p:sp>
      <p:sp>
        <p:nvSpPr>
          <p:cNvPr id="5" name="Slide Number Placeholder 4"/>
          <p:cNvSpPr>
            <a:spLocks noGrp="1"/>
          </p:cNvSpPr>
          <p:nvPr>
            <p:ph type="sldNum" sz="quarter" idx="12"/>
          </p:nvPr>
        </p:nvSpPr>
        <p:spPr/>
        <p:txBody>
          <a:bodyPr/>
          <a:lstStyle/>
          <a:p>
            <a:fld id="{2066355A-084C-D24E-9AD2-7E4FC41EA627}" type="slidenum">
              <a:rPr lang="en-US" smtClean="0"/>
              <a:pPr/>
              <a:t>5</a:t>
            </a:fld>
            <a:endParaRPr lang="en-US" dirty="0"/>
          </a:p>
        </p:txBody>
      </p:sp>
      <p:sp>
        <p:nvSpPr>
          <p:cNvPr id="7" name="Footer Placeholder 3"/>
          <p:cNvSpPr>
            <a:spLocks noGrp="1"/>
          </p:cNvSpPr>
          <p:nvPr>
            <p:ph type="ftr" sz="quarter" idx="11"/>
          </p:nvPr>
        </p:nvSpPr>
        <p:spPr>
          <a:xfrm>
            <a:off x="457199" y="6493650"/>
            <a:ext cx="7536249" cy="365125"/>
          </a:xfrm>
        </p:spPr>
        <p:txBody>
          <a:bodyPr/>
          <a:lstStyle/>
          <a:p>
            <a:r>
              <a:rPr lang="en-US" dirty="0" smtClean="0"/>
              <a:t>SUN Civil Society Efforts | October 2016</a:t>
            </a:r>
            <a:endParaRPr lang="en-US" dirty="0"/>
          </a:p>
        </p:txBody>
      </p:sp>
    </p:spTree>
    <p:extLst>
      <p:ext uri="{BB962C8B-B14F-4D97-AF65-F5344CB8AC3E}">
        <p14:creationId xmlns:p14="http://schemas.microsoft.com/office/powerpoint/2010/main" val="3309524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Main Challenges</a:t>
            </a:r>
            <a:endParaRPr lang="en-IE" dirty="0"/>
          </a:p>
        </p:txBody>
      </p:sp>
      <p:sp>
        <p:nvSpPr>
          <p:cNvPr id="3" name="Content Placeholder 2"/>
          <p:cNvSpPr>
            <a:spLocks noGrp="1"/>
          </p:cNvSpPr>
          <p:nvPr>
            <p:ph idx="1"/>
          </p:nvPr>
        </p:nvSpPr>
        <p:spPr/>
        <p:txBody>
          <a:bodyPr>
            <a:normAutofit/>
          </a:bodyPr>
          <a:lstStyle/>
          <a:p>
            <a:pPr lvl="0"/>
            <a:r>
              <a:rPr lang="en-US" dirty="0"/>
              <a:t>Inadequate allocation of resources to nutrition </a:t>
            </a:r>
            <a:endParaRPr lang="en-IE" dirty="0"/>
          </a:p>
          <a:p>
            <a:pPr lvl="0"/>
            <a:endParaRPr lang="en-US" dirty="0" smtClean="0"/>
          </a:p>
          <a:p>
            <a:pPr lvl="0"/>
            <a:r>
              <a:rPr lang="en-US" dirty="0" smtClean="0"/>
              <a:t>Ebola </a:t>
            </a:r>
            <a:r>
              <a:rPr lang="en-US" dirty="0"/>
              <a:t>outbreak led to redirection of resources to the emergency- likely impacted on progress made in some nutrition targets (this needs to be measured)</a:t>
            </a:r>
            <a:endParaRPr lang="en-IE" dirty="0"/>
          </a:p>
          <a:p>
            <a:endParaRPr lang="en-US" dirty="0" smtClean="0"/>
          </a:p>
          <a:p>
            <a:r>
              <a:rPr lang="en-US" dirty="0" smtClean="0"/>
              <a:t>Limited </a:t>
            </a:r>
            <a:r>
              <a:rPr lang="en-US" dirty="0"/>
              <a:t>number of donors for nutrition in country (main donor is </a:t>
            </a:r>
            <a:r>
              <a:rPr lang="en-US" dirty="0" err="1"/>
              <a:t>IrishAid</a:t>
            </a:r>
            <a:r>
              <a:rPr lang="en-US" dirty="0"/>
              <a:t>)</a:t>
            </a:r>
            <a:endParaRPr lang="en-IE" dirty="0"/>
          </a:p>
        </p:txBody>
      </p:sp>
      <p:sp>
        <p:nvSpPr>
          <p:cNvPr id="4" name="Footer Placeholder 3"/>
          <p:cNvSpPr>
            <a:spLocks noGrp="1"/>
          </p:cNvSpPr>
          <p:nvPr>
            <p:ph type="ftr" sz="quarter" idx="11"/>
          </p:nvPr>
        </p:nvSpPr>
        <p:spPr/>
        <p:txBody>
          <a:bodyPr/>
          <a:lstStyle/>
          <a:p>
            <a:r>
              <a:rPr lang="en-US" smtClean="0"/>
              <a:t>SUN Civil Society Efforts | April 2016</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pPr/>
              <a:t>6</a:t>
            </a:fld>
            <a:endParaRPr lang="en-US" dirty="0"/>
          </a:p>
        </p:txBody>
      </p:sp>
    </p:spTree>
    <p:extLst>
      <p:ext uri="{BB962C8B-B14F-4D97-AF65-F5344CB8AC3E}">
        <p14:creationId xmlns:p14="http://schemas.microsoft.com/office/powerpoint/2010/main" val="409951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Successes</a:t>
            </a:r>
            <a:endParaRPr lang="en-IE" dirty="0"/>
          </a:p>
        </p:txBody>
      </p:sp>
      <p:sp>
        <p:nvSpPr>
          <p:cNvPr id="3" name="Content Placeholder 2"/>
          <p:cNvSpPr>
            <a:spLocks noGrp="1"/>
          </p:cNvSpPr>
          <p:nvPr>
            <p:ph idx="1"/>
          </p:nvPr>
        </p:nvSpPr>
        <p:spPr/>
        <p:txBody>
          <a:bodyPr>
            <a:normAutofit fontScale="85000" lnSpcReduction="10000"/>
          </a:bodyPr>
          <a:lstStyle/>
          <a:p>
            <a:pPr lvl="0"/>
            <a:r>
              <a:rPr lang="en-US" i="1" dirty="0"/>
              <a:t>Established the alliance in all districts. They are also recognized by government at national and district level and are represented in various national and district stakeholder committees/meetings</a:t>
            </a:r>
            <a:endParaRPr lang="en-IE" dirty="0"/>
          </a:p>
          <a:p>
            <a:pPr lvl="0"/>
            <a:r>
              <a:rPr lang="en-US" i="1" dirty="0"/>
              <a:t>Trained civil society members, community networks and media for advocacy and social mobilization on nutrition and health (it is now easy to engage and mobilize them on various issues). They conduct activities across the country. </a:t>
            </a:r>
            <a:endParaRPr lang="en-IE" dirty="0"/>
          </a:p>
          <a:p>
            <a:pPr lvl="0"/>
            <a:r>
              <a:rPr lang="en-US" i="1" dirty="0"/>
              <a:t>Coordinated the first National Health and Nutrition Fair 2016. Launched by the Vice President. Had 50 booths by various partners (CSOs, CBOs, EPI, DFN, MAFFS, Fisheries, UNICEF, WHO, WFP, HC3 BBC Media, Networks, National Aids Sec, HKI, CRS Well Woman Clinic, etc.) showcasing interventions such as LANN, and providing services for 3 days.</a:t>
            </a:r>
            <a:endParaRPr lang="en-IE" dirty="0"/>
          </a:p>
          <a:p>
            <a:pPr lvl="0"/>
            <a:r>
              <a:rPr lang="en-US" i="1" dirty="0"/>
              <a:t>Succeeded in having Right to Food in the Draft Constitution (now in 2 sections of the draft, now advocating at district level to ensure communities and influencers are aware to vote “Yes” for the referendum)</a:t>
            </a:r>
            <a:endParaRPr lang="en-IE" dirty="0"/>
          </a:p>
          <a:p>
            <a:r>
              <a:rPr lang="en-US" i="1" dirty="0"/>
              <a:t>Advocacy for Code for BMS (Supporting DFN. Minister is keen and has requested to chair the committee) meetings)</a:t>
            </a:r>
            <a:endParaRPr lang="en-IE" dirty="0"/>
          </a:p>
        </p:txBody>
      </p:sp>
      <p:sp>
        <p:nvSpPr>
          <p:cNvPr id="4" name="Footer Placeholder 3"/>
          <p:cNvSpPr>
            <a:spLocks noGrp="1"/>
          </p:cNvSpPr>
          <p:nvPr>
            <p:ph type="ftr" sz="quarter" idx="11"/>
          </p:nvPr>
        </p:nvSpPr>
        <p:spPr/>
        <p:txBody>
          <a:bodyPr/>
          <a:lstStyle/>
          <a:p>
            <a:r>
              <a:rPr lang="en-US" smtClean="0"/>
              <a:t>SUN Civil Society Efforts | April 2016</a:t>
            </a:r>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pPr/>
              <a:t>7</a:t>
            </a:fld>
            <a:endParaRPr lang="en-US" dirty="0"/>
          </a:p>
        </p:txBody>
      </p:sp>
    </p:spTree>
    <p:extLst>
      <p:ext uri="{BB962C8B-B14F-4D97-AF65-F5344CB8AC3E}">
        <p14:creationId xmlns:p14="http://schemas.microsoft.com/office/powerpoint/2010/main" val="233595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nd.jp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2247" y="1854556"/>
            <a:ext cx="9144000" cy="4908096"/>
          </a:xfrm>
          <a:prstGeom prst="rect">
            <a:avLst/>
          </a:prstGeom>
        </p:spPr>
      </p:pic>
      <p:sp>
        <p:nvSpPr>
          <p:cNvPr id="8" name="Freeform 7"/>
          <p:cNvSpPr/>
          <p:nvPr/>
        </p:nvSpPr>
        <p:spPr>
          <a:xfrm>
            <a:off x="-1" y="2457622"/>
            <a:ext cx="9144000" cy="1989109"/>
          </a:xfrm>
          <a:custGeom>
            <a:avLst/>
            <a:gdLst/>
            <a:ahLst/>
            <a:cxnLst/>
            <a:rect l="l" t="t" r="r" b="b"/>
            <a:pathLst>
              <a:path w="9144000" h="1989109">
                <a:moveTo>
                  <a:pt x="9144000" y="0"/>
                </a:moveTo>
                <a:lnTo>
                  <a:pt x="9144000" y="566124"/>
                </a:lnTo>
                <a:lnTo>
                  <a:pt x="0" y="1989109"/>
                </a:lnTo>
                <a:lnTo>
                  <a:pt x="0" y="1455524"/>
                </a:lnTo>
                <a:lnTo>
                  <a:pt x="6473569" y="171621"/>
                </a:lnTo>
                <a:lnTo>
                  <a:pt x="8594812" y="13729"/>
                </a:lnTo>
                <a:close/>
              </a:path>
            </a:pathLst>
          </a:custGeom>
          <a:solidFill>
            <a:srgbClr val="E7BC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reeform 8"/>
          <p:cNvSpPr/>
          <p:nvPr/>
        </p:nvSpPr>
        <p:spPr>
          <a:xfrm>
            <a:off x="2336799" y="-759351"/>
            <a:ext cx="9144000" cy="4211527"/>
          </a:xfrm>
          <a:custGeom>
            <a:avLst/>
            <a:gdLst/>
            <a:ahLst/>
            <a:cxnLst/>
            <a:rect l="l" t="t" r="r" b="b"/>
            <a:pathLst>
              <a:path w="9144000" h="4211527">
                <a:moveTo>
                  <a:pt x="0" y="0"/>
                </a:moveTo>
                <a:lnTo>
                  <a:pt x="9144000" y="0"/>
                </a:lnTo>
                <a:lnTo>
                  <a:pt x="9144000" y="2914599"/>
                </a:lnTo>
                <a:lnTo>
                  <a:pt x="0" y="4211527"/>
                </a:lnTo>
                <a:close/>
              </a:path>
            </a:pathLst>
          </a:custGeom>
          <a:solidFill>
            <a:srgbClr val="DC9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Title 5"/>
          <p:cNvSpPr>
            <a:spLocks noGrp="1"/>
          </p:cNvSpPr>
          <p:nvPr>
            <p:ph type="title"/>
          </p:nvPr>
        </p:nvSpPr>
        <p:spPr>
          <a:xfrm>
            <a:off x="2832467" y="1080475"/>
            <a:ext cx="2935287" cy="1362075"/>
          </a:xfrm>
        </p:spPr>
        <p:txBody>
          <a:bodyPr/>
          <a:lstStyle/>
          <a:p>
            <a:pPr algn="ctr"/>
            <a:r>
              <a:rPr lang="en-GB" dirty="0"/>
              <a:t>Thank </a:t>
            </a:r>
            <a:r>
              <a:rPr lang="en-GB" dirty="0" smtClean="0"/>
              <a:t>you!</a:t>
            </a:r>
            <a:endParaRPr lang="en-GB" dirty="0"/>
          </a:p>
        </p:txBody>
      </p:sp>
      <p:sp>
        <p:nvSpPr>
          <p:cNvPr id="12" name="TextBox 11"/>
          <p:cNvSpPr txBox="1"/>
          <p:nvPr/>
        </p:nvSpPr>
        <p:spPr>
          <a:xfrm>
            <a:off x="6370320" y="6547208"/>
            <a:ext cx="2673033" cy="215444"/>
          </a:xfrm>
          <a:prstGeom prst="rect">
            <a:avLst/>
          </a:prstGeom>
          <a:noFill/>
        </p:spPr>
        <p:txBody>
          <a:bodyPr wrap="square" rtlCol="0">
            <a:spAutoFit/>
          </a:bodyPr>
          <a:lstStyle/>
          <a:p>
            <a:pPr algn="r"/>
            <a:r>
              <a:rPr lang="en-GB" sz="800" dirty="0">
                <a:solidFill>
                  <a:srgbClr val="FFFFFF"/>
                </a:solidFill>
              </a:rPr>
              <a:t>Photo: Adam Hinton/Save the Children</a:t>
            </a:r>
          </a:p>
        </p:txBody>
      </p:sp>
    </p:spTree>
    <p:extLst>
      <p:ext uri="{BB962C8B-B14F-4D97-AF65-F5344CB8AC3E}">
        <p14:creationId xmlns:p14="http://schemas.microsoft.com/office/powerpoint/2010/main" val="1351731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16D6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elements/1.1/"/>
    <ds:schemaRef ds:uri="http://schemas.microsoft.com/office/2006/documentManagement/types"/>
    <ds:schemaRef ds:uri="http://schemas.microsoft.com/office/2006/metadata/properties"/>
    <ds:schemaRef ds:uri="http://schemas.microsoft.com/sharepoint/v3/field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2764</TotalTime>
  <Words>711</Words>
  <Application>Microsoft Office PowerPoint</Application>
  <PresentationFormat>On-screen Show (4:3)</PresentationFormat>
  <Paragraphs>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What is the nutrition situation in your country? </vt:lpstr>
      <vt:lpstr>SUNI Strength in Sierra Leone</vt:lpstr>
      <vt:lpstr>What are the key National interventions to tackle malnutrition in your country?  </vt:lpstr>
      <vt:lpstr>Main Challenges</vt:lpstr>
      <vt:lpstr>Key Successes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Victoria Squire</cp:lastModifiedBy>
  <cp:revision>321</cp:revision>
  <dcterms:created xsi:type="dcterms:W3CDTF">2010-04-12T23:12:02Z</dcterms:created>
  <dcterms:modified xsi:type="dcterms:W3CDTF">2016-10-30T13:55:07Z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