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3" r:id="rId1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6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BA87-B661-43A6-BDEA-7DD9D3F15008}" type="datetimeFigureOut">
              <a:rPr lang="en-US" smtClean="0"/>
              <a:t>10/26/2016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5C8DB-3513-4D67-ABD3-FB5A8131D406}" type="slidenum">
              <a:rPr lang="en-US" smtClean="0"/>
              <a:t>‹#›</a:t>
            </a:fld>
            <a:endParaRPr lang="en-US"/>
          </a:p>
        </p:txBody>
      </p:sp>
    </p:spTree>
    <p:extLst>
      <p:ext uri="{BB962C8B-B14F-4D97-AF65-F5344CB8AC3E}">
        <p14:creationId xmlns:p14="http://schemas.microsoft.com/office/powerpoint/2010/main" val="15760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5C8DB-3513-4D67-ABD3-FB5A8131D406}" type="slidenum">
              <a:rPr lang="en-US" smtClean="0"/>
              <a:t>1</a:t>
            </a:fld>
            <a:endParaRPr lang="en-US"/>
          </a:p>
        </p:txBody>
      </p:sp>
    </p:spTree>
    <p:extLst>
      <p:ext uri="{BB962C8B-B14F-4D97-AF65-F5344CB8AC3E}">
        <p14:creationId xmlns:p14="http://schemas.microsoft.com/office/powerpoint/2010/main" val="134045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FD090BB-1C81-4611-A0D1-8904FFBA58DB}" type="datetime1">
              <a:rPr lang="hr-HR"/>
              <a:pPr>
                <a:defRPr/>
              </a:pPr>
              <a:t>26.10.2016.</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AE2F8248-C795-4E06-BD40-129E32F6D2A5}" type="slidenum">
              <a:rPr lang="hr-HR"/>
              <a:pPr>
                <a:defRPr/>
              </a:pPr>
              <a:t>‹#›</a:t>
            </a:fld>
            <a:endParaRPr lang="hr-HR"/>
          </a:p>
        </p:txBody>
      </p:sp>
    </p:spTree>
    <p:extLst>
      <p:ext uri="{BB962C8B-B14F-4D97-AF65-F5344CB8AC3E}">
        <p14:creationId xmlns:p14="http://schemas.microsoft.com/office/powerpoint/2010/main" val="12494501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873241F-C029-4CCA-89DB-5A03961472AE}" type="datetime1">
              <a:rPr lang="hr-HR"/>
              <a:pPr>
                <a:defRPr/>
              </a:pPr>
              <a:t>26.10.2016.</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EC8BEAC-5A2E-41CB-B5D8-CF21E8A9B0F0}" type="slidenum">
              <a:rPr lang="hr-HR"/>
              <a:pPr>
                <a:defRPr/>
              </a:pPr>
              <a:t>‹#›</a:t>
            </a:fld>
            <a:endParaRPr lang="hr-HR"/>
          </a:p>
        </p:txBody>
      </p:sp>
    </p:spTree>
    <p:extLst>
      <p:ext uri="{BB962C8B-B14F-4D97-AF65-F5344CB8AC3E}">
        <p14:creationId xmlns:p14="http://schemas.microsoft.com/office/powerpoint/2010/main" val="36705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527590-2AD3-477A-B5FA-24D7A06C60C5}" type="datetime1">
              <a:rPr lang="hr-HR"/>
              <a:pPr>
                <a:defRPr/>
              </a:pPr>
              <a:t>26.10.2016.</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E96015C-0AB6-4B60-9FB9-EE8803375072}" type="slidenum">
              <a:rPr lang="hr-HR"/>
              <a:pPr>
                <a:defRPr/>
              </a:pPr>
              <a:t>‹#›</a:t>
            </a:fld>
            <a:endParaRPr lang="hr-HR"/>
          </a:p>
        </p:txBody>
      </p:sp>
    </p:spTree>
    <p:extLst>
      <p:ext uri="{BB962C8B-B14F-4D97-AF65-F5344CB8AC3E}">
        <p14:creationId xmlns:p14="http://schemas.microsoft.com/office/powerpoint/2010/main" val="366692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5" name="Rectangle 4"/>
          <p:cNvSpPr/>
          <p:nvPr userDrawn="1"/>
        </p:nvSpPr>
        <p:spPr>
          <a:xfrm>
            <a:off x="0" y="1160463"/>
            <a:ext cx="9144000" cy="200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chemeClr val="tx2"/>
              </a:solidFill>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58038" y="173038"/>
            <a:ext cx="1357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12756A5-6DE3-417A-9A2C-DD718ADEB9F7}" type="datetime1">
              <a:rPr lang="hr-HR"/>
              <a:pPr>
                <a:defRPr/>
              </a:pPr>
              <a:t>26.10.2016.</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126A55D5-D067-4E55-882D-23577890A698}" type="slidenum">
              <a:rPr lang="hr-HR"/>
              <a:pPr>
                <a:defRPr/>
              </a:pPr>
              <a:t>‹#›</a:t>
            </a:fld>
            <a:endParaRPr lang="hr-HR"/>
          </a:p>
        </p:txBody>
      </p:sp>
    </p:spTree>
    <p:extLst>
      <p:ext uri="{BB962C8B-B14F-4D97-AF65-F5344CB8AC3E}">
        <p14:creationId xmlns:p14="http://schemas.microsoft.com/office/powerpoint/2010/main" val="344722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133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5" name="Rectangle 4"/>
          <p:cNvSpPr/>
          <p:nvPr userDrawn="1"/>
        </p:nvSpPr>
        <p:spPr>
          <a:xfrm>
            <a:off x="0" y="1160463"/>
            <a:ext cx="9144000" cy="200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chemeClr val="tx2"/>
              </a:solidFill>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58038" y="173038"/>
            <a:ext cx="1357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a:defRPr/>
            </a:pPr>
            <a:fld id="{476FBE7E-B0F2-4A14-82EF-285B8070D419}" type="datetime1">
              <a:rPr lang="hr-HR"/>
              <a:pPr>
                <a:defRPr/>
              </a:pPr>
              <a:t>26.10.2016.</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E460DDE5-1851-425B-B0F3-DD60C4B46CA1}" type="slidenum">
              <a:rPr lang="hr-HR"/>
              <a:pPr>
                <a:defRPr/>
              </a:pPr>
              <a:t>‹#›</a:t>
            </a:fld>
            <a:endParaRPr lang="hr-HR"/>
          </a:p>
        </p:txBody>
      </p:sp>
    </p:spTree>
    <p:extLst>
      <p:ext uri="{BB962C8B-B14F-4D97-AF65-F5344CB8AC3E}">
        <p14:creationId xmlns:p14="http://schemas.microsoft.com/office/powerpoint/2010/main" val="344764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133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6" name="Rectangle 5"/>
          <p:cNvSpPr/>
          <p:nvPr userDrawn="1"/>
        </p:nvSpPr>
        <p:spPr>
          <a:xfrm>
            <a:off x="0" y="1160463"/>
            <a:ext cx="9144000" cy="200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chemeClr val="tx2"/>
              </a:solidFill>
            </a:endParaRPr>
          </a:p>
        </p:txBody>
      </p:sp>
      <p:pic>
        <p:nvPicPr>
          <p:cNvPr id="7"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58038" y="173038"/>
            <a:ext cx="1357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E5017999-40DD-4F00-8B4E-5DB090BAF44F}" type="datetime1">
              <a:rPr lang="hr-HR"/>
              <a:pPr>
                <a:defRPr/>
              </a:pPr>
              <a:t>26.10.2016.</a:t>
            </a:fld>
            <a:endParaRPr lang="hr-HR"/>
          </a:p>
        </p:txBody>
      </p:sp>
      <p:sp>
        <p:nvSpPr>
          <p:cNvPr id="9" name="Footer Placeholder 4"/>
          <p:cNvSpPr>
            <a:spLocks noGrp="1"/>
          </p:cNvSpPr>
          <p:nvPr>
            <p:ph type="ftr" sz="quarter" idx="11"/>
          </p:nvPr>
        </p:nvSpPr>
        <p:spPr/>
        <p:txBody>
          <a:bodyPr/>
          <a:lstStyle>
            <a:lvl1pPr>
              <a:defRPr/>
            </a:lvl1pPr>
          </a:lstStyle>
          <a:p>
            <a:pPr>
              <a:defRPr/>
            </a:pPr>
            <a:endParaRPr lang="hr-HR"/>
          </a:p>
        </p:txBody>
      </p:sp>
      <p:sp>
        <p:nvSpPr>
          <p:cNvPr id="10" name="Slide Number Placeholder 5"/>
          <p:cNvSpPr>
            <a:spLocks noGrp="1"/>
          </p:cNvSpPr>
          <p:nvPr>
            <p:ph type="sldNum" sz="quarter" idx="12"/>
          </p:nvPr>
        </p:nvSpPr>
        <p:spPr/>
        <p:txBody>
          <a:bodyPr/>
          <a:lstStyle>
            <a:lvl1pPr>
              <a:defRPr/>
            </a:lvl1pPr>
          </a:lstStyle>
          <a:p>
            <a:pPr>
              <a:defRPr/>
            </a:pPr>
            <a:fld id="{CEB652D4-4460-4BF8-A6BD-37A2B0A2BDE7}" type="slidenum">
              <a:rPr lang="hr-HR"/>
              <a:pPr>
                <a:defRPr/>
              </a:pPr>
              <a:t>‹#›</a:t>
            </a:fld>
            <a:endParaRPr lang="hr-HR"/>
          </a:p>
        </p:txBody>
      </p:sp>
    </p:spTree>
    <p:extLst>
      <p:ext uri="{BB962C8B-B14F-4D97-AF65-F5344CB8AC3E}">
        <p14:creationId xmlns:p14="http://schemas.microsoft.com/office/powerpoint/2010/main" val="247779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A7FC592-508F-4031-B066-FB000A509DF3}" type="datetime1">
              <a:rPr lang="hr-HR"/>
              <a:pPr>
                <a:defRPr/>
              </a:pPr>
              <a:t>26.10.2016.</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075E48B4-6DD5-4064-BE7B-274A1897A975}" type="slidenum">
              <a:rPr lang="hr-HR"/>
              <a:pPr>
                <a:defRPr/>
              </a:pPr>
              <a:t>‹#›</a:t>
            </a:fld>
            <a:endParaRPr lang="hr-HR"/>
          </a:p>
        </p:txBody>
      </p:sp>
    </p:spTree>
    <p:extLst>
      <p:ext uri="{BB962C8B-B14F-4D97-AF65-F5344CB8AC3E}">
        <p14:creationId xmlns:p14="http://schemas.microsoft.com/office/powerpoint/2010/main" val="291036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C0E4808-E189-4701-A27D-9396A5774EAA}" type="datetime1">
              <a:rPr lang="hr-HR"/>
              <a:pPr>
                <a:defRPr/>
              </a:pPr>
              <a:t>26.10.2016.</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126901BB-26F2-484C-85CF-F3D8F12B543C}" type="slidenum">
              <a:rPr lang="hr-HR"/>
              <a:pPr>
                <a:defRPr/>
              </a:pPr>
              <a:t>‹#›</a:t>
            </a:fld>
            <a:endParaRPr lang="hr-HR"/>
          </a:p>
        </p:txBody>
      </p:sp>
    </p:spTree>
    <p:extLst>
      <p:ext uri="{BB962C8B-B14F-4D97-AF65-F5344CB8AC3E}">
        <p14:creationId xmlns:p14="http://schemas.microsoft.com/office/powerpoint/2010/main" val="294229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126E7B-A3AA-4EB5-848D-E9A590BB87FF}" type="datetime1">
              <a:rPr lang="hr-HR"/>
              <a:pPr>
                <a:defRPr/>
              </a:pPr>
              <a:t>26.10.2016.</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BEDBBEA9-FF59-4FD1-9FE9-5619D3161DE9}" type="slidenum">
              <a:rPr lang="hr-HR"/>
              <a:pPr>
                <a:defRPr/>
              </a:pPr>
              <a:t>‹#›</a:t>
            </a:fld>
            <a:endParaRPr lang="hr-HR"/>
          </a:p>
        </p:txBody>
      </p:sp>
    </p:spTree>
    <p:extLst>
      <p:ext uri="{BB962C8B-B14F-4D97-AF65-F5344CB8AC3E}">
        <p14:creationId xmlns:p14="http://schemas.microsoft.com/office/powerpoint/2010/main" val="35664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85B387B-0EEA-4E45-BF92-B8F0E516F947}" type="datetime1">
              <a:rPr lang="hr-HR"/>
              <a:pPr>
                <a:defRPr/>
              </a:pPr>
              <a:t>26.10.2016.</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FE01C061-436D-4D10-8AD2-9EA5A48BE58F}" type="slidenum">
              <a:rPr lang="hr-HR"/>
              <a:pPr>
                <a:defRPr/>
              </a:pPr>
              <a:t>‹#›</a:t>
            </a:fld>
            <a:endParaRPr lang="hr-HR"/>
          </a:p>
        </p:txBody>
      </p:sp>
    </p:spTree>
    <p:extLst>
      <p:ext uri="{BB962C8B-B14F-4D97-AF65-F5344CB8AC3E}">
        <p14:creationId xmlns:p14="http://schemas.microsoft.com/office/powerpoint/2010/main" val="266853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6E2BDC8-B42E-4203-B217-80E54D65C92F}" type="datetime1">
              <a:rPr lang="hr-HR"/>
              <a:pPr>
                <a:defRPr/>
              </a:pPr>
              <a:t>26.10.2016.</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3248DFC4-12AD-42FF-97F1-D580A154EA74}" type="slidenum">
              <a:rPr lang="hr-HR"/>
              <a:pPr>
                <a:defRPr/>
              </a:pPr>
              <a:t>‹#›</a:t>
            </a:fld>
            <a:endParaRPr lang="hr-HR"/>
          </a:p>
        </p:txBody>
      </p:sp>
    </p:spTree>
    <p:extLst>
      <p:ext uri="{BB962C8B-B14F-4D97-AF65-F5344CB8AC3E}">
        <p14:creationId xmlns:p14="http://schemas.microsoft.com/office/powerpoint/2010/main" val="29453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FAE1B75-DA3B-465C-9DAA-B92FF0A9A155}" type="datetime1">
              <a:rPr lang="hr-HR"/>
              <a:pPr>
                <a:defRPr/>
              </a:pPr>
              <a:t>26.10.2016.</a:t>
            </a:fld>
            <a:endParaRPr lang="hr-H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hr-H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04FCD9B-BCC6-4231-9FB3-40564728FF72}"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767" r:id="rId1"/>
    <p:sldLayoutId id="2147483775" r:id="rId2"/>
    <p:sldLayoutId id="2147483776" r:id="rId3"/>
    <p:sldLayoutId id="214748377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twitter.com/SUN_Movement" TargetMode="External"/><Relationship Id="rId5" Type="http://schemas.openxmlformats.org/officeDocument/2006/relationships/hyperlink" Target="http://www.facebook.com/SUNMovement" TargetMode="External"/><Relationship Id="rId4" Type="http://schemas.openxmlformats.org/officeDocument/2006/relationships/hyperlink" Target="http://www.scalingupnutritio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nutrition/global-target-2025/f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51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732088"/>
            <a:ext cx="9144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chemeClr val="tx2"/>
              </a:solidFill>
            </a:endParaRPr>
          </a:p>
        </p:txBody>
      </p:sp>
      <p:sp>
        <p:nvSpPr>
          <p:cNvPr id="10" name="Title 1"/>
          <p:cNvSpPr txBox="1">
            <a:spLocks/>
          </p:cNvSpPr>
          <p:nvPr/>
        </p:nvSpPr>
        <p:spPr>
          <a:xfrm>
            <a:off x="2551113" y="3422650"/>
            <a:ext cx="7886700" cy="9413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6200" b="1" baseline="30000" dirty="0" smtClean="0">
                <a:solidFill>
                  <a:schemeClr val="accent3"/>
                </a:solidFill>
                <a:latin typeface="+mn-lt"/>
              </a:rPr>
              <a:t>MOUVEMENT </a:t>
            </a:r>
            <a:r>
              <a:rPr lang="en-US" sz="6200" b="1" baseline="30000" dirty="0">
                <a:solidFill>
                  <a:schemeClr val="accent3"/>
                </a:solidFill>
                <a:latin typeface="+mn-lt"/>
              </a:rPr>
              <a:t>SUN</a:t>
            </a:r>
          </a:p>
        </p:txBody>
      </p:sp>
      <p:sp>
        <p:nvSpPr>
          <p:cNvPr id="12" name="Rectangle 11"/>
          <p:cNvSpPr/>
          <p:nvPr/>
        </p:nvSpPr>
        <p:spPr>
          <a:xfrm>
            <a:off x="4490519" y="4175125"/>
            <a:ext cx="4661419" cy="184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chemeClr val="tx2"/>
              </a:solidFill>
            </a:endParaRPr>
          </a:p>
        </p:txBody>
      </p:sp>
      <p:sp>
        <p:nvSpPr>
          <p:cNvPr id="5126" name="TextBox 12"/>
          <p:cNvSpPr txBox="1">
            <a:spLocks noChangeArrowheads="1"/>
          </p:cNvSpPr>
          <p:nvPr/>
        </p:nvSpPr>
        <p:spPr bwMode="auto">
          <a:xfrm>
            <a:off x="4792663" y="4359275"/>
            <a:ext cx="36544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sr-Latn-RS" sz="3000" b="1" dirty="0" err="1" smtClean="0"/>
              <a:t>Mouvement</a:t>
            </a:r>
            <a:r>
              <a:rPr lang="en-GB" altLang="sr-Latn-RS" sz="3000" b="1" dirty="0"/>
              <a:t> SUN </a:t>
            </a:r>
          </a:p>
          <a:p>
            <a:pPr algn="r" eaLnBrk="1" hangingPunct="1">
              <a:lnSpc>
                <a:spcPct val="100000"/>
              </a:lnSpc>
              <a:spcBef>
                <a:spcPct val="0"/>
              </a:spcBef>
              <a:buFontTx/>
              <a:buNone/>
            </a:pPr>
            <a:r>
              <a:rPr lang="en-GB" altLang="sr-Latn-RS" sz="3000" dirty="0"/>
              <a:t>PowerPoint </a:t>
            </a:r>
            <a:endParaRPr lang="en-GB" altLang="sr-Latn-RS" sz="3000" dirty="0" smtClean="0"/>
          </a:p>
          <a:p>
            <a:pPr algn="r" eaLnBrk="1" hangingPunct="1">
              <a:lnSpc>
                <a:spcPct val="100000"/>
              </a:lnSpc>
              <a:spcBef>
                <a:spcPct val="0"/>
              </a:spcBef>
              <a:buFontTx/>
              <a:buNone/>
            </a:pPr>
            <a:r>
              <a:rPr lang="en-GB" altLang="sr-Latn-RS" sz="3000" dirty="0" err="1" smtClean="0"/>
              <a:t>Octobre</a:t>
            </a:r>
            <a:r>
              <a:rPr lang="en-GB" altLang="sr-Latn-RS" sz="3000" dirty="0" smtClean="0"/>
              <a:t> </a:t>
            </a:r>
            <a:r>
              <a:rPr lang="en-GB" altLang="sr-Latn-RS" sz="3000" dirty="0"/>
              <a:t>2016</a:t>
            </a:r>
          </a:p>
          <a:p>
            <a:pPr eaLnBrk="1" hangingPunct="1">
              <a:lnSpc>
                <a:spcPct val="100000"/>
              </a:lnSpc>
              <a:spcBef>
                <a:spcPct val="0"/>
              </a:spcBef>
              <a:buFontTx/>
              <a:buNone/>
            </a:pPr>
            <a:endParaRPr lang="hr-HR" altLang="sr-Latn-RS" sz="3000" dirty="0"/>
          </a:p>
        </p:txBody>
      </p:sp>
      <p:sp>
        <p:nvSpPr>
          <p:cNvPr id="15" name="TextBox 14"/>
          <p:cNvSpPr txBox="1"/>
          <p:nvPr/>
        </p:nvSpPr>
        <p:spPr>
          <a:xfrm>
            <a:off x="695757" y="6082309"/>
            <a:ext cx="7660592" cy="800219"/>
          </a:xfrm>
          <a:prstGeom prst="rect">
            <a:avLst/>
          </a:prstGeom>
          <a:noFill/>
        </p:spPr>
        <p:txBody>
          <a:bodyPr wrap="square">
            <a:spAutoFit/>
          </a:bodyPr>
          <a:lstStyle/>
          <a:p>
            <a:pPr algn="just" eaLnBrk="1" fontAlgn="auto" hangingPunct="1">
              <a:spcBef>
                <a:spcPts val="0"/>
              </a:spcBef>
              <a:spcAft>
                <a:spcPts val="0"/>
              </a:spcAft>
              <a:defRPr/>
            </a:pPr>
            <a:r>
              <a:rPr lang="en-US" sz="1400" b="1" dirty="0" smtClean="0">
                <a:solidFill>
                  <a:schemeClr val="tx1">
                    <a:lumMod val="60000"/>
                    <a:lumOff val="40000"/>
                  </a:schemeClr>
                </a:solidFill>
                <a:latin typeface="+mn-lt"/>
              </a:rPr>
              <a:t>Le </a:t>
            </a:r>
            <a:r>
              <a:rPr lang="en-US" sz="1400" b="1" dirty="0" err="1" smtClean="0">
                <a:solidFill>
                  <a:schemeClr val="tx1">
                    <a:lumMod val="60000"/>
                    <a:lumOff val="40000"/>
                  </a:schemeClr>
                </a:solidFill>
                <a:latin typeface="+mn-lt"/>
              </a:rPr>
              <a:t>Mouvement</a:t>
            </a:r>
            <a:r>
              <a:rPr lang="en-US" sz="1400" b="1" dirty="0" smtClean="0">
                <a:solidFill>
                  <a:schemeClr val="tx1">
                    <a:lumMod val="60000"/>
                    <a:lumOff val="40000"/>
                  </a:schemeClr>
                </a:solidFill>
                <a:latin typeface="+mn-lt"/>
              </a:rPr>
              <a:t> pour le </a:t>
            </a:r>
            <a:r>
              <a:rPr lang="en-US" sz="1400" b="1" dirty="0" err="1" smtClean="0">
                <a:solidFill>
                  <a:schemeClr val="tx1">
                    <a:lumMod val="60000"/>
                    <a:lumOff val="40000"/>
                  </a:schemeClr>
                </a:solidFill>
                <a:latin typeface="+mn-lt"/>
              </a:rPr>
              <a:t>renforcement</a:t>
            </a:r>
            <a:r>
              <a:rPr lang="en-US" sz="1400" b="1" dirty="0" smtClean="0">
                <a:solidFill>
                  <a:schemeClr val="tx1">
                    <a:lumMod val="60000"/>
                    <a:lumOff val="40000"/>
                  </a:schemeClr>
                </a:solidFill>
                <a:latin typeface="+mn-lt"/>
              </a:rPr>
              <a:t> de la nutrition (</a:t>
            </a:r>
            <a:r>
              <a:rPr lang="en-US" sz="1400" b="1" dirty="0" err="1" smtClean="0">
                <a:solidFill>
                  <a:schemeClr val="tx1">
                    <a:lumMod val="60000"/>
                    <a:lumOff val="40000"/>
                  </a:schemeClr>
                </a:solidFill>
                <a:latin typeface="+mn-lt"/>
              </a:rPr>
              <a:t>Mouvemnt</a:t>
            </a:r>
            <a:r>
              <a:rPr lang="en-US" sz="1400" b="1" dirty="0" smtClean="0">
                <a:solidFill>
                  <a:schemeClr val="tx1">
                    <a:lumMod val="60000"/>
                    <a:lumOff val="40000"/>
                  </a:schemeClr>
                </a:solidFill>
                <a:latin typeface="+mn-lt"/>
              </a:rPr>
              <a:t> SUN) </a:t>
            </a:r>
            <a:r>
              <a:rPr lang="en-US" sz="1400" b="1" dirty="0" err="1" smtClean="0">
                <a:solidFill>
                  <a:schemeClr val="tx1">
                    <a:lumMod val="60000"/>
                    <a:lumOff val="40000"/>
                  </a:schemeClr>
                </a:solidFill>
                <a:latin typeface="+mn-lt"/>
              </a:rPr>
              <a:t>est</a:t>
            </a:r>
            <a:r>
              <a:rPr lang="en-US" sz="1400" b="1" dirty="0" smtClean="0">
                <a:solidFill>
                  <a:schemeClr val="tx1">
                    <a:lumMod val="60000"/>
                    <a:lumOff val="40000"/>
                  </a:schemeClr>
                </a:solidFill>
                <a:latin typeface="+mn-lt"/>
              </a:rPr>
              <a:t> </a:t>
            </a:r>
            <a:r>
              <a:rPr lang="en-US" sz="1400" b="1" dirty="0" err="1" smtClean="0">
                <a:solidFill>
                  <a:schemeClr val="tx1">
                    <a:lumMod val="60000"/>
                    <a:lumOff val="40000"/>
                  </a:schemeClr>
                </a:solidFill>
                <a:latin typeface="+mn-lt"/>
              </a:rPr>
              <a:t>fondé</a:t>
            </a:r>
            <a:r>
              <a:rPr lang="en-US" sz="1400" b="1" dirty="0" smtClean="0">
                <a:solidFill>
                  <a:schemeClr val="tx1">
                    <a:lumMod val="60000"/>
                    <a:lumOff val="40000"/>
                  </a:schemeClr>
                </a:solidFill>
                <a:latin typeface="+mn-lt"/>
              </a:rPr>
              <a:t> sur le </a:t>
            </a:r>
            <a:r>
              <a:rPr lang="en-US" sz="1400" b="1" dirty="0" err="1" smtClean="0">
                <a:solidFill>
                  <a:schemeClr val="tx1">
                    <a:lumMod val="60000"/>
                    <a:lumOff val="40000"/>
                  </a:schemeClr>
                </a:solidFill>
                <a:latin typeface="+mn-lt"/>
              </a:rPr>
              <a:t>principe</a:t>
            </a:r>
            <a:r>
              <a:rPr lang="en-US" sz="1400" b="1" dirty="0" smtClean="0">
                <a:solidFill>
                  <a:schemeClr val="tx1">
                    <a:lumMod val="60000"/>
                    <a:lumOff val="40000"/>
                  </a:schemeClr>
                </a:solidFill>
                <a:latin typeface="+mn-lt"/>
              </a:rPr>
              <a:t> que </a:t>
            </a:r>
            <a:r>
              <a:rPr lang="en-US" sz="1400" b="1" dirty="0" err="1" smtClean="0">
                <a:solidFill>
                  <a:schemeClr val="tx1">
                    <a:lumMod val="60000"/>
                    <a:lumOff val="40000"/>
                  </a:schemeClr>
                </a:solidFill>
                <a:latin typeface="+mn-lt"/>
              </a:rPr>
              <a:t>toutes</a:t>
            </a:r>
            <a:r>
              <a:rPr lang="en-US" sz="1400" b="1" dirty="0" smtClean="0">
                <a:solidFill>
                  <a:schemeClr val="tx1">
                    <a:lumMod val="60000"/>
                    <a:lumOff val="40000"/>
                  </a:schemeClr>
                </a:solidFill>
                <a:latin typeface="+mn-lt"/>
              </a:rPr>
              <a:t> les </a:t>
            </a:r>
            <a:r>
              <a:rPr lang="en-US" sz="1400" b="1" dirty="0" err="1" smtClean="0">
                <a:solidFill>
                  <a:schemeClr val="tx1">
                    <a:lumMod val="60000"/>
                    <a:lumOff val="40000"/>
                  </a:schemeClr>
                </a:solidFill>
                <a:latin typeface="+mn-lt"/>
              </a:rPr>
              <a:t>personnes</a:t>
            </a:r>
            <a:r>
              <a:rPr lang="en-US" sz="1400" b="1" dirty="0" smtClean="0">
                <a:solidFill>
                  <a:schemeClr val="tx1">
                    <a:lumMod val="60000"/>
                    <a:lumOff val="40000"/>
                  </a:schemeClr>
                </a:solidFill>
                <a:latin typeface="+mn-lt"/>
              </a:rPr>
              <a:t> </a:t>
            </a:r>
            <a:r>
              <a:rPr lang="en-US" sz="1400" b="1" dirty="0" err="1" smtClean="0">
                <a:solidFill>
                  <a:schemeClr val="tx1">
                    <a:lumMod val="60000"/>
                    <a:lumOff val="40000"/>
                  </a:schemeClr>
                </a:solidFill>
                <a:latin typeface="+mn-lt"/>
              </a:rPr>
              <a:t>ont</a:t>
            </a:r>
            <a:r>
              <a:rPr lang="en-US" sz="1400" b="1" dirty="0" smtClean="0">
                <a:solidFill>
                  <a:schemeClr val="tx1">
                    <a:lumMod val="60000"/>
                    <a:lumOff val="40000"/>
                  </a:schemeClr>
                </a:solidFill>
                <a:latin typeface="+mn-lt"/>
              </a:rPr>
              <a:t> droit à </a:t>
            </a:r>
            <a:r>
              <a:rPr lang="en-US" sz="1400" b="1" dirty="0" err="1" smtClean="0">
                <a:solidFill>
                  <a:schemeClr val="tx1">
                    <a:lumMod val="60000"/>
                    <a:lumOff val="40000"/>
                  </a:schemeClr>
                </a:solidFill>
                <a:latin typeface="+mn-lt"/>
              </a:rPr>
              <a:t>une</a:t>
            </a:r>
            <a:r>
              <a:rPr lang="en-US" sz="1400" b="1" dirty="0" smtClean="0">
                <a:solidFill>
                  <a:schemeClr val="tx1">
                    <a:lumMod val="60000"/>
                    <a:lumOff val="40000"/>
                  </a:schemeClr>
                </a:solidFill>
                <a:latin typeface="+mn-lt"/>
              </a:rPr>
              <a:t> alimentation et </a:t>
            </a:r>
            <a:r>
              <a:rPr lang="en-US" sz="1400" b="1" dirty="0" err="1" smtClean="0">
                <a:solidFill>
                  <a:schemeClr val="tx1">
                    <a:lumMod val="60000"/>
                    <a:lumOff val="40000"/>
                  </a:schemeClr>
                </a:solidFill>
                <a:latin typeface="+mn-lt"/>
              </a:rPr>
              <a:t>une</a:t>
            </a:r>
            <a:r>
              <a:rPr lang="en-US" sz="1400" b="1" dirty="0" smtClean="0">
                <a:solidFill>
                  <a:schemeClr val="tx1">
                    <a:lumMod val="60000"/>
                    <a:lumOff val="40000"/>
                  </a:schemeClr>
                </a:solidFill>
                <a:latin typeface="+mn-lt"/>
              </a:rPr>
              <a:t> nutrition </a:t>
            </a:r>
            <a:r>
              <a:rPr lang="en-US" sz="1400" b="1" dirty="0" err="1" smtClean="0">
                <a:solidFill>
                  <a:schemeClr val="tx1">
                    <a:lumMod val="60000"/>
                    <a:lumOff val="40000"/>
                  </a:schemeClr>
                </a:solidFill>
                <a:latin typeface="+mn-lt"/>
              </a:rPr>
              <a:t>adéquates</a:t>
            </a:r>
            <a:r>
              <a:rPr lang="en-US" sz="1400" b="1" dirty="0" smtClean="0">
                <a:solidFill>
                  <a:schemeClr val="tx1">
                    <a:lumMod val="60000"/>
                    <a:lumOff val="40000"/>
                  </a:schemeClr>
                </a:solidFill>
                <a:latin typeface="+mn-lt"/>
              </a:rPr>
              <a:t>. </a:t>
            </a:r>
            <a:endParaRPr lang="en-US" sz="1400" dirty="0">
              <a:solidFill>
                <a:schemeClr val="tx1">
                  <a:lumMod val="60000"/>
                  <a:lumOff val="40000"/>
                </a:schemeClr>
              </a:solidFill>
              <a:latin typeface="+mn-lt"/>
            </a:endParaRPr>
          </a:p>
          <a:p>
            <a:pPr eaLnBrk="1" fontAlgn="auto" hangingPunct="1">
              <a:spcBef>
                <a:spcPts val="0"/>
              </a:spcBef>
              <a:spcAft>
                <a:spcPts val="0"/>
              </a:spcAft>
              <a:defRPr/>
            </a:pPr>
            <a:endParaRPr lang="hr-HR" dirty="0">
              <a:latin typeface="+mn-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757" y="4781550"/>
            <a:ext cx="1935803" cy="953187"/>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41425" y="1989138"/>
            <a:ext cx="6754813" cy="4351337"/>
          </a:xfrm>
        </p:spPr>
      </p:pic>
      <p:sp>
        <p:nvSpPr>
          <p:cNvPr id="5" name="Title 1"/>
          <p:cNvSpPr txBox="1">
            <a:spLocks/>
          </p:cNvSpPr>
          <p:nvPr/>
        </p:nvSpPr>
        <p:spPr bwMode="auto">
          <a:xfrm>
            <a:off x="628650" y="639763"/>
            <a:ext cx="268491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smtClean="0">
                <a:solidFill>
                  <a:schemeClr val="bg1"/>
                </a:solidFill>
                <a:latin typeface="+mn-lt"/>
              </a:rPr>
              <a:t>MÉTHODOLOGIE </a:t>
            </a:r>
            <a:endParaRPr lang="hr-HR" sz="2600" b="1" dirty="0">
              <a:solidFill>
                <a:schemeClr val="bg1"/>
              </a:solidFill>
              <a:latin typeface="+mn-lt"/>
            </a:endParaRPr>
          </a:p>
        </p:txBody>
      </p:sp>
      <p:sp>
        <p:nvSpPr>
          <p:cNvPr id="4" name="Content Placeholder 2"/>
          <p:cNvSpPr txBox="1">
            <a:spLocks/>
          </p:cNvSpPr>
          <p:nvPr/>
        </p:nvSpPr>
        <p:spPr bwMode="auto">
          <a:xfrm>
            <a:off x="2116138" y="2116138"/>
            <a:ext cx="5845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100" b="1" dirty="0">
                <a:solidFill>
                  <a:schemeClr val="accent6"/>
                </a:solidFill>
              </a:rPr>
              <a:t>1. </a:t>
            </a:r>
            <a:r>
              <a:rPr lang="fr-FR" sz="1100" b="1" dirty="0">
                <a:solidFill>
                  <a:schemeClr val="accent6"/>
                </a:solidFill>
              </a:rPr>
              <a:t>Développer et maintenir un environnement politique favorable</a:t>
            </a:r>
            <a:endParaRPr lang="en-US" sz="1100" b="1" dirty="0">
              <a:solidFill>
                <a:schemeClr val="accent6"/>
              </a:solidFill>
            </a:endParaRPr>
          </a:p>
          <a:p>
            <a:pPr defTabSz="914400" eaLnBrk="1" hangingPunct="1">
              <a:lnSpc>
                <a:spcPct val="100000"/>
              </a:lnSpc>
              <a:spcBef>
                <a:spcPts val="0"/>
              </a:spcBef>
              <a:spcAft>
                <a:spcPts val="0"/>
              </a:spcAft>
              <a:defRPr/>
            </a:pPr>
            <a:r>
              <a:rPr lang="fr-FR" sz="800" b="1" dirty="0" smtClean="0"/>
              <a:t>Un </a:t>
            </a:r>
            <a:r>
              <a:rPr lang="fr-FR" sz="800" b="1" dirty="0"/>
              <a:t>leadership fort dans le pays traduit l'engagement en action et inspire la dynamique </a:t>
            </a:r>
            <a:r>
              <a:rPr lang="fr-FR" sz="800" b="1" dirty="0" smtClean="0"/>
              <a:t>politique et </a:t>
            </a:r>
            <a:r>
              <a:rPr lang="fr-FR" sz="800" b="1" dirty="0"/>
              <a:t>sociale </a:t>
            </a:r>
            <a:r>
              <a:rPr lang="fr-FR" sz="800" b="1" dirty="0" smtClean="0"/>
              <a:t>collective.</a:t>
            </a:r>
            <a:endParaRPr lang="fr-FR" sz="800" b="1" dirty="0"/>
          </a:p>
          <a:p>
            <a:pPr defTabSz="914400" eaLnBrk="1" hangingPunct="1">
              <a:lnSpc>
                <a:spcPct val="100000"/>
              </a:lnSpc>
              <a:spcBef>
                <a:spcPts val="0"/>
              </a:spcBef>
              <a:spcAft>
                <a:spcPts val="0"/>
              </a:spcAft>
              <a:defRPr/>
            </a:pPr>
            <a:r>
              <a:rPr lang="fr-FR" sz="800" b="1" dirty="0" smtClean="0"/>
              <a:t>Un </a:t>
            </a:r>
            <a:r>
              <a:rPr lang="fr-FR" sz="800" b="1" dirty="0"/>
              <a:t>espace partagé (des plateformes multi-acteurs) aux niveaux national et local ouvre la voie à </a:t>
            </a:r>
            <a:r>
              <a:rPr lang="fr-FR" sz="800" b="1" dirty="0" smtClean="0"/>
              <a:t>une action </a:t>
            </a:r>
            <a:r>
              <a:rPr lang="fr-FR" sz="800" b="1" dirty="0"/>
              <a:t>collective, et permet aux agents du changement de la nutrition de se rendre </a:t>
            </a:r>
            <a:r>
              <a:rPr lang="fr-FR" sz="800" b="1" dirty="0" smtClean="0"/>
              <a:t>mutuellement responsables </a:t>
            </a:r>
            <a:r>
              <a:rPr lang="fr-FR" sz="800" b="1" dirty="0"/>
              <a:t>du renforcement de </a:t>
            </a:r>
            <a:r>
              <a:rPr lang="fr-FR" sz="800" b="1" dirty="0" smtClean="0"/>
              <a:t>l'impact.</a:t>
            </a:r>
            <a:endParaRPr lang="en-US" sz="800" b="1" dirty="0"/>
          </a:p>
        </p:txBody>
      </p:sp>
      <p:sp>
        <p:nvSpPr>
          <p:cNvPr id="14341" name="Content Placeholder 2"/>
          <p:cNvSpPr txBox="1">
            <a:spLocks/>
          </p:cNvSpPr>
          <p:nvPr/>
        </p:nvSpPr>
        <p:spPr bwMode="auto">
          <a:xfrm>
            <a:off x="2116138" y="3041650"/>
            <a:ext cx="5845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100" b="1" dirty="0">
                <a:solidFill>
                  <a:srgbClr val="92D050"/>
                </a:solidFill>
              </a:rPr>
              <a:t>2. </a:t>
            </a:r>
            <a:r>
              <a:rPr lang="fr-FR" altLang="sr-Latn-RS" sz="1100" b="1" dirty="0">
                <a:solidFill>
                  <a:srgbClr val="92D050"/>
                </a:solidFill>
              </a:rPr>
              <a:t>Hiérarchiser et institutionnaliser les mesures efficaces </a:t>
            </a:r>
            <a:r>
              <a:rPr lang="fr-FR" altLang="sr-Latn-RS" sz="1100" b="1" dirty="0" smtClean="0">
                <a:solidFill>
                  <a:srgbClr val="92D050"/>
                </a:solidFill>
              </a:rPr>
              <a:t>qui contribuent </a:t>
            </a:r>
            <a:r>
              <a:rPr lang="fr-FR" altLang="sr-Latn-RS" sz="1100" b="1" dirty="0">
                <a:solidFill>
                  <a:srgbClr val="92D050"/>
                </a:solidFill>
              </a:rPr>
              <a:t>à une bonne nutrition</a:t>
            </a:r>
            <a:endParaRPr lang="hr-HR" altLang="sr-Latn-RS" sz="1100" b="1" dirty="0">
              <a:solidFill>
                <a:srgbClr val="92D050"/>
              </a:solidFill>
            </a:endParaRPr>
          </a:p>
          <a:p>
            <a:pPr marL="171450" indent="-171450" defTabSz="914400" eaLnBrk="1" hangingPunct="1">
              <a:lnSpc>
                <a:spcPct val="100000"/>
              </a:lnSpc>
              <a:spcBef>
                <a:spcPct val="0"/>
              </a:spcBef>
            </a:pPr>
            <a:r>
              <a:rPr lang="fr-FR" altLang="sr-Latn-RS" sz="800" b="1" dirty="0" smtClean="0"/>
              <a:t>Les </a:t>
            </a:r>
            <a:r>
              <a:rPr lang="fr-FR" altLang="sr-Latn-RS" sz="800" b="1" dirty="0"/>
              <a:t>interventions nutritionnelles à fort impact qui ont fait leurs preuves dans la réduction du retard </a:t>
            </a:r>
            <a:r>
              <a:rPr lang="fr-FR" altLang="sr-Latn-RS" sz="800" b="1" dirty="0" smtClean="0"/>
              <a:t>de croissance</a:t>
            </a:r>
            <a:r>
              <a:rPr lang="fr-FR" altLang="sr-Latn-RS" sz="800" b="1" dirty="0"/>
              <a:t>, l'augmentation de l'allaitement, la réduction de l'anémie, et la réduction de </a:t>
            </a:r>
            <a:r>
              <a:rPr lang="fr-FR" altLang="sr-Latn-RS" sz="800" b="1" dirty="0" smtClean="0"/>
              <a:t>l'émaciation sont renforcées.</a:t>
            </a:r>
            <a:endParaRPr lang="fr-FR" altLang="sr-Latn-RS" sz="800" b="1" dirty="0"/>
          </a:p>
          <a:p>
            <a:pPr marL="171450" indent="-171450" defTabSz="914400" eaLnBrk="1" hangingPunct="1">
              <a:lnSpc>
                <a:spcPct val="100000"/>
              </a:lnSpc>
              <a:spcBef>
                <a:spcPct val="0"/>
              </a:spcBef>
            </a:pPr>
            <a:r>
              <a:rPr lang="fr-FR" altLang="sr-Latn-RS" sz="800" b="1" dirty="0"/>
              <a:t> </a:t>
            </a:r>
            <a:r>
              <a:rPr lang="fr-FR" altLang="sr-Latn-RS" sz="800" b="1" dirty="0" smtClean="0"/>
              <a:t>Des </a:t>
            </a:r>
            <a:r>
              <a:rPr lang="fr-FR" altLang="sr-Latn-RS" sz="800" b="1" dirty="0"/>
              <a:t>secteurs tels que l'agriculture, l'éducation, la protection sociale, la santé et </a:t>
            </a:r>
            <a:r>
              <a:rPr lang="fr-FR" altLang="sr-Latn-RS" sz="800" b="1" dirty="0" smtClean="0"/>
              <a:t>l’autonomisation des </a:t>
            </a:r>
            <a:r>
              <a:rPr lang="fr-FR" altLang="sr-Latn-RS" sz="800" b="1" dirty="0"/>
              <a:t>femmes </a:t>
            </a:r>
            <a:r>
              <a:rPr lang="fr-FR" altLang="sr-Latn-RS" sz="800" b="1" dirty="0" smtClean="0"/>
              <a:t>intègrent </a:t>
            </a:r>
            <a:r>
              <a:rPr lang="fr-FR" altLang="sr-Latn-RS" sz="800" b="1" dirty="0"/>
              <a:t>l'accent sur la nutrition et contribuent davantage à nourrir les </a:t>
            </a:r>
            <a:r>
              <a:rPr lang="fr-FR" altLang="sr-Latn-RS" sz="800" b="1" dirty="0" smtClean="0"/>
              <a:t>populations et </a:t>
            </a:r>
            <a:r>
              <a:rPr lang="fr-FR" altLang="sr-Latn-RS" sz="800" b="1" dirty="0"/>
              <a:t>à garantir </a:t>
            </a:r>
            <a:r>
              <a:rPr lang="fr-FR" altLang="sr-Latn-RS" sz="800" b="1" dirty="0" smtClean="0"/>
              <a:t>l'avenir  </a:t>
            </a:r>
          </a:p>
          <a:p>
            <a:pPr marL="171450" indent="-171450" defTabSz="914400" eaLnBrk="1" hangingPunct="1">
              <a:lnSpc>
                <a:spcPct val="100000"/>
              </a:lnSpc>
              <a:spcBef>
                <a:spcPct val="0"/>
              </a:spcBef>
            </a:pPr>
            <a:r>
              <a:rPr lang="fr-FR" altLang="sr-Latn-RS" sz="800" b="1" dirty="0" smtClean="0"/>
              <a:t>Les </a:t>
            </a:r>
            <a:r>
              <a:rPr lang="fr-FR" altLang="sr-Latn-RS" sz="800" b="1" dirty="0"/>
              <a:t>politiques, les lois et règlements qui contribuent à faire de la bonne nutrition une réalité </a:t>
            </a:r>
            <a:r>
              <a:rPr lang="fr-FR" altLang="sr-Latn-RS" sz="800" b="1" dirty="0" smtClean="0"/>
              <a:t>sont mises </a:t>
            </a:r>
            <a:r>
              <a:rPr lang="fr-FR" altLang="sr-Latn-RS" sz="800" b="1" dirty="0"/>
              <a:t>en place, </a:t>
            </a:r>
            <a:r>
              <a:rPr lang="fr-FR" altLang="sr-Latn-RS" sz="800" b="1" dirty="0" smtClean="0"/>
              <a:t> </a:t>
            </a:r>
            <a:r>
              <a:rPr lang="fr-FR" altLang="sr-Latn-RS" sz="800" b="1" dirty="0" err="1" smtClean="0"/>
              <a:t>vec</a:t>
            </a:r>
            <a:r>
              <a:rPr lang="fr-FR" altLang="sr-Latn-RS" sz="800" b="1" dirty="0" smtClean="0"/>
              <a:t> </a:t>
            </a:r>
            <a:r>
              <a:rPr lang="fr-FR" altLang="sr-Latn-RS" sz="800" b="1" dirty="0"/>
              <a:t>un accent sur les femmes et les adolescentes, le renforcement de l'action</a:t>
            </a:r>
          </a:p>
          <a:p>
            <a:pPr marL="171450" indent="-171450" defTabSz="914400" eaLnBrk="1" hangingPunct="1">
              <a:lnSpc>
                <a:spcPct val="100000"/>
              </a:lnSpc>
              <a:spcBef>
                <a:spcPct val="0"/>
              </a:spcBef>
            </a:pPr>
            <a:r>
              <a:rPr lang="fr-FR" altLang="sr-Latn-RS" sz="800" b="1" dirty="0"/>
              <a:t>communautaire et de la participation inclusive</a:t>
            </a:r>
            <a:endParaRPr lang="en-US" altLang="sr-Latn-RS" sz="800" b="1" dirty="0"/>
          </a:p>
        </p:txBody>
      </p:sp>
      <p:sp>
        <p:nvSpPr>
          <p:cNvPr id="14342" name="Content Placeholder 2"/>
          <p:cNvSpPr txBox="1">
            <a:spLocks/>
          </p:cNvSpPr>
          <p:nvPr/>
        </p:nvSpPr>
        <p:spPr bwMode="auto">
          <a:xfrm>
            <a:off x="2081213" y="5395913"/>
            <a:ext cx="5845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100" b="1" dirty="0">
                <a:solidFill>
                  <a:srgbClr val="0070C0"/>
                </a:solidFill>
              </a:rPr>
              <a:t>4. </a:t>
            </a:r>
            <a:r>
              <a:rPr lang="fr-FR" altLang="sr-Latn-RS" sz="1100" b="1" dirty="0">
                <a:solidFill>
                  <a:srgbClr val="0070C0"/>
                </a:solidFill>
              </a:rPr>
              <a:t>Utiliser efficacement et augmenter </a:t>
            </a:r>
            <a:r>
              <a:rPr lang="fr-FR" altLang="sr-Latn-RS" sz="1100" b="1" dirty="0" smtClean="0">
                <a:solidFill>
                  <a:srgbClr val="0070C0"/>
                </a:solidFill>
              </a:rPr>
              <a:t>significativement les </a:t>
            </a:r>
            <a:r>
              <a:rPr lang="fr-FR" altLang="sr-Latn-RS" sz="1100" b="1" dirty="0">
                <a:solidFill>
                  <a:srgbClr val="0070C0"/>
                </a:solidFill>
              </a:rPr>
              <a:t>ressources financières pour la </a:t>
            </a:r>
            <a:r>
              <a:rPr lang="fr-FR" altLang="sr-Latn-RS" sz="1100" b="1" dirty="0" smtClean="0">
                <a:solidFill>
                  <a:srgbClr val="0070C0"/>
                </a:solidFill>
              </a:rPr>
              <a:t>nutrition</a:t>
            </a:r>
            <a:endParaRPr lang="fr-FR" altLang="sr-Latn-RS" sz="800" dirty="0" smtClean="0">
              <a:solidFill>
                <a:srgbClr val="0070C0"/>
              </a:solidFill>
            </a:endParaRPr>
          </a:p>
          <a:p>
            <a:pPr marL="171450" indent="-171450" defTabSz="914400" eaLnBrk="1" hangingPunct="1">
              <a:lnSpc>
                <a:spcPct val="100000"/>
              </a:lnSpc>
              <a:spcBef>
                <a:spcPct val="0"/>
              </a:spcBef>
            </a:pPr>
            <a:r>
              <a:rPr lang="fr-FR" altLang="sr-Latn-RS" sz="800" dirty="0" smtClean="0"/>
              <a:t>Les dépenses en matière de nutrition sont chiffrées de manière transparente, suivies et évaluées, pour</a:t>
            </a:r>
          </a:p>
          <a:p>
            <a:pPr defTabSz="914400" eaLnBrk="1" hangingPunct="1">
              <a:lnSpc>
                <a:spcPct val="100000"/>
              </a:lnSpc>
              <a:spcBef>
                <a:spcPct val="0"/>
              </a:spcBef>
              <a:buNone/>
            </a:pPr>
            <a:r>
              <a:rPr lang="fr-FR" altLang="sr-Latn-RS" sz="800" dirty="0" smtClean="0"/>
              <a:t>rendre les dépenses en cours plus efficaces et mobiliser de nouveaux fonds pour la nutrition</a:t>
            </a:r>
          </a:p>
          <a:p>
            <a:pPr marL="171450" indent="-171450" defTabSz="914400" eaLnBrk="1" hangingPunct="1">
              <a:lnSpc>
                <a:spcPct val="100000"/>
              </a:lnSpc>
              <a:spcBef>
                <a:spcPct val="0"/>
              </a:spcBef>
            </a:pPr>
            <a:r>
              <a:rPr lang="fr-FR" altLang="sr-Latn-RS" sz="800" dirty="0" smtClean="0"/>
              <a:t> Les gouvernements nationaux, les donateurs, les mécanismes de financement innovants, le secteur</a:t>
            </a:r>
          </a:p>
          <a:p>
            <a:pPr defTabSz="914400" eaLnBrk="1" hangingPunct="1">
              <a:lnSpc>
                <a:spcPct val="100000"/>
              </a:lnSpc>
              <a:spcBef>
                <a:spcPct val="0"/>
              </a:spcBef>
              <a:buNone/>
            </a:pPr>
            <a:r>
              <a:rPr lang="fr-FR" altLang="sr-Latn-RS" sz="800" dirty="0" smtClean="0"/>
              <a:t>privé et les consommateurs agissent de manière solidaire, pour accélérer collectivement les progrès.</a:t>
            </a:r>
            <a:endParaRPr lang="en-US" altLang="sr-Latn-RS" sz="800" dirty="0"/>
          </a:p>
        </p:txBody>
      </p:sp>
      <p:sp>
        <p:nvSpPr>
          <p:cNvPr id="14343" name="Content Placeholder 2"/>
          <p:cNvSpPr txBox="1">
            <a:spLocks/>
          </p:cNvSpPr>
          <p:nvPr/>
        </p:nvSpPr>
        <p:spPr bwMode="auto">
          <a:xfrm>
            <a:off x="2116138" y="4289425"/>
            <a:ext cx="5845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100" b="1" dirty="0">
                <a:solidFill>
                  <a:srgbClr val="00B0F0"/>
                </a:solidFill>
              </a:rPr>
              <a:t>3. </a:t>
            </a:r>
            <a:r>
              <a:rPr lang="fr-FR" altLang="sr-Latn-RS" sz="1100" b="1" dirty="0">
                <a:solidFill>
                  <a:srgbClr val="00B0F0"/>
                </a:solidFill>
              </a:rPr>
              <a:t>Mettre en œuvre des mesures efficaces alignées </a:t>
            </a:r>
            <a:r>
              <a:rPr lang="fr-FR" altLang="sr-Latn-RS" sz="1100" b="1" dirty="0" smtClean="0">
                <a:solidFill>
                  <a:srgbClr val="00B0F0"/>
                </a:solidFill>
              </a:rPr>
              <a:t>à des </a:t>
            </a:r>
            <a:r>
              <a:rPr lang="fr-FR" altLang="sr-Latn-RS" sz="1100" b="1" dirty="0">
                <a:solidFill>
                  <a:srgbClr val="00B0F0"/>
                </a:solidFill>
              </a:rPr>
              <a:t>résultats communs</a:t>
            </a:r>
            <a:endParaRPr lang="hr-HR" altLang="sr-Latn-RS" sz="1100" b="1" dirty="0">
              <a:solidFill>
                <a:srgbClr val="00B0F0"/>
              </a:solidFill>
            </a:endParaRPr>
          </a:p>
          <a:p>
            <a:pPr marL="171450" indent="-171450" defTabSz="914400" eaLnBrk="1" hangingPunct="1">
              <a:lnSpc>
                <a:spcPct val="100000"/>
              </a:lnSpc>
              <a:spcBef>
                <a:spcPct val="0"/>
              </a:spcBef>
              <a:buNone/>
            </a:pPr>
            <a:r>
              <a:rPr lang="fr-FR" sz="800" dirty="0"/>
              <a:t>• </a:t>
            </a:r>
            <a:r>
              <a:rPr lang="fr-FR" sz="800" dirty="0" smtClean="0"/>
              <a:t>   </a:t>
            </a:r>
            <a:r>
              <a:rPr lang="fr-FR" sz="800" b="1" dirty="0" smtClean="0"/>
              <a:t>Des </a:t>
            </a:r>
            <a:r>
              <a:rPr lang="fr-FR" sz="800" b="1" dirty="0"/>
              <a:t>actions convenues et résultats communs en matière de nutrition orientent les parties prenantes de la nutrition, avec une meilleure coordination et partenariat alignés sur les plans et priorités </a:t>
            </a:r>
            <a:r>
              <a:rPr lang="fr-FR" sz="800" b="1" dirty="0" smtClean="0"/>
              <a:t>nationales.</a:t>
            </a:r>
          </a:p>
          <a:p>
            <a:pPr marL="171450" indent="-171450" defTabSz="914400" eaLnBrk="1" hangingPunct="1">
              <a:lnSpc>
                <a:spcPct val="100000"/>
              </a:lnSpc>
              <a:spcBef>
                <a:spcPct val="0"/>
              </a:spcBef>
              <a:buNone/>
            </a:pPr>
            <a:r>
              <a:rPr lang="fr-FR" sz="800" b="1" dirty="0" smtClean="0"/>
              <a:t>•    Une </a:t>
            </a:r>
            <a:r>
              <a:rPr lang="fr-FR" sz="800" b="1" dirty="0"/>
              <a:t>approche multisectorielle collaborative est mise en œuvre, accompagnée d’un processus de suivi et d’ajustements de l’impact en vue d’atteindre des résultats à grande </a:t>
            </a:r>
            <a:r>
              <a:rPr lang="fr-FR" sz="800" b="1" dirty="0" smtClean="0"/>
              <a:t>échelle.</a:t>
            </a:r>
          </a:p>
          <a:p>
            <a:pPr marL="171450" indent="-171450" defTabSz="914400" eaLnBrk="1" hangingPunct="1">
              <a:lnSpc>
                <a:spcPct val="100000"/>
              </a:lnSpc>
              <a:spcBef>
                <a:spcPct val="0"/>
              </a:spcBef>
              <a:buNone/>
            </a:pPr>
            <a:r>
              <a:rPr lang="fr-FR" sz="800" b="1" dirty="0" smtClean="0"/>
              <a:t> </a:t>
            </a:r>
            <a:r>
              <a:rPr lang="fr-FR" sz="800" b="1" dirty="0"/>
              <a:t>• </a:t>
            </a:r>
            <a:r>
              <a:rPr lang="fr-FR" sz="800" b="1" dirty="0" smtClean="0"/>
              <a:t>  Les </a:t>
            </a:r>
            <a:r>
              <a:rPr lang="fr-FR" sz="800" b="1" dirty="0"/>
              <a:t>résultats sont partagés; les agents du changement apprennent à partir des expériences passées et l’amélioration continue ouvre la voie à une transformation durable de l’état nutritionnel des personnes.</a:t>
            </a:r>
            <a:endParaRPr lang="en-US" altLang="sr-Latn-RS" sz="800" b="1"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563" y="2214563"/>
            <a:ext cx="40925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661988" y="2011363"/>
            <a:ext cx="373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sr-Latn-RS" sz="1800" dirty="0" err="1" smtClean="0"/>
              <a:t>Travaille</a:t>
            </a:r>
            <a:r>
              <a:rPr lang="en-US" altLang="sr-Latn-RS" sz="1800" dirty="0" err="1" smtClean="0"/>
              <a:t>r</a:t>
            </a:r>
            <a:r>
              <a:rPr lang="en-US" altLang="sr-Latn-RS" sz="1800" dirty="0" smtClean="0"/>
              <a:t> ensemble </a:t>
            </a:r>
            <a:r>
              <a:rPr lang="en-US" altLang="sr-Latn-RS" sz="1800" b="1" dirty="0" err="1" smtClean="0">
                <a:solidFill>
                  <a:srgbClr val="C00000"/>
                </a:solidFill>
              </a:rPr>
              <a:t>dans</a:t>
            </a:r>
            <a:r>
              <a:rPr lang="en-US" altLang="sr-Latn-RS" sz="1800" b="1" dirty="0" smtClean="0">
                <a:solidFill>
                  <a:srgbClr val="C00000"/>
                </a:solidFill>
              </a:rPr>
              <a:t> </a:t>
            </a:r>
            <a:r>
              <a:rPr lang="en-US" altLang="sr-Latn-RS" sz="1800" b="1" dirty="0" err="1" smtClean="0">
                <a:solidFill>
                  <a:srgbClr val="C00000"/>
                </a:solidFill>
              </a:rPr>
              <a:t>tous</a:t>
            </a:r>
            <a:r>
              <a:rPr lang="en-US" altLang="sr-Latn-RS" sz="1800" b="1" dirty="0" smtClean="0">
                <a:solidFill>
                  <a:srgbClr val="C00000"/>
                </a:solidFill>
              </a:rPr>
              <a:t> les </a:t>
            </a:r>
            <a:r>
              <a:rPr lang="en-US" altLang="sr-Latn-RS" sz="1800" b="1" dirty="0" err="1" smtClean="0">
                <a:solidFill>
                  <a:srgbClr val="C00000"/>
                </a:solidFill>
              </a:rPr>
              <a:t>secteurs</a:t>
            </a:r>
            <a:r>
              <a:rPr lang="en-US" altLang="sr-Latn-RS" sz="1800" b="1" dirty="0" smtClean="0">
                <a:solidFill>
                  <a:srgbClr val="C00000"/>
                </a:solidFill>
              </a:rPr>
              <a:t>.</a:t>
            </a:r>
            <a:endParaRPr lang="hr-HR" altLang="sr-Latn-RS" sz="1800" b="1" dirty="0">
              <a:solidFill>
                <a:srgbClr val="C00000"/>
              </a:solidFill>
            </a:endParaRPr>
          </a:p>
        </p:txBody>
      </p:sp>
      <p:sp>
        <p:nvSpPr>
          <p:cNvPr id="15364" name="TextBox 5"/>
          <p:cNvSpPr txBox="1">
            <a:spLocks noChangeArrowheads="1"/>
          </p:cNvSpPr>
          <p:nvPr/>
        </p:nvSpPr>
        <p:spPr bwMode="auto">
          <a:xfrm>
            <a:off x="6081713" y="2074863"/>
            <a:ext cx="28241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sr-Latn-RS" sz="1800" dirty="0" err="1" smtClean="0"/>
              <a:t>Utilise</a:t>
            </a:r>
            <a:r>
              <a:rPr lang="en-US" altLang="sr-Latn-RS" sz="1800" dirty="0" smtClean="0"/>
              <a:t> </a:t>
            </a:r>
            <a:r>
              <a:rPr lang="en-US" altLang="sr-Latn-RS" sz="1800" dirty="0" err="1" smtClean="0"/>
              <a:t>une</a:t>
            </a:r>
            <a:r>
              <a:rPr lang="en-US" altLang="sr-Latn-RS" sz="1800" dirty="0" smtClean="0"/>
              <a:t> </a:t>
            </a:r>
            <a:r>
              <a:rPr lang="en-US" altLang="sr-Latn-RS" sz="1800" b="1" dirty="0" err="1" smtClean="0">
                <a:solidFill>
                  <a:srgbClr val="C00000"/>
                </a:solidFill>
              </a:rPr>
              <a:t>approche</a:t>
            </a:r>
            <a:r>
              <a:rPr lang="en-US" altLang="sr-Latn-RS" sz="1800" b="1" dirty="0" smtClean="0">
                <a:solidFill>
                  <a:srgbClr val="C00000"/>
                </a:solidFill>
              </a:rPr>
              <a:t> unique </a:t>
            </a:r>
            <a:r>
              <a:rPr lang="en-US" altLang="sr-Latn-RS" sz="1800" dirty="0" smtClean="0"/>
              <a:t>qui </a:t>
            </a:r>
            <a:r>
              <a:rPr lang="en-US" altLang="sr-Latn-RS" sz="1800" dirty="0" err="1" smtClean="0"/>
              <a:t>marche</a:t>
            </a:r>
            <a:r>
              <a:rPr lang="en-US" altLang="sr-Latn-RS" sz="1800" dirty="0" smtClean="0"/>
              <a:t> </a:t>
            </a:r>
            <a:r>
              <a:rPr lang="en-US" altLang="sr-Latn-RS" sz="1800" dirty="0" err="1" smtClean="0"/>
              <a:t>dans</a:t>
            </a:r>
            <a:r>
              <a:rPr lang="en-US" altLang="sr-Latn-RS" sz="1800" dirty="0" smtClean="0"/>
              <a:t> </a:t>
            </a:r>
            <a:r>
              <a:rPr lang="en-US" altLang="sr-Latn-RS" sz="1800" dirty="0" err="1" smtClean="0"/>
              <a:t>chaque</a:t>
            </a:r>
            <a:r>
              <a:rPr lang="en-US" altLang="sr-Latn-RS" sz="1800" dirty="0" smtClean="0"/>
              <a:t> pays.</a:t>
            </a:r>
            <a:endParaRPr lang="en-US" altLang="sr-Latn-RS" sz="1800" dirty="0"/>
          </a:p>
          <a:p>
            <a:pPr eaLnBrk="1" hangingPunct="1">
              <a:lnSpc>
                <a:spcPct val="100000"/>
              </a:lnSpc>
              <a:spcBef>
                <a:spcPct val="0"/>
              </a:spcBef>
              <a:buFontTx/>
              <a:buNone/>
              <a:defRPr/>
            </a:pPr>
            <a:r>
              <a:rPr lang="hr-HR" altLang="sr-Latn-RS" sz="1800" dirty="0"/>
              <a:t> </a:t>
            </a:r>
          </a:p>
        </p:txBody>
      </p:sp>
      <p:sp>
        <p:nvSpPr>
          <p:cNvPr id="17413" name="TextBox 6"/>
          <p:cNvSpPr txBox="1">
            <a:spLocks noChangeArrowheads="1"/>
          </p:cNvSpPr>
          <p:nvPr/>
        </p:nvSpPr>
        <p:spPr bwMode="auto">
          <a:xfrm>
            <a:off x="450850" y="6359525"/>
            <a:ext cx="8329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r-Latn-RS" sz="1400" b="1" dirty="0" err="1" smtClean="0"/>
              <a:t>Tous</a:t>
            </a:r>
            <a:r>
              <a:rPr lang="en-US" altLang="sr-Latn-RS" sz="1400" b="1" dirty="0" smtClean="0"/>
              <a:t> les efforts </a:t>
            </a:r>
            <a:r>
              <a:rPr lang="en-US" altLang="sr-Latn-RS" sz="1400" b="1" dirty="0" err="1" smtClean="0"/>
              <a:t>nationaux</a:t>
            </a:r>
            <a:r>
              <a:rPr lang="en-US" altLang="sr-Latn-RS" sz="1400" b="1" dirty="0" smtClean="0"/>
              <a:t> </a:t>
            </a:r>
            <a:r>
              <a:rPr lang="en-US" altLang="sr-Latn-RS" sz="1400" b="1" dirty="0" err="1" smtClean="0"/>
              <a:t>réunis</a:t>
            </a:r>
            <a:r>
              <a:rPr lang="en-US" altLang="sr-Latn-RS" sz="1400" b="1" dirty="0" smtClean="0"/>
              <a:t> </a:t>
            </a:r>
            <a:r>
              <a:rPr lang="en-US" altLang="sr-Latn-RS" sz="1400" b="1" dirty="0" err="1" smtClean="0"/>
              <a:t>forme</a:t>
            </a:r>
            <a:r>
              <a:rPr lang="en-US" altLang="sr-Latn-RS" sz="1400" b="1" dirty="0" smtClean="0"/>
              <a:t> le </a:t>
            </a:r>
            <a:r>
              <a:rPr lang="en-US" altLang="sr-Latn-RS" sz="1400" b="1" dirty="0" err="1" smtClean="0"/>
              <a:t>coeur</a:t>
            </a:r>
            <a:r>
              <a:rPr lang="en-US" altLang="sr-Latn-RS" sz="1400" b="1" dirty="0" smtClean="0"/>
              <a:t> du </a:t>
            </a:r>
            <a:r>
              <a:rPr lang="en-US" altLang="sr-Latn-RS" sz="1400" b="1" dirty="0" err="1" smtClean="0"/>
              <a:t>Mouvement</a:t>
            </a:r>
            <a:r>
              <a:rPr lang="en-US" altLang="sr-Latn-RS" sz="1400" b="1" dirty="0" smtClean="0"/>
              <a:t> : Le </a:t>
            </a:r>
            <a:r>
              <a:rPr lang="en-US" altLang="sr-Latn-RS" sz="1400" b="1" dirty="0" err="1" smtClean="0"/>
              <a:t>réseau</a:t>
            </a:r>
            <a:r>
              <a:rPr lang="en-US" altLang="sr-Latn-RS" sz="1400" b="1" dirty="0" smtClean="0"/>
              <a:t> des pays SUN</a:t>
            </a:r>
            <a:endParaRPr lang="hr-HR" altLang="sr-Latn-RS" sz="1800" dirty="0"/>
          </a:p>
        </p:txBody>
      </p:sp>
      <p:sp>
        <p:nvSpPr>
          <p:cNvPr id="7" name="Title 1"/>
          <p:cNvSpPr txBox="1">
            <a:spLocks/>
          </p:cNvSpPr>
          <p:nvPr/>
        </p:nvSpPr>
        <p:spPr bwMode="auto">
          <a:xfrm>
            <a:off x="628650" y="639763"/>
            <a:ext cx="510086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smtClean="0">
                <a:solidFill>
                  <a:schemeClr val="bg1"/>
                </a:solidFill>
                <a:latin typeface="+mn-lt"/>
              </a:rPr>
              <a:t>L’APPROCHE DU MOUVEMENT SUN</a:t>
            </a:r>
            <a:endParaRPr lang="hr-HR" sz="2600" b="1" dirty="0">
              <a:solidFill>
                <a:schemeClr val="bg1"/>
              </a:solidFill>
              <a:latin typeface="+mn-lt"/>
            </a:endParaRPr>
          </a:p>
        </p:txBody>
      </p:sp>
      <p:sp>
        <p:nvSpPr>
          <p:cNvPr id="10" name="Content Placeholder 2"/>
          <p:cNvSpPr txBox="1">
            <a:spLocks/>
          </p:cNvSpPr>
          <p:nvPr/>
        </p:nvSpPr>
        <p:spPr bwMode="auto">
          <a:xfrm>
            <a:off x="3132637" y="3079378"/>
            <a:ext cx="3042754" cy="430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gd name="adj" fmla="val 11958457"/>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smtClean="0"/>
              <a:t>Plate-</a:t>
            </a:r>
            <a:r>
              <a:rPr lang="en-US" sz="1200" b="1" dirty="0" err="1" smtClean="0"/>
              <a:t>forme</a:t>
            </a:r>
            <a:r>
              <a:rPr lang="en-US" sz="1200" b="1" dirty="0" smtClean="0"/>
              <a:t> </a:t>
            </a:r>
            <a:r>
              <a:rPr lang="en-US" sz="1200" b="1" dirty="0" err="1" smtClean="0"/>
              <a:t>multisectorielle</a:t>
            </a:r>
            <a:endParaRPr lang="hr-HR" sz="1200" b="1" dirty="0"/>
          </a:p>
        </p:txBody>
      </p:sp>
      <p:sp>
        <p:nvSpPr>
          <p:cNvPr id="17416" name="Content Placeholder 2"/>
          <p:cNvSpPr txBox="1">
            <a:spLocks/>
          </p:cNvSpPr>
          <p:nvPr/>
        </p:nvSpPr>
        <p:spPr bwMode="auto">
          <a:xfrm>
            <a:off x="4232275" y="3657600"/>
            <a:ext cx="8429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pPr>
            <a:r>
              <a:rPr lang="en-US" altLang="sr-Latn-RS" sz="1000" b="1"/>
              <a:t>Country</a:t>
            </a:r>
          </a:p>
          <a:p>
            <a:pPr algn="ctr" defTabSz="914400" eaLnBrk="1" hangingPunct="1">
              <a:lnSpc>
                <a:spcPct val="100000"/>
              </a:lnSpc>
              <a:spcBef>
                <a:spcPct val="0"/>
              </a:spcBef>
              <a:buFont typeface="Arial" panose="020B0604020202020204" pitchFamily="34" charset="0"/>
              <a:buNone/>
            </a:pPr>
            <a:r>
              <a:rPr lang="en-US" altLang="sr-Latn-RS" sz="1000" b="1"/>
              <a:t>government</a:t>
            </a:r>
            <a:endParaRPr lang="hr-HR" altLang="sr-Latn-RS" sz="1000" b="1"/>
          </a:p>
        </p:txBody>
      </p:sp>
      <p:sp>
        <p:nvSpPr>
          <p:cNvPr id="17417" name="Content Placeholder 2"/>
          <p:cNvSpPr txBox="1">
            <a:spLocks/>
          </p:cNvSpPr>
          <p:nvPr/>
        </p:nvSpPr>
        <p:spPr bwMode="auto">
          <a:xfrm>
            <a:off x="4449763" y="4092575"/>
            <a:ext cx="3921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pPr>
            <a:r>
              <a:rPr lang="hr-HR" altLang="sr-Latn-RS" sz="1000" b="1">
                <a:solidFill>
                  <a:schemeClr val="bg1"/>
                </a:solidFill>
              </a:rPr>
              <a:t>FP</a:t>
            </a:r>
          </a:p>
        </p:txBody>
      </p:sp>
      <p:sp>
        <p:nvSpPr>
          <p:cNvPr id="17418" name="Content Placeholder 2"/>
          <p:cNvSpPr txBox="1">
            <a:spLocks/>
          </p:cNvSpPr>
          <p:nvPr/>
        </p:nvSpPr>
        <p:spPr bwMode="auto">
          <a:xfrm>
            <a:off x="4046538" y="4344988"/>
            <a:ext cx="11763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pPr>
            <a:r>
              <a:rPr lang="en-US" altLang="sr-Latn-RS" sz="1000">
                <a:solidFill>
                  <a:srgbClr val="0070C0"/>
                </a:solidFill>
              </a:rPr>
              <a:t>SUN Government</a:t>
            </a:r>
          </a:p>
          <a:p>
            <a:pPr algn="ctr" defTabSz="914400" eaLnBrk="1" hangingPunct="1">
              <a:lnSpc>
                <a:spcPct val="100000"/>
              </a:lnSpc>
              <a:spcBef>
                <a:spcPct val="0"/>
              </a:spcBef>
              <a:buFont typeface="Arial" panose="020B0604020202020204" pitchFamily="34" charset="0"/>
              <a:buNone/>
            </a:pPr>
            <a:r>
              <a:rPr lang="en-US" altLang="sr-Latn-RS" sz="1000">
                <a:solidFill>
                  <a:srgbClr val="0070C0"/>
                </a:solidFill>
              </a:rPr>
              <a:t>Focal Point (FP)</a:t>
            </a:r>
            <a:endParaRPr lang="hr-HR" altLang="sr-Latn-RS" sz="1000">
              <a:solidFill>
                <a:srgbClr val="0070C0"/>
              </a:solidFill>
            </a:endParaRPr>
          </a:p>
        </p:txBody>
      </p:sp>
      <p:sp>
        <p:nvSpPr>
          <p:cNvPr id="14" name="Content Placeholder 2"/>
          <p:cNvSpPr txBox="1">
            <a:spLocks/>
          </p:cNvSpPr>
          <p:nvPr/>
        </p:nvSpPr>
        <p:spPr bwMode="auto">
          <a:xfrm rot="16200000">
            <a:off x="3582185" y="4072953"/>
            <a:ext cx="800264" cy="26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1000" b="1" dirty="0">
                <a:solidFill>
                  <a:schemeClr val="bg1"/>
                </a:solidFill>
              </a:rPr>
              <a:t>Business</a:t>
            </a:r>
          </a:p>
        </p:txBody>
      </p:sp>
      <p:sp>
        <p:nvSpPr>
          <p:cNvPr id="15" name="Content Placeholder 2"/>
          <p:cNvSpPr txBox="1">
            <a:spLocks/>
          </p:cNvSpPr>
          <p:nvPr/>
        </p:nvSpPr>
        <p:spPr bwMode="auto">
          <a:xfrm rot="5551164">
            <a:off x="4773695" y="4062277"/>
            <a:ext cx="938696" cy="3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1000" b="1" dirty="0">
                <a:solidFill>
                  <a:schemeClr val="bg1"/>
                </a:solidFill>
              </a:rPr>
              <a:t>Civil Society</a:t>
            </a:r>
          </a:p>
        </p:txBody>
      </p:sp>
      <p:sp>
        <p:nvSpPr>
          <p:cNvPr id="16" name="Content Placeholder 2"/>
          <p:cNvSpPr txBox="1">
            <a:spLocks/>
          </p:cNvSpPr>
          <p:nvPr/>
        </p:nvSpPr>
        <p:spPr bwMode="auto">
          <a:xfrm rot="19798250">
            <a:off x="3914199" y="3519433"/>
            <a:ext cx="800264" cy="26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1000" b="1" dirty="0">
                <a:solidFill>
                  <a:schemeClr val="bg1"/>
                </a:solidFill>
              </a:rPr>
              <a:t>Donors</a:t>
            </a:r>
          </a:p>
        </p:txBody>
      </p:sp>
      <p:sp>
        <p:nvSpPr>
          <p:cNvPr id="17" name="Content Placeholder 2"/>
          <p:cNvSpPr txBox="1">
            <a:spLocks/>
          </p:cNvSpPr>
          <p:nvPr/>
        </p:nvSpPr>
        <p:spPr bwMode="auto">
          <a:xfrm rot="1750052">
            <a:off x="3740541" y="3578057"/>
            <a:ext cx="1678017" cy="145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solidFill>
              </a:rPr>
              <a:t>UN Agencies</a:t>
            </a:r>
            <a:endParaRPr lang="hr-HR" sz="1000" b="1" dirty="0">
              <a:solidFill>
                <a:schemeClr val="bg1"/>
              </a:solidFill>
            </a:endParaRPr>
          </a:p>
        </p:txBody>
      </p:sp>
      <p:sp>
        <p:nvSpPr>
          <p:cNvPr id="18" name="Content Placeholder 2"/>
          <p:cNvSpPr txBox="1">
            <a:spLocks/>
          </p:cNvSpPr>
          <p:nvPr/>
        </p:nvSpPr>
        <p:spPr bwMode="auto">
          <a:xfrm rot="19765425">
            <a:off x="3711530" y="3191381"/>
            <a:ext cx="1678017" cy="17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000" b="1" dirty="0" smtClean="0">
                <a:solidFill>
                  <a:schemeClr val="bg1"/>
                </a:solidFill>
              </a:rPr>
              <a:t>Communauté </a:t>
            </a:r>
          </a:p>
          <a:p>
            <a:pPr marL="0" indent="0" algn="ctr" defTabSz="914400" eaLnBrk="1" hangingPunct="1">
              <a:lnSpc>
                <a:spcPct val="100000"/>
              </a:lnSpc>
              <a:spcBef>
                <a:spcPts val="0"/>
              </a:spcBef>
              <a:spcAft>
                <a:spcPts val="0"/>
              </a:spcAft>
              <a:buFont typeface="Arial" panose="020B0604020202020204" pitchFamily="34" charset="0"/>
              <a:buNone/>
              <a:defRPr/>
            </a:pPr>
            <a:r>
              <a:rPr lang="fr-FR" sz="1000" b="1" dirty="0" smtClean="0">
                <a:solidFill>
                  <a:schemeClr val="bg1"/>
                </a:solidFill>
              </a:rPr>
              <a:t>technique</a:t>
            </a:r>
            <a:endParaRPr lang="hr-HR" sz="1000" b="1" dirty="0">
              <a:solidFill>
                <a:schemeClr val="bg1"/>
              </a:solidFill>
            </a:endParaRPr>
          </a:p>
        </p:txBody>
      </p:sp>
      <p:sp>
        <p:nvSpPr>
          <p:cNvPr id="20" name="Content Placeholder 2"/>
          <p:cNvSpPr txBox="1">
            <a:spLocks/>
          </p:cNvSpPr>
          <p:nvPr/>
        </p:nvSpPr>
        <p:spPr bwMode="auto">
          <a:xfrm>
            <a:off x="3776647" y="5170788"/>
            <a:ext cx="1678017" cy="7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err="1" smtClean="0">
                <a:solidFill>
                  <a:schemeClr val="bg1"/>
                </a:solidFill>
              </a:rPr>
              <a:t>Emploi</a:t>
            </a:r>
            <a:r>
              <a:rPr lang="en-US" sz="1000" b="1" dirty="0" smtClean="0">
                <a:solidFill>
                  <a:schemeClr val="bg1"/>
                </a:solidFill>
              </a:rPr>
              <a:t> &amp; </a:t>
            </a:r>
            <a:r>
              <a:rPr lang="en-US" sz="1000" b="1" dirty="0" err="1" smtClean="0">
                <a:solidFill>
                  <a:schemeClr val="bg1"/>
                </a:solidFill>
              </a:rPr>
              <a:t>Croissance</a:t>
            </a:r>
            <a:endParaRPr lang="hr-HR" sz="1000" b="1" dirty="0">
              <a:solidFill>
                <a:schemeClr val="bg1"/>
              </a:solidFill>
            </a:endParaRPr>
          </a:p>
        </p:txBody>
      </p:sp>
      <p:sp>
        <p:nvSpPr>
          <p:cNvPr id="21" name="Content Placeholder 2"/>
          <p:cNvSpPr txBox="1">
            <a:spLocks/>
          </p:cNvSpPr>
          <p:nvPr/>
        </p:nvSpPr>
        <p:spPr bwMode="auto">
          <a:xfrm rot="17967092">
            <a:off x="4786757" y="4182677"/>
            <a:ext cx="1678017" cy="115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solidFill>
              </a:rPr>
              <a:t>Education</a:t>
            </a:r>
            <a:endParaRPr lang="hr-HR" sz="1000" b="1" dirty="0">
              <a:solidFill>
                <a:schemeClr val="bg1"/>
              </a:solidFill>
            </a:endParaRPr>
          </a:p>
        </p:txBody>
      </p:sp>
      <p:sp>
        <p:nvSpPr>
          <p:cNvPr id="22" name="Content Placeholder 2"/>
          <p:cNvSpPr txBox="1">
            <a:spLocks/>
          </p:cNvSpPr>
          <p:nvPr/>
        </p:nvSpPr>
        <p:spPr bwMode="auto">
          <a:xfrm rot="3798571">
            <a:off x="2831357" y="4194998"/>
            <a:ext cx="1678017" cy="115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smtClean="0">
                <a:solidFill>
                  <a:schemeClr val="bg1"/>
                </a:solidFill>
              </a:rPr>
              <a:t>Agriculture</a:t>
            </a:r>
            <a:endParaRPr lang="hr-HR" sz="1000" b="1" dirty="0">
              <a:solidFill>
                <a:schemeClr val="bg1"/>
              </a:solidFill>
            </a:endParaRPr>
          </a:p>
        </p:txBody>
      </p:sp>
      <p:sp>
        <p:nvSpPr>
          <p:cNvPr id="26" name="Content Placeholder 2"/>
          <p:cNvSpPr txBox="1">
            <a:spLocks/>
          </p:cNvSpPr>
          <p:nvPr/>
        </p:nvSpPr>
        <p:spPr bwMode="auto">
          <a:xfrm rot="21360533">
            <a:off x="4215523" y="2586744"/>
            <a:ext cx="800264" cy="26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000" b="1" dirty="0" smtClean="0">
                <a:solidFill>
                  <a:schemeClr val="bg1"/>
                </a:solidFill>
              </a:rPr>
              <a:t>Santé</a:t>
            </a:r>
            <a:endParaRPr lang="hr-HR" sz="1000" b="1" dirty="0">
              <a:solidFill>
                <a:schemeClr val="bg1"/>
              </a:solidFill>
            </a:endParaRPr>
          </a:p>
        </p:txBody>
      </p:sp>
      <p:sp>
        <p:nvSpPr>
          <p:cNvPr id="27" name="Content Placeholder 2"/>
          <p:cNvSpPr txBox="1">
            <a:spLocks/>
          </p:cNvSpPr>
          <p:nvPr/>
        </p:nvSpPr>
        <p:spPr bwMode="auto">
          <a:xfrm rot="3475699">
            <a:off x="5342378" y="3317478"/>
            <a:ext cx="1159773" cy="26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000" b="1" dirty="0" smtClean="0">
                <a:solidFill>
                  <a:schemeClr val="bg1"/>
                </a:solidFill>
              </a:rPr>
              <a:t>Protection sociale</a:t>
            </a:r>
            <a:endParaRPr lang="hr-HR" sz="1000" b="1" dirty="0">
              <a:solidFill>
                <a:schemeClr val="bg1"/>
              </a:solidFill>
            </a:endParaRPr>
          </a:p>
        </p:txBody>
      </p:sp>
      <p:sp>
        <p:nvSpPr>
          <p:cNvPr id="28" name="Content Placeholder 2"/>
          <p:cNvSpPr txBox="1">
            <a:spLocks/>
          </p:cNvSpPr>
          <p:nvPr/>
        </p:nvSpPr>
        <p:spPr bwMode="auto">
          <a:xfrm rot="17789626">
            <a:off x="2702365" y="3221561"/>
            <a:ext cx="1515962" cy="62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000" b="1" dirty="0" smtClean="0">
                <a:solidFill>
                  <a:schemeClr val="bg1"/>
                </a:solidFill>
              </a:rPr>
              <a:t>Autonomisation des femmes</a:t>
            </a:r>
            <a:endParaRPr lang="hr-HR" sz="1000" b="1" dirty="0">
              <a:solidFill>
                <a:schemeClr val="bg1"/>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437" y="3558339"/>
            <a:ext cx="6132239" cy="2455003"/>
          </a:xfrm>
          <a:prstGeom prst="rect">
            <a:avLst/>
          </a:prstGeom>
        </p:spPr>
      </p:pic>
      <p:sp>
        <p:nvSpPr>
          <p:cNvPr id="5" name="TextBox 4"/>
          <p:cNvSpPr txBox="1"/>
          <p:nvPr/>
        </p:nvSpPr>
        <p:spPr>
          <a:xfrm>
            <a:off x="628650" y="1709755"/>
            <a:ext cx="7886700" cy="1161857"/>
          </a:xfrm>
          <a:prstGeom prst="rect">
            <a:avLst/>
          </a:prstGeom>
          <a:noFill/>
        </p:spPr>
        <p:txBody>
          <a:bodyPr>
            <a:spAutoFit/>
          </a:bodyPr>
          <a:lstStyle/>
          <a:p>
            <a:pPr eaLnBrk="1" fontAlgn="auto" hangingPunct="1">
              <a:spcBef>
                <a:spcPts val="0"/>
              </a:spcBef>
              <a:spcAft>
                <a:spcPts val="0"/>
              </a:spcAft>
              <a:defRPr/>
            </a:pPr>
            <a:r>
              <a:rPr lang="fr-FR" sz="1200" b="1" dirty="0" smtClean="0">
                <a:latin typeface="+mn-lt"/>
              </a:rPr>
              <a:t>Autrefois considérée </a:t>
            </a:r>
            <a:r>
              <a:rPr lang="fr-FR" sz="1200" b="1" dirty="0">
                <a:latin typeface="+mn-lt"/>
              </a:rPr>
              <a:t>comme </a:t>
            </a:r>
            <a:r>
              <a:rPr lang="fr-FR" sz="1200" b="1" dirty="0" smtClean="0">
                <a:latin typeface="+mn-lt"/>
              </a:rPr>
              <a:t>une priorité devant être </a:t>
            </a:r>
            <a:r>
              <a:rPr lang="fr-FR" sz="1200" b="1" dirty="0">
                <a:latin typeface="+mn-lt"/>
              </a:rPr>
              <a:t>abordée </a:t>
            </a:r>
            <a:r>
              <a:rPr lang="fr-FR" sz="1200" b="1" dirty="0" smtClean="0">
                <a:latin typeface="+mn-lt"/>
              </a:rPr>
              <a:t>à travers des </a:t>
            </a:r>
            <a:r>
              <a:rPr lang="fr-FR" sz="1200" b="1" dirty="0">
                <a:latin typeface="+mn-lt"/>
              </a:rPr>
              <a:t>interventions de santé publique, l'importance d'une approche concertée est maintenant largement acceptée, impliquant: </a:t>
            </a:r>
            <a:endParaRPr lang="fr-FR" sz="1200" b="1" dirty="0">
              <a:latin typeface="+mn-lt"/>
            </a:endParaRPr>
          </a:p>
          <a:p>
            <a:pPr eaLnBrk="1" fontAlgn="auto" hangingPunct="1">
              <a:spcBef>
                <a:spcPts val="0"/>
              </a:spcBef>
              <a:spcAft>
                <a:spcPts val="0"/>
              </a:spcAft>
              <a:defRPr/>
            </a:pPr>
            <a:endParaRPr lang="fr-FR" sz="1050" dirty="0"/>
          </a:p>
          <a:p>
            <a:pPr eaLnBrk="1" fontAlgn="auto" hangingPunct="1">
              <a:spcBef>
                <a:spcPts val="0"/>
              </a:spcBef>
              <a:spcAft>
                <a:spcPts val="0"/>
              </a:spcAft>
              <a:defRPr/>
            </a:pPr>
            <a:r>
              <a:rPr lang="fr-FR" sz="1050" dirty="0" smtClean="0"/>
              <a:t>• </a:t>
            </a:r>
            <a:r>
              <a:rPr lang="fr-FR" sz="1050" b="1" dirty="0" smtClean="0">
                <a:solidFill>
                  <a:schemeClr val="accent4"/>
                </a:solidFill>
                <a:latin typeface="+mn-lt"/>
              </a:rPr>
              <a:t>diverses </a:t>
            </a:r>
            <a:r>
              <a:rPr lang="fr-FR" sz="1050" b="1" dirty="0">
                <a:solidFill>
                  <a:schemeClr val="accent4"/>
                </a:solidFill>
                <a:latin typeface="+mn-lt"/>
              </a:rPr>
              <a:t>parties prenantes</a:t>
            </a:r>
            <a:r>
              <a:rPr lang="fr-FR" sz="1050" dirty="0"/>
              <a:t>, </a:t>
            </a:r>
            <a:r>
              <a:rPr lang="fr-FR" sz="1050" dirty="0" smtClean="0"/>
              <a:t>soutenues </a:t>
            </a:r>
            <a:r>
              <a:rPr lang="fr-FR" sz="1050" dirty="0"/>
              <a:t>par les Nations Unies, la société civile, des affaires, des universités et des </a:t>
            </a:r>
            <a:r>
              <a:rPr lang="fr-FR" sz="1050" dirty="0" smtClean="0"/>
              <a:t>donateurs; </a:t>
            </a:r>
          </a:p>
          <a:p>
            <a:pPr eaLnBrk="1" fontAlgn="auto" hangingPunct="1">
              <a:spcBef>
                <a:spcPts val="0"/>
              </a:spcBef>
              <a:spcAft>
                <a:spcPts val="0"/>
              </a:spcAft>
              <a:defRPr/>
            </a:pPr>
            <a:r>
              <a:rPr lang="fr-FR" sz="1050" dirty="0" smtClean="0"/>
              <a:t>• </a:t>
            </a:r>
            <a:r>
              <a:rPr lang="fr-FR" sz="1050" b="1" dirty="0" smtClean="0">
                <a:solidFill>
                  <a:schemeClr val="accent4"/>
                </a:solidFill>
                <a:latin typeface="+mn-lt"/>
              </a:rPr>
              <a:t>divers secteurs</a:t>
            </a:r>
            <a:r>
              <a:rPr lang="fr-FR" sz="1050" dirty="0"/>
              <a:t>, notamment </a:t>
            </a:r>
            <a:r>
              <a:rPr lang="fr-FR" sz="1050" dirty="0" smtClean="0"/>
              <a:t>ceux de la </a:t>
            </a:r>
            <a:r>
              <a:rPr lang="fr-FR" sz="1050" dirty="0"/>
              <a:t>santé, l'agriculture, </a:t>
            </a:r>
            <a:r>
              <a:rPr lang="fr-FR" sz="1050" dirty="0" smtClean="0"/>
              <a:t>l'autonomisation des femmes, </a:t>
            </a:r>
            <a:r>
              <a:rPr lang="fr-FR" sz="1050" dirty="0"/>
              <a:t>la planification, </a:t>
            </a:r>
            <a:r>
              <a:rPr lang="fr-FR" sz="1050" dirty="0" smtClean="0"/>
              <a:t>l'éducation, entre autres. </a:t>
            </a:r>
            <a:endParaRPr lang="en-US" sz="1050" dirty="0">
              <a:latin typeface="+mn-lt"/>
            </a:endParaRPr>
          </a:p>
          <a:p>
            <a:pPr eaLnBrk="1" fontAlgn="auto" hangingPunct="1">
              <a:spcBef>
                <a:spcPts val="0"/>
              </a:spcBef>
              <a:spcAft>
                <a:spcPts val="0"/>
              </a:spcAft>
              <a:defRPr/>
            </a:pPr>
            <a:endParaRPr lang="hr-HR" sz="1400" dirty="0">
              <a:latin typeface="+mn-lt"/>
            </a:endParaRPr>
          </a:p>
        </p:txBody>
      </p:sp>
      <p:sp>
        <p:nvSpPr>
          <p:cNvPr id="6" name="Title 1"/>
          <p:cNvSpPr txBox="1">
            <a:spLocks/>
          </p:cNvSpPr>
          <p:nvPr/>
        </p:nvSpPr>
        <p:spPr bwMode="auto">
          <a:xfrm>
            <a:off x="628650" y="639763"/>
            <a:ext cx="631535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3600" b="1" dirty="0" smtClean="0">
                <a:solidFill>
                  <a:schemeClr val="bg1"/>
                </a:solidFill>
                <a:latin typeface="+mn-lt"/>
              </a:rPr>
              <a:t>SOUTIEN DU MOUVEMENT SUN</a:t>
            </a:r>
            <a:endParaRPr lang="hr-HR" sz="3600" b="1" dirty="0">
              <a:solidFill>
                <a:schemeClr val="bg1"/>
              </a:solidFill>
              <a:latin typeface="+mn-lt"/>
            </a:endParaRPr>
          </a:p>
        </p:txBody>
      </p:sp>
      <p:sp>
        <p:nvSpPr>
          <p:cNvPr id="7" name="Content Placeholder 2"/>
          <p:cNvSpPr txBox="1">
            <a:spLocks/>
          </p:cNvSpPr>
          <p:nvPr/>
        </p:nvSpPr>
        <p:spPr bwMode="auto">
          <a:xfrm>
            <a:off x="1091339" y="4140111"/>
            <a:ext cx="2178651" cy="32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400" eaLnBrk="1" hangingPunct="1">
              <a:lnSpc>
                <a:spcPct val="100000"/>
              </a:lnSpc>
              <a:spcBef>
                <a:spcPts val="0"/>
              </a:spcBef>
              <a:spcAft>
                <a:spcPts val="0"/>
              </a:spcAft>
              <a:buNone/>
              <a:defRPr/>
            </a:pPr>
            <a:r>
              <a:rPr lang="fr-FR" sz="1300" b="1" dirty="0" smtClean="0"/>
              <a:t>Réseau de la société Civile</a:t>
            </a:r>
            <a:endParaRPr lang="hr-HR" sz="1300" b="1" dirty="0">
              <a:solidFill>
                <a:srgbClr val="C00000"/>
              </a:solidFill>
            </a:endParaRPr>
          </a:p>
        </p:txBody>
      </p:sp>
      <p:sp>
        <p:nvSpPr>
          <p:cNvPr id="8" name="Content Placeholder 2"/>
          <p:cNvSpPr txBox="1">
            <a:spLocks/>
          </p:cNvSpPr>
          <p:nvPr/>
        </p:nvSpPr>
        <p:spPr bwMode="auto">
          <a:xfrm>
            <a:off x="1091338" y="5517719"/>
            <a:ext cx="2178651" cy="32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400" eaLnBrk="1" hangingPunct="1">
              <a:lnSpc>
                <a:spcPct val="100000"/>
              </a:lnSpc>
              <a:spcBef>
                <a:spcPts val="0"/>
              </a:spcBef>
              <a:spcAft>
                <a:spcPts val="0"/>
              </a:spcAft>
              <a:buNone/>
              <a:defRPr/>
            </a:pPr>
            <a:r>
              <a:rPr lang="en-US" sz="1300" b="1" dirty="0" err="1" smtClean="0"/>
              <a:t>Réseau</a:t>
            </a:r>
            <a:r>
              <a:rPr lang="en-US" sz="1300" b="1" dirty="0" smtClean="0"/>
              <a:t> des </a:t>
            </a:r>
            <a:r>
              <a:rPr lang="en-US" sz="1300" b="1" dirty="0" err="1" smtClean="0"/>
              <a:t>donateurs</a:t>
            </a:r>
            <a:endParaRPr lang="hr-HR" sz="1300" b="1" dirty="0">
              <a:solidFill>
                <a:srgbClr val="C00000"/>
              </a:solidFill>
            </a:endParaRPr>
          </a:p>
        </p:txBody>
      </p:sp>
      <p:sp>
        <p:nvSpPr>
          <p:cNvPr id="9" name="Content Placeholder 2"/>
          <p:cNvSpPr txBox="1">
            <a:spLocks/>
          </p:cNvSpPr>
          <p:nvPr/>
        </p:nvSpPr>
        <p:spPr bwMode="auto">
          <a:xfrm>
            <a:off x="5735789" y="4155608"/>
            <a:ext cx="2178651" cy="32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300" b="1" dirty="0" err="1" smtClean="0"/>
              <a:t>Réseau</a:t>
            </a:r>
            <a:r>
              <a:rPr lang="en-US" sz="1300" b="1" dirty="0" smtClean="0"/>
              <a:t> du </a:t>
            </a:r>
            <a:r>
              <a:rPr lang="en-US" sz="1300" b="1" dirty="0" err="1" smtClean="0"/>
              <a:t>secteur</a:t>
            </a:r>
            <a:r>
              <a:rPr lang="en-US" sz="1300" b="1" dirty="0" smtClean="0"/>
              <a:t> </a:t>
            </a:r>
            <a:r>
              <a:rPr lang="en-US" sz="1300" b="1" dirty="0" err="1" smtClean="0"/>
              <a:t>privé</a:t>
            </a:r>
            <a:endParaRPr lang="hr-HR" sz="1300" b="1" dirty="0">
              <a:solidFill>
                <a:srgbClr val="C00000"/>
              </a:solidFill>
            </a:endParaRPr>
          </a:p>
        </p:txBody>
      </p:sp>
      <p:sp>
        <p:nvSpPr>
          <p:cNvPr id="10" name="Content Placeholder 2"/>
          <p:cNvSpPr txBox="1">
            <a:spLocks/>
          </p:cNvSpPr>
          <p:nvPr/>
        </p:nvSpPr>
        <p:spPr bwMode="auto">
          <a:xfrm>
            <a:off x="5735789" y="5516191"/>
            <a:ext cx="2495002" cy="32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300" b="1" dirty="0" err="1" smtClean="0"/>
              <a:t>Réseau</a:t>
            </a:r>
            <a:r>
              <a:rPr lang="en-US" sz="1300" b="1" dirty="0" smtClean="0"/>
              <a:t> des Nations </a:t>
            </a:r>
            <a:r>
              <a:rPr lang="en-US" sz="1300" b="1" dirty="0" err="1" smtClean="0"/>
              <a:t>Unies</a:t>
            </a:r>
            <a:endParaRPr lang="hr-HR" sz="1300" b="1" dirty="0">
              <a:solidFill>
                <a:srgbClr val="C00000"/>
              </a:solidFill>
            </a:endParaRPr>
          </a:p>
        </p:txBody>
      </p:sp>
      <p:sp>
        <p:nvSpPr>
          <p:cNvPr id="11" name="Content Placeholder 2"/>
          <p:cNvSpPr txBox="1">
            <a:spLocks/>
          </p:cNvSpPr>
          <p:nvPr/>
        </p:nvSpPr>
        <p:spPr bwMode="auto">
          <a:xfrm>
            <a:off x="1155255" y="6084971"/>
            <a:ext cx="6703017" cy="54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fr-FR" sz="1300" b="1" dirty="0" smtClean="0"/>
              <a:t>Coordinatrice du Mouvement SUN, Groupe principal, </a:t>
            </a:r>
            <a:r>
              <a:rPr lang="fr-FR" sz="1300" b="1" dirty="0" smtClean="0"/>
              <a:t>Comité exécutif, Groupe de travail multisectoriels, soutenus par le Secrétariat du Mouvement </a:t>
            </a:r>
            <a:r>
              <a:rPr lang="fr-FR" sz="1300" b="1" dirty="0" smtClean="0"/>
              <a:t>SUN</a:t>
            </a:r>
            <a:endParaRPr lang="fr-FR" sz="1300" b="1" dirty="0">
              <a:solidFill>
                <a:srgbClr val="C00000"/>
              </a:solidFill>
            </a:endParaRPr>
          </a:p>
        </p:txBody>
      </p:sp>
      <p:sp>
        <p:nvSpPr>
          <p:cNvPr id="12" name="Content Placeholder 2"/>
          <p:cNvSpPr txBox="1">
            <a:spLocks/>
          </p:cNvSpPr>
          <p:nvPr/>
        </p:nvSpPr>
        <p:spPr bwMode="auto">
          <a:xfrm>
            <a:off x="3704869" y="4391812"/>
            <a:ext cx="1588290" cy="12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en-US" sz="1300" b="1" dirty="0">
                <a:solidFill>
                  <a:schemeClr val="bg1"/>
                </a:solidFill>
              </a:rPr>
              <a:t>SUN Country</a:t>
            </a:r>
          </a:p>
          <a:p>
            <a:pPr marL="0" indent="0" algn="ctr" defTabSz="914400" eaLnBrk="1" hangingPunct="1">
              <a:lnSpc>
                <a:spcPct val="100000"/>
              </a:lnSpc>
              <a:spcBef>
                <a:spcPts val="0"/>
              </a:spcBef>
              <a:spcAft>
                <a:spcPts val="0"/>
              </a:spcAft>
              <a:buNone/>
              <a:defRPr/>
            </a:pPr>
            <a:r>
              <a:rPr lang="en-US" sz="1300" b="1" dirty="0">
                <a:solidFill>
                  <a:schemeClr val="bg1"/>
                </a:solidFill>
              </a:rPr>
              <a:t>Network</a:t>
            </a:r>
            <a:r>
              <a:rPr lang="hr-HR" sz="1300" b="1" dirty="0">
                <a:solidFill>
                  <a:schemeClr val="bg1"/>
                </a:solidFill>
              </a:rPr>
              <a:t> </a:t>
            </a:r>
            <a:r>
              <a:rPr lang="en-US" sz="1300" b="1" dirty="0">
                <a:solidFill>
                  <a:schemeClr val="bg1"/>
                </a:solidFill>
              </a:rPr>
              <a:t>convened </a:t>
            </a:r>
          </a:p>
          <a:p>
            <a:pPr marL="0" indent="0" algn="ctr" defTabSz="914400" eaLnBrk="1" hangingPunct="1">
              <a:lnSpc>
                <a:spcPct val="100000"/>
              </a:lnSpc>
              <a:spcBef>
                <a:spcPts val="0"/>
              </a:spcBef>
              <a:spcAft>
                <a:spcPts val="0"/>
              </a:spcAft>
              <a:buNone/>
              <a:defRPr/>
            </a:pPr>
            <a:r>
              <a:rPr lang="en-US" sz="1300" b="1" dirty="0">
                <a:solidFill>
                  <a:schemeClr val="bg1"/>
                </a:solidFill>
              </a:rPr>
              <a:t>by the SUN</a:t>
            </a:r>
          </a:p>
          <a:p>
            <a:pPr marL="0" indent="0" algn="ctr" defTabSz="914400" eaLnBrk="1" hangingPunct="1">
              <a:lnSpc>
                <a:spcPct val="100000"/>
              </a:lnSpc>
              <a:spcBef>
                <a:spcPts val="0"/>
              </a:spcBef>
              <a:spcAft>
                <a:spcPts val="0"/>
              </a:spcAft>
              <a:buNone/>
              <a:defRPr/>
            </a:pPr>
            <a:r>
              <a:rPr lang="en-US" sz="1300" b="1" dirty="0">
                <a:solidFill>
                  <a:schemeClr val="bg1"/>
                </a:solidFill>
              </a:rPr>
              <a:t>Government</a:t>
            </a:r>
          </a:p>
          <a:p>
            <a:pPr marL="0" indent="0" algn="ctr" defTabSz="914400" eaLnBrk="1" hangingPunct="1">
              <a:lnSpc>
                <a:spcPct val="100000"/>
              </a:lnSpc>
              <a:spcBef>
                <a:spcPts val="0"/>
              </a:spcBef>
              <a:spcAft>
                <a:spcPts val="0"/>
              </a:spcAft>
              <a:buNone/>
              <a:defRPr/>
            </a:pPr>
            <a:r>
              <a:rPr lang="en-US" sz="1300" b="1" dirty="0">
                <a:solidFill>
                  <a:schemeClr val="bg1"/>
                </a:solidFill>
              </a:rPr>
              <a:t>Focal Point</a:t>
            </a:r>
          </a:p>
          <a:p>
            <a:pPr marL="0" indent="0" algn="ctr" defTabSz="914400" eaLnBrk="1" hangingPunct="1">
              <a:lnSpc>
                <a:spcPct val="100000"/>
              </a:lnSpc>
              <a:spcBef>
                <a:spcPts val="0"/>
              </a:spcBef>
              <a:spcAft>
                <a:spcPts val="0"/>
              </a:spcAft>
              <a:buNone/>
              <a:defRPr/>
            </a:pPr>
            <a:r>
              <a:rPr lang="en-US" sz="1300" b="1" dirty="0">
                <a:solidFill>
                  <a:schemeClr val="bg1"/>
                </a:solidFill>
              </a:rPr>
              <a:t>(SFP)</a:t>
            </a:r>
            <a:endParaRPr lang="hr-HR" sz="1300" b="1" dirty="0">
              <a:solidFill>
                <a:schemeClr val="bg1"/>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endParaRPr lang="hr-HR" altLang="sr-Latn-RS"/>
          </a:p>
        </p:txBody>
      </p:sp>
      <p:sp>
        <p:nvSpPr>
          <p:cNvPr id="5" name="Rectangle 4"/>
          <p:cNvSpPr/>
          <p:nvPr/>
        </p:nvSpPr>
        <p:spPr>
          <a:xfrm>
            <a:off x="0" y="0"/>
            <a:ext cx="9144000" cy="2743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7" name="Rectangle 6"/>
          <p:cNvSpPr/>
          <p:nvPr/>
        </p:nvSpPr>
        <p:spPr>
          <a:xfrm>
            <a:off x="0" y="2732088"/>
            <a:ext cx="9144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chemeClr val="tx1">
                  <a:lumMod val="20000"/>
                  <a:lumOff val="80000"/>
                </a:schemeClr>
              </a:solidFill>
            </a:endParaRPr>
          </a:p>
        </p:txBody>
      </p:sp>
      <p:sp>
        <p:nvSpPr>
          <p:cNvPr id="20485" name="TextBox 7"/>
          <p:cNvSpPr txBox="1">
            <a:spLocks noChangeArrowheads="1"/>
          </p:cNvSpPr>
          <p:nvPr/>
        </p:nvSpPr>
        <p:spPr bwMode="auto">
          <a:xfrm>
            <a:off x="565275" y="5328295"/>
            <a:ext cx="334803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GB" altLang="sr-Latn-RS" sz="1700" dirty="0" smtClean="0">
                <a:solidFill>
                  <a:schemeClr val="accent5"/>
                </a:solidFill>
              </a:rPr>
              <a:t>Nous ne </a:t>
            </a:r>
            <a:r>
              <a:rPr lang="en-GB" altLang="sr-Latn-RS" sz="1700" dirty="0" err="1" smtClean="0">
                <a:solidFill>
                  <a:schemeClr val="accent5"/>
                </a:solidFill>
              </a:rPr>
              <a:t>devons</a:t>
            </a:r>
            <a:r>
              <a:rPr lang="en-GB" altLang="sr-Latn-RS" sz="1700" dirty="0" smtClean="0">
                <a:solidFill>
                  <a:schemeClr val="accent5"/>
                </a:solidFill>
              </a:rPr>
              <a:t> pas nous </a:t>
            </a:r>
            <a:r>
              <a:rPr lang="en-GB" altLang="sr-Latn-RS" sz="1700" dirty="0" err="1" smtClean="0">
                <a:solidFill>
                  <a:schemeClr val="accent5"/>
                </a:solidFill>
              </a:rPr>
              <a:t>reposer</a:t>
            </a:r>
            <a:r>
              <a:rPr lang="en-GB" altLang="sr-Latn-RS" sz="1700" dirty="0" smtClean="0">
                <a:solidFill>
                  <a:schemeClr val="accent5"/>
                </a:solidFill>
              </a:rPr>
              <a:t> sur </a:t>
            </a:r>
            <a:r>
              <a:rPr lang="en-GB" altLang="sr-Latn-RS" sz="1700" dirty="0" err="1" smtClean="0">
                <a:solidFill>
                  <a:schemeClr val="accent5"/>
                </a:solidFill>
              </a:rPr>
              <a:t>nos</a:t>
            </a:r>
            <a:r>
              <a:rPr lang="en-GB" altLang="sr-Latn-RS" sz="1700" dirty="0" smtClean="0">
                <a:solidFill>
                  <a:schemeClr val="accent5"/>
                </a:solidFill>
              </a:rPr>
              <a:t> </a:t>
            </a:r>
            <a:r>
              <a:rPr lang="en-GB" altLang="sr-Latn-RS" sz="1700" dirty="0" err="1" smtClean="0">
                <a:solidFill>
                  <a:schemeClr val="accent5"/>
                </a:solidFill>
              </a:rPr>
              <a:t>lauriers</a:t>
            </a:r>
            <a:r>
              <a:rPr lang="en-GB" altLang="sr-Latn-RS" sz="1700" dirty="0" smtClean="0">
                <a:solidFill>
                  <a:schemeClr val="accent5"/>
                </a:solidFill>
              </a:rPr>
              <a:t>. </a:t>
            </a:r>
            <a:endParaRPr lang="fr-FR" altLang="sr-Latn-RS" sz="1700" dirty="0">
              <a:solidFill>
                <a:schemeClr val="accent5"/>
              </a:solidFill>
            </a:endParaRPr>
          </a:p>
          <a:p>
            <a:pPr eaLnBrk="1" hangingPunct="1">
              <a:lnSpc>
                <a:spcPct val="100000"/>
              </a:lnSpc>
              <a:spcBef>
                <a:spcPct val="0"/>
              </a:spcBef>
              <a:buFontTx/>
              <a:buNone/>
              <a:defRPr/>
            </a:pPr>
            <a:r>
              <a:rPr lang="fr-FR" altLang="sr-Latn-RS" sz="1700" b="1" dirty="0" smtClean="0">
                <a:solidFill>
                  <a:schemeClr val="accent5"/>
                </a:solidFill>
              </a:rPr>
              <a:t>Nous </a:t>
            </a:r>
            <a:r>
              <a:rPr lang="fr-FR" altLang="sr-Latn-RS" sz="1700" b="1" dirty="0">
                <a:solidFill>
                  <a:schemeClr val="accent5"/>
                </a:solidFill>
              </a:rPr>
              <a:t>pouvons </a:t>
            </a:r>
            <a:r>
              <a:rPr lang="fr-FR" altLang="sr-Latn-RS" sz="1700" b="1" dirty="0" smtClean="0">
                <a:solidFill>
                  <a:schemeClr val="accent5"/>
                </a:solidFill>
              </a:rPr>
              <a:t>atteindre l’objectif de </a:t>
            </a:r>
            <a:r>
              <a:rPr lang="fr-FR" altLang="sr-Latn-RS" sz="1700" b="1" i="1" dirty="0" smtClean="0">
                <a:solidFill>
                  <a:schemeClr val="accent5"/>
                </a:solidFill>
              </a:rPr>
              <a:t>faim zéro </a:t>
            </a:r>
            <a:r>
              <a:rPr lang="fr-FR" altLang="sr-Latn-RS" sz="1700" b="1" dirty="0" smtClean="0">
                <a:solidFill>
                  <a:schemeClr val="accent5"/>
                </a:solidFill>
              </a:rPr>
              <a:t>et  combattre la </a:t>
            </a:r>
            <a:r>
              <a:rPr lang="fr-FR" altLang="sr-Latn-RS" sz="1700" b="1" dirty="0">
                <a:solidFill>
                  <a:schemeClr val="accent5"/>
                </a:solidFill>
              </a:rPr>
              <a:t>malnutrition </a:t>
            </a:r>
            <a:r>
              <a:rPr lang="fr-FR" altLang="sr-Latn-RS" sz="1700" b="1" dirty="0" smtClean="0">
                <a:solidFill>
                  <a:schemeClr val="accent5"/>
                </a:solidFill>
              </a:rPr>
              <a:t>de notre vivant. </a:t>
            </a:r>
            <a:endParaRPr lang="hr-HR" altLang="sr-Latn-RS" sz="1700" b="1" dirty="0">
              <a:solidFill>
                <a:schemeClr val="bg2"/>
              </a:solidFill>
            </a:endParaRPr>
          </a:p>
        </p:txBody>
      </p:sp>
      <p:pic>
        <p:nvPicPr>
          <p:cNvPr id="2253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129437" y="441876"/>
            <a:ext cx="3583282" cy="17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713" y="3263900"/>
            <a:ext cx="457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2"/>
          <p:cNvSpPr txBox="1">
            <a:spLocks noChangeArrowheads="1"/>
          </p:cNvSpPr>
          <p:nvPr/>
        </p:nvSpPr>
        <p:spPr bwMode="auto">
          <a:xfrm>
            <a:off x="1331913" y="3294063"/>
            <a:ext cx="285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hr-HR" altLang="en-US" sz="1800">
                <a:hlinkClick r:id="rId4"/>
              </a:rPr>
              <a:t>www.scalingupnutrition.org</a:t>
            </a:r>
            <a:endParaRPr lang="hr-HR" altLang="en-US" sz="1800"/>
          </a:p>
        </p:txBody>
      </p:sp>
      <p:sp>
        <p:nvSpPr>
          <p:cNvPr id="22537" name="TextBox 8"/>
          <p:cNvSpPr txBox="1">
            <a:spLocks noChangeArrowheads="1"/>
          </p:cNvSpPr>
          <p:nvPr/>
        </p:nvSpPr>
        <p:spPr bwMode="auto">
          <a:xfrm>
            <a:off x="1341438" y="3889375"/>
            <a:ext cx="360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hr-HR" altLang="en-US" sz="1800">
                <a:hlinkClick r:id="rId5"/>
              </a:rPr>
              <a:t>www.facebook.com/SUNMovement</a:t>
            </a:r>
            <a:endParaRPr lang="hr-HR" altLang="en-US" sz="1800"/>
          </a:p>
        </p:txBody>
      </p:sp>
      <p:sp>
        <p:nvSpPr>
          <p:cNvPr id="22538" name="TextBox 9"/>
          <p:cNvSpPr txBox="1">
            <a:spLocks noChangeArrowheads="1"/>
          </p:cNvSpPr>
          <p:nvPr/>
        </p:nvSpPr>
        <p:spPr bwMode="auto">
          <a:xfrm>
            <a:off x="1377950" y="4511675"/>
            <a:ext cx="3602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hr-HR" altLang="en-US" sz="1800">
                <a:hlinkClick r:id="rId6"/>
              </a:rPr>
              <a:t>www.twitter.com/SUN_Movement</a:t>
            </a:r>
            <a:endParaRPr lang="hr-HR" altLang="en-US" sz="1800"/>
          </a:p>
        </p:txBody>
      </p:sp>
      <p:pic>
        <p:nvPicPr>
          <p:cNvPr id="22539"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26063" y="2913063"/>
            <a:ext cx="338772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39763"/>
            <a:ext cx="7886700" cy="415925"/>
          </a:xfrm>
        </p:spPr>
        <p:txBody>
          <a:bodyPr rtlCol="0">
            <a:noAutofit/>
          </a:bodyPr>
          <a:lstStyle/>
          <a:p>
            <a:pPr eaLnBrk="1" fontAlgn="auto" hangingPunct="1">
              <a:spcAft>
                <a:spcPts val="0"/>
              </a:spcAft>
              <a:defRPr/>
            </a:pPr>
            <a:r>
              <a:rPr lang="fr-FR" sz="2600" b="1" dirty="0" smtClean="0">
                <a:solidFill>
                  <a:schemeClr val="bg1"/>
                </a:solidFill>
                <a:latin typeface="+mn-lt"/>
              </a:rPr>
              <a:t>L’OBJECTIF DU MOUVEMENT SUN</a:t>
            </a:r>
            <a:endParaRPr lang="hr-HR" sz="2600" b="1" dirty="0">
              <a:solidFill>
                <a:schemeClr val="bg1"/>
              </a:solidFill>
              <a:latin typeface="+mn-lt"/>
            </a:endParaRPr>
          </a:p>
        </p:txBody>
      </p:sp>
      <p:sp>
        <p:nvSpPr>
          <p:cNvPr id="3" name="Content Placeholder 2"/>
          <p:cNvSpPr>
            <a:spLocks noGrp="1"/>
          </p:cNvSpPr>
          <p:nvPr>
            <p:ph idx="1"/>
          </p:nvPr>
        </p:nvSpPr>
        <p:spPr>
          <a:xfrm>
            <a:off x="724276" y="1913441"/>
            <a:ext cx="7885569" cy="1671731"/>
          </a:xfrm>
        </p:spPr>
        <p:txBody>
          <a:bodyPr rtlCol="0">
            <a:noAutofit/>
          </a:bodyPr>
          <a:lstStyle/>
          <a:p>
            <a:pPr marL="0" indent="0" eaLnBrk="1" hangingPunct="1">
              <a:lnSpc>
                <a:spcPct val="120000"/>
              </a:lnSpc>
              <a:spcBef>
                <a:spcPts val="0"/>
              </a:spcBef>
              <a:spcAft>
                <a:spcPts val="600"/>
              </a:spcAft>
              <a:buNone/>
              <a:defRPr/>
            </a:pPr>
            <a:r>
              <a:rPr lang="fr-FR" b="1" dirty="0" smtClean="0">
                <a:solidFill>
                  <a:schemeClr val="accent5"/>
                </a:solidFill>
              </a:rPr>
              <a:t>L’objectif </a:t>
            </a:r>
            <a:r>
              <a:rPr lang="fr-FR" b="1" dirty="0" smtClean="0">
                <a:solidFill>
                  <a:schemeClr val="accent5"/>
                </a:solidFill>
              </a:rPr>
              <a:t>du Mouvement SUN est de garantir, d’ici 2030</a:t>
            </a:r>
            <a:r>
              <a:rPr lang="fr-FR" b="1" dirty="0">
                <a:solidFill>
                  <a:schemeClr val="accent5"/>
                </a:solidFill>
              </a:rPr>
              <a:t>, un monde libre de malnutrition dans toutes ses </a:t>
            </a:r>
            <a:r>
              <a:rPr lang="fr-FR" b="1" dirty="0" smtClean="0">
                <a:solidFill>
                  <a:schemeClr val="accent5"/>
                </a:solidFill>
              </a:rPr>
              <a:t>formes.  </a:t>
            </a:r>
            <a:endParaRPr lang="hr-HR" sz="2000" dirty="0">
              <a:solidFill>
                <a:schemeClr val="accent5"/>
              </a:solidFill>
            </a:endParaRPr>
          </a:p>
        </p:txBody>
      </p:sp>
      <p:sp>
        <p:nvSpPr>
          <p:cNvPr id="10" name="Content Placeholder 2"/>
          <p:cNvSpPr txBox="1">
            <a:spLocks noChangeAspect="1"/>
          </p:cNvSpPr>
          <p:nvPr/>
        </p:nvSpPr>
        <p:spPr>
          <a:xfrm>
            <a:off x="724276" y="4013790"/>
            <a:ext cx="7577752" cy="14363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defRPr/>
            </a:pPr>
            <a:r>
              <a:rPr lang="fr-FR" sz="2400" dirty="0" smtClean="0"/>
              <a:t>Le </a:t>
            </a:r>
            <a:r>
              <a:rPr lang="fr-FR" sz="2400" dirty="0"/>
              <a:t>Mouvement est unique en ce qu’il réunit différents groupes de parties prenantes à savoir </a:t>
            </a:r>
            <a:r>
              <a:rPr lang="fr-FR" sz="2400" b="1" dirty="0"/>
              <a:t>les gouvernements, la société civile, les Nations Unies, les donateurs, les entreprises et les scientifiques</a:t>
            </a:r>
            <a:r>
              <a:rPr lang="fr-FR" sz="2400" b="1" dirty="0" smtClean="0"/>
              <a:t>.</a:t>
            </a:r>
            <a:endParaRPr lang="fr-FR" b="1" dirty="0" smtClean="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4313" y="400050"/>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smtClean="0">
                <a:solidFill>
                  <a:schemeClr val="bg1"/>
                </a:solidFill>
                <a:latin typeface="+mn-lt"/>
              </a:rPr>
              <a:t>LA </a:t>
            </a:r>
            <a:r>
              <a:rPr lang="hr-HR" sz="2600" b="1" dirty="0" smtClean="0">
                <a:solidFill>
                  <a:schemeClr val="bg1"/>
                </a:solidFill>
                <a:latin typeface="+mn-lt"/>
              </a:rPr>
              <a:t>MALNUTRITION</a:t>
            </a:r>
            <a:r>
              <a:rPr lang="fr-FR" sz="2600" b="1" dirty="0">
                <a:solidFill>
                  <a:schemeClr val="bg1"/>
                </a:solidFill>
                <a:latin typeface="+mn-lt"/>
              </a:rPr>
              <a:t> </a:t>
            </a:r>
            <a:r>
              <a:rPr lang="fr-FR" sz="2600" b="1" dirty="0" smtClean="0">
                <a:solidFill>
                  <a:schemeClr val="bg1"/>
                </a:solidFill>
                <a:latin typeface="+mn-lt"/>
              </a:rPr>
              <a:t>DANS TOUTES SES FORMES</a:t>
            </a:r>
            <a:endParaRPr lang="hr-HR" sz="2600" b="1" dirty="0">
              <a:solidFill>
                <a:schemeClr val="bg1"/>
              </a:solidFill>
              <a:latin typeface="+mn-lt"/>
            </a:endParaRPr>
          </a:p>
        </p:txBody>
      </p:sp>
      <p:sp>
        <p:nvSpPr>
          <p:cNvPr id="5" name="Content Placeholder 2"/>
          <p:cNvSpPr txBox="1">
            <a:spLocks/>
          </p:cNvSpPr>
          <p:nvPr/>
        </p:nvSpPr>
        <p:spPr bwMode="auto">
          <a:xfrm>
            <a:off x="690563" y="1906588"/>
            <a:ext cx="62944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20000"/>
              </a:lnSpc>
              <a:spcBef>
                <a:spcPts val="0"/>
              </a:spcBef>
              <a:spcAft>
                <a:spcPts val="600"/>
              </a:spcAft>
              <a:buNone/>
              <a:defRPr/>
            </a:pPr>
            <a:r>
              <a:rPr lang="fr-FR" sz="2400" b="1" dirty="0" smtClean="0">
                <a:solidFill>
                  <a:schemeClr val="accent4"/>
                </a:solidFill>
              </a:rPr>
              <a:t>La malnutrition </a:t>
            </a:r>
            <a:r>
              <a:rPr lang="fr-FR" sz="2400" b="1" dirty="0">
                <a:solidFill>
                  <a:schemeClr val="accent4"/>
                </a:solidFill>
              </a:rPr>
              <a:t>dans toutes ses formes</a:t>
            </a:r>
            <a:endParaRPr lang="hr-HR" sz="2400" b="1" dirty="0">
              <a:solidFill>
                <a:schemeClr val="accent4"/>
              </a:solidFill>
            </a:endParaRPr>
          </a:p>
        </p:txBody>
      </p:sp>
      <p:sp>
        <p:nvSpPr>
          <p:cNvPr id="6" name="Content Placeholder 2"/>
          <p:cNvSpPr txBox="1">
            <a:spLocks/>
          </p:cNvSpPr>
          <p:nvPr/>
        </p:nvSpPr>
        <p:spPr bwMode="auto">
          <a:xfrm>
            <a:off x="369887" y="5187950"/>
            <a:ext cx="177578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fr-FR" sz="1400" b="1" dirty="0">
                <a:solidFill>
                  <a:schemeClr val="accent4"/>
                </a:solidFill>
              </a:rPr>
              <a:t>Retard </a:t>
            </a:r>
            <a:r>
              <a:rPr lang="fr-FR" sz="1400" b="1" dirty="0" smtClean="0">
                <a:solidFill>
                  <a:schemeClr val="accent4"/>
                </a:solidFill>
              </a:rPr>
              <a:t>de croissance chez les enfants</a:t>
            </a:r>
          </a:p>
          <a:p>
            <a:pPr marL="0" indent="0" algn="ctr" defTabSz="914400" eaLnBrk="1" hangingPunct="1">
              <a:lnSpc>
                <a:spcPct val="100000"/>
              </a:lnSpc>
              <a:spcBef>
                <a:spcPts val="0"/>
              </a:spcBef>
              <a:spcAft>
                <a:spcPts val="0"/>
              </a:spcAft>
              <a:buNone/>
              <a:defRPr/>
            </a:pPr>
            <a:r>
              <a:rPr lang="fr-FR" sz="1200" b="1" dirty="0"/>
              <a:t>taille insuffisante </a:t>
            </a:r>
            <a:endParaRPr lang="fr-FR" sz="1200" b="1" dirty="0" smtClean="0"/>
          </a:p>
          <a:p>
            <a:pPr marL="0" indent="0" algn="ctr" defTabSz="914400" eaLnBrk="1" hangingPunct="1">
              <a:lnSpc>
                <a:spcPct val="100000"/>
              </a:lnSpc>
              <a:spcBef>
                <a:spcPts val="0"/>
              </a:spcBef>
              <a:spcAft>
                <a:spcPts val="0"/>
              </a:spcAft>
              <a:buNone/>
              <a:defRPr/>
            </a:pPr>
            <a:r>
              <a:rPr lang="fr-FR" sz="1200" b="1" dirty="0" smtClean="0"/>
              <a:t>par </a:t>
            </a:r>
            <a:r>
              <a:rPr lang="fr-FR" sz="1200" b="1" dirty="0"/>
              <a:t>rapport à l'âge</a:t>
            </a:r>
            <a:endParaRPr lang="hr-HR" sz="1200" b="1" dirty="0"/>
          </a:p>
        </p:txBody>
      </p:sp>
      <p:sp>
        <p:nvSpPr>
          <p:cNvPr id="7" name="Content Placeholder 2"/>
          <p:cNvSpPr txBox="1">
            <a:spLocks/>
          </p:cNvSpPr>
          <p:nvPr/>
        </p:nvSpPr>
        <p:spPr bwMode="auto">
          <a:xfrm>
            <a:off x="1530350" y="2757662"/>
            <a:ext cx="1566863" cy="113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300" b="1" dirty="0" smtClean="0">
                <a:solidFill>
                  <a:schemeClr val="accent4"/>
                </a:solidFill>
              </a:rPr>
              <a:t>Émaciation chez les enfants</a:t>
            </a:r>
            <a:endParaRPr lang="hr-HR" sz="1300" b="1" dirty="0">
              <a:solidFill>
                <a:schemeClr val="accent4"/>
              </a:solidFill>
            </a:endParaRPr>
          </a:p>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err="1" smtClean="0"/>
              <a:t>Poids</a:t>
            </a:r>
            <a:r>
              <a:rPr lang="en-US" sz="1200" b="1" dirty="0" smtClean="0"/>
              <a:t> </a:t>
            </a:r>
            <a:r>
              <a:rPr lang="en-US" sz="1200" b="1" dirty="0" err="1" smtClean="0"/>
              <a:t>insufisant</a:t>
            </a:r>
            <a:r>
              <a:rPr lang="en-US" sz="1200" b="1" dirty="0" smtClean="0"/>
              <a:t> par rapport à la </a:t>
            </a:r>
            <a:r>
              <a:rPr lang="en-US" sz="1200" b="1" dirty="0" err="1" smtClean="0"/>
              <a:t>taille</a:t>
            </a:r>
            <a:endParaRPr lang="hr-HR" sz="1200" b="1" dirty="0"/>
          </a:p>
        </p:txBody>
      </p:sp>
      <p:sp>
        <p:nvSpPr>
          <p:cNvPr id="8" name="Content Placeholder 2"/>
          <p:cNvSpPr txBox="1">
            <a:spLocks/>
          </p:cNvSpPr>
          <p:nvPr/>
        </p:nvSpPr>
        <p:spPr bwMode="auto">
          <a:xfrm>
            <a:off x="2624138" y="5187950"/>
            <a:ext cx="167163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300" b="1" dirty="0" smtClean="0">
                <a:solidFill>
                  <a:schemeClr val="accent4"/>
                </a:solidFill>
              </a:rPr>
              <a:t>Surpoids chez les enfants</a:t>
            </a:r>
            <a:endParaRPr lang="hr-HR" sz="1300" b="1" dirty="0">
              <a:solidFill>
                <a:schemeClr val="accent4"/>
              </a:solidFill>
            </a:endParaRPr>
          </a:p>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a:t>High weight</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a:t>for height</a:t>
            </a:r>
            <a:endParaRPr lang="hr-HR" sz="1200" b="1" dirty="0"/>
          </a:p>
        </p:txBody>
      </p:sp>
      <p:sp>
        <p:nvSpPr>
          <p:cNvPr id="9" name="Content Placeholder 2"/>
          <p:cNvSpPr txBox="1">
            <a:spLocks/>
          </p:cNvSpPr>
          <p:nvPr/>
        </p:nvSpPr>
        <p:spPr bwMode="auto">
          <a:xfrm>
            <a:off x="3616011" y="2679826"/>
            <a:ext cx="1888496" cy="1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300" b="1" dirty="0" smtClean="0">
                <a:solidFill>
                  <a:schemeClr val="accent4"/>
                </a:solidFill>
              </a:rPr>
              <a:t>Surpoids chez les adultes</a:t>
            </a:r>
            <a:endParaRPr lang="hr-HR" sz="1300" b="1" dirty="0">
              <a:solidFill>
                <a:schemeClr val="accent4"/>
              </a:solidFill>
            </a:endParaRPr>
          </a:p>
          <a:p>
            <a:pPr marL="0" indent="0" algn="ctr" defTabSz="914400" eaLnBrk="1" hangingPunct="1">
              <a:lnSpc>
                <a:spcPct val="100000"/>
              </a:lnSpc>
              <a:spcBef>
                <a:spcPts val="0"/>
              </a:spcBef>
              <a:spcAft>
                <a:spcPts val="0"/>
              </a:spcAft>
              <a:buNone/>
              <a:defRPr/>
            </a:pPr>
            <a:r>
              <a:rPr lang="fr-FR" sz="1200" b="1" dirty="0"/>
              <a:t>Excès de graisse corporelle par rapport à </a:t>
            </a:r>
            <a:r>
              <a:rPr lang="fr-FR" sz="1200" b="1" dirty="0" smtClean="0"/>
              <a:t>l’indice de la masse </a:t>
            </a:r>
            <a:r>
              <a:rPr lang="fr-FR" sz="1200" b="1" dirty="0"/>
              <a:t>corporelle</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smtClean="0"/>
              <a:t>≥ 25</a:t>
            </a:r>
            <a:endParaRPr lang="hr-HR" sz="1200" b="1" dirty="0"/>
          </a:p>
        </p:txBody>
      </p:sp>
      <p:sp>
        <p:nvSpPr>
          <p:cNvPr id="10" name="Content Placeholder 2"/>
          <p:cNvSpPr txBox="1">
            <a:spLocks/>
          </p:cNvSpPr>
          <p:nvPr/>
        </p:nvSpPr>
        <p:spPr bwMode="auto">
          <a:xfrm>
            <a:off x="4981575" y="5195888"/>
            <a:ext cx="15509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300" b="1" dirty="0" smtClean="0">
                <a:solidFill>
                  <a:schemeClr val="accent4"/>
                </a:solidFill>
              </a:rPr>
              <a:t>Carence en micronutriments</a:t>
            </a:r>
            <a:endParaRPr lang="hr-HR" sz="1300" b="1" dirty="0">
              <a:solidFill>
                <a:schemeClr val="accent4"/>
              </a:solidFill>
            </a:endParaRPr>
          </a:p>
          <a:p>
            <a:pPr marL="0" indent="0" algn="ctr" defTabSz="914400" eaLnBrk="1" hangingPunct="1">
              <a:lnSpc>
                <a:spcPct val="100000"/>
              </a:lnSpc>
              <a:spcBef>
                <a:spcPts val="0"/>
              </a:spcBef>
              <a:spcAft>
                <a:spcPts val="0"/>
              </a:spcAft>
              <a:buNone/>
              <a:defRPr/>
            </a:pPr>
            <a:r>
              <a:rPr lang="en-US" sz="1200" b="1" dirty="0" err="1"/>
              <a:t>F</a:t>
            </a:r>
            <a:r>
              <a:rPr lang="en-US" sz="1200" b="1" dirty="0" err="1" smtClean="0"/>
              <a:t>er</a:t>
            </a:r>
            <a:r>
              <a:rPr lang="en-US" sz="1200" b="1" dirty="0"/>
              <a:t>, </a:t>
            </a:r>
            <a:r>
              <a:rPr lang="en-US" sz="1200" b="1" dirty="0" err="1"/>
              <a:t>vitamine</a:t>
            </a:r>
            <a:r>
              <a:rPr lang="en-US" sz="1200" b="1" dirty="0"/>
              <a:t> A, </a:t>
            </a:r>
            <a:r>
              <a:rPr lang="en-US" sz="1200" b="1" dirty="0" err="1"/>
              <a:t>acide</a:t>
            </a:r>
            <a:r>
              <a:rPr lang="en-US" sz="1200" b="1" dirty="0"/>
              <a:t> </a:t>
            </a:r>
            <a:r>
              <a:rPr lang="en-US" sz="1200" b="1" dirty="0" err="1"/>
              <a:t>folique</a:t>
            </a:r>
            <a:r>
              <a:rPr lang="en-US" sz="1200" b="1" dirty="0"/>
              <a:t> </a:t>
            </a:r>
            <a:r>
              <a:rPr lang="en-US" sz="1200" b="1" dirty="0" err="1"/>
              <a:t>ou</a:t>
            </a:r>
            <a:r>
              <a:rPr lang="en-US" sz="1200" b="1" dirty="0"/>
              <a:t> </a:t>
            </a:r>
            <a:r>
              <a:rPr lang="en-US" sz="1200" b="1" dirty="0" err="1" smtClean="0"/>
              <a:t>iode</a:t>
            </a:r>
            <a:r>
              <a:rPr lang="en-US" sz="1200" b="1" dirty="0" smtClean="0"/>
              <a:t> </a:t>
            </a:r>
            <a:r>
              <a:rPr lang="en-US" sz="1200" b="1" dirty="0" err="1" smtClean="0"/>
              <a:t>en</a:t>
            </a:r>
            <a:r>
              <a:rPr lang="en-US" sz="1200" b="1" dirty="0" smtClean="0"/>
              <a:t> </a:t>
            </a:r>
            <a:r>
              <a:rPr lang="en-US" sz="1200" b="1" dirty="0" err="1" smtClean="0"/>
              <a:t>dessous</a:t>
            </a:r>
            <a:r>
              <a:rPr lang="en-US" sz="1200" b="1" dirty="0" smtClean="0"/>
              <a:t> du </a:t>
            </a:r>
            <a:r>
              <a:rPr lang="en-US" sz="1200" b="1" dirty="0" err="1" smtClean="0"/>
              <a:t>seuil</a:t>
            </a:r>
            <a:r>
              <a:rPr lang="en-US" sz="1200" b="1" dirty="0" smtClean="0"/>
              <a:t> </a:t>
            </a:r>
            <a:endParaRPr lang="hr-HR" sz="1200" b="1" dirty="0"/>
          </a:p>
        </p:txBody>
      </p:sp>
      <p:sp>
        <p:nvSpPr>
          <p:cNvPr id="11" name="Content Placeholder 2"/>
          <p:cNvSpPr txBox="1">
            <a:spLocks/>
          </p:cNvSpPr>
          <p:nvPr/>
        </p:nvSpPr>
        <p:spPr bwMode="auto">
          <a:xfrm>
            <a:off x="6056313" y="2679827"/>
            <a:ext cx="1856416" cy="11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300" b="1" dirty="0" smtClean="0">
                <a:solidFill>
                  <a:schemeClr val="accent4"/>
                </a:solidFill>
              </a:rPr>
              <a:t>Obésité chez les adultes</a:t>
            </a:r>
            <a:endParaRPr lang="hr-HR" sz="1300" b="1" dirty="0">
              <a:solidFill>
                <a:schemeClr val="accent4"/>
              </a:solidFill>
            </a:endParaRPr>
          </a:p>
          <a:p>
            <a:pPr marL="0" indent="0" algn="ctr" defTabSz="914400" eaLnBrk="1" hangingPunct="1">
              <a:lnSpc>
                <a:spcPct val="100000"/>
              </a:lnSpc>
              <a:spcBef>
                <a:spcPts val="0"/>
              </a:spcBef>
              <a:spcAft>
                <a:spcPts val="0"/>
              </a:spcAft>
              <a:buNone/>
              <a:defRPr/>
            </a:pPr>
            <a:r>
              <a:rPr lang="fr-FR" sz="1200" b="1" dirty="0"/>
              <a:t>Excès de graisse corporelle par rapport à l’indice de la masse corporelle</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smtClean="0"/>
              <a:t> </a:t>
            </a:r>
            <a:r>
              <a:rPr lang="en-US" sz="1200" b="1" dirty="0"/>
              <a:t>≥ 30</a:t>
            </a:r>
            <a:endParaRPr lang="hr-HR" sz="1200" b="1" dirty="0"/>
          </a:p>
        </p:txBody>
      </p:sp>
      <p:sp>
        <p:nvSpPr>
          <p:cNvPr id="12" name="Content Placeholder 2"/>
          <p:cNvSpPr txBox="1">
            <a:spLocks/>
          </p:cNvSpPr>
          <p:nvPr/>
        </p:nvSpPr>
        <p:spPr bwMode="auto">
          <a:xfrm>
            <a:off x="7138988" y="5203824"/>
            <a:ext cx="1789112" cy="11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fr-FR" sz="1300" b="1" dirty="0" smtClean="0">
                <a:solidFill>
                  <a:schemeClr val="accent4"/>
                </a:solidFill>
              </a:rPr>
              <a:t>Maladies non transmissibles</a:t>
            </a:r>
            <a:endParaRPr lang="hr-HR" sz="1300" b="1" dirty="0">
              <a:solidFill>
                <a:schemeClr val="accent4"/>
              </a:solidFill>
            </a:endParaRPr>
          </a:p>
          <a:p>
            <a:pPr marL="0" indent="0" algn="ctr" defTabSz="914400" eaLnBrk="1" hangingPunct="1">
              <a:lnSpc>
                <a:spcPct val="100000"/>
              </a:lnSpc>
              <a:spcBef>
                <a:spcPts val="0"/>
              </a:spcBef>
              <a:spcAft>
                <a:spcPts val="0"/>
              </a:spcAft>
              <a:buNone/>
              <a:defRPr/>
            </a:pPr>
            <a:r>
              <a:rPr lang="fr-FR" sz="1200" b="1" dirty="0" smtClean="0"/>
              <a:t>Diabète</a:t>
            </a:r>
            <a:r>
              <a:rPr lang="fr-FR" sz="1200" b="1" dirty="0"/>
              <a:t>, </a:t>
            </a:r>
            <a:r>
              <a:rPr lang="fr-FR" sz="1200" b="1" dirty="0" smtClean="0"/>
              <a:t>maladies </a:t>
            </a:r>
            <a:r>
              <a:rPr lang="fr-FR" sz="1200" b="1" dirty="0"/>
              <a:t>cardiovasculaires et certains cancers</a:t>
            </a:r>
            <a:endParaRPr lang="hr-HR" sz="1200" b="1" dirty="0"/>
          </a:p>
        </p:txBody>
      </p:sp>
      <p:pic>
        <p:nvPicPr>
          <p:cNvPr id="7179"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3910013"/>
            <a:ext cx="87725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2269" y="2243841"/>
            <a:ext cx="7122122" cy="380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8638" y="6453188"/>
            <a:ext cx="8339137" cy="538162"/>
          </a:xfrm>
          <a:prstGeom prst="rect">
            <a:avLst/>
          </a:prstGeom>
          <a:noFill/>
        </p:spPr>
        <p:txBody>
          <a:bodyPr>
            <a:spAutoFit/>
          </a:bodyPr>
          <a:lstStyle/>
          <a:p>
            <a:pPr eaLnBrk="1" fontAlgn="auto" hangingPunct="1">
              <a:spcBef>
                <a:spcPts val="0"/>
              </a:spcBef>
              <a:spcAft>
                <a:spcPts val="0"/>
              </a:spcAft>
              <a:defRPr/>
            </a:pPr>
            <a:r>
              <a:rPr lang="en-US" sz="1100" kern="0" dirty="0">
                <a:solidFill>
                  <a:schemeClr val="tx1">
                    <a:lumMod val="60000"/>
                    <a:lumOff val="40000"/>
                  </a:schemeClr>
                </a:solidFill>
                <a:latin typeface="+mn-lt"/>
              </a:rPr>
              <a:t>*UNICEF – WHO – World Bank Group joint child malnutrition estimates. 2015 edition. </a:t>
            </a:r>
            <a:endParaRPr lang="en-US" sz="1100" b="1" kern="0" dirty="0">
              <a:solidFill>
                <a:schemeClr val="tx1">
                  <a:lumMod val="60000"/>
                  <a:lumOff val="40000"/>
                </a:schemeClr>
              </a:solidFill>
              <a:latin typeface="+mn-lt"/>
            </a:endParaRPr>
          </a:p>
          <a:p>
            <a:pPr eaLnBrk="1" fontAlgn="auto" hangingPunct="1">
              <a:spcBef>
                <a:spcPts val="0"/>
              </a:spcBef>
              <a:spcAft>
                <a:spcPts val="0"/>
              </a:spcAft>
              <a:defRPr/>
            </a:pPr>
            <a:endParaRPr lang="hr-HR" dirty="0">
              <a:latin typeface="+mn-lt"/>
            </a:endParaRPr>
          </a:p>
        </p:txBody>
      </p:sp>
      <p:sp>
        <p:nvSpPr>
          <p:cNvPr id="5" name="Title 1"/>
          <p:cNvSpPr txBox="1">
            <a:spLocks/>
          </p:cNvSpPr>
          <p:nvPr/>
        </p:nvSpPr>
        <p:spPr bwMode="auto">
          <a:xfrm>
            <a:off x="630130" y="249633"/>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3600" b="1" dirty="0" smtClean="0">
                <a:solidFill>
                  <a:srgbClr val="FF0000"/>
                </a:solidFill>
                <a:latin typeface="+mn-lt"/>
              </a:rPr>
              <a:t>ISELIN </a:t>
            </a:r>
          </a:p>
          <a:p>
            <a:pPr fontAlgn="auto">
              <a:spcAft>
                <a:spcPts val="0"/>
              </a:spcAft>
              <a:defRPr/>
            </a:pPr>
            <a:r>
              <a:rPr lang="fr-FR" sz="2600" b="1" dirty="0" smtClean="0">
                <a:solidFill>
                  <a:schemeClr val="bg1"/>
                </a:solidFill>
                <a:latin typeface="+mn-lt"/>
              </a:rPr>
              <a:t>L’AMPLEUR DE LA MALNUTRITION</a:t>
            </a:r>
            <a:endParaRPr lang="hr-HR" sz="2600" b="1" dirty="0">
              <a:solidFill>
                <a:schemeClr val="bg1"/>
              </a:solidFill>
              <a:latin typeface="+mn-lt"/>
            </a:endParaRPr>
          </a:p>
        </p:txBody>
      </p:sp>
      <p:sp>
        <p:nvSpPr>
          <p:cNvPr id="7" name="Content Placeholder 2"/>
          <p:cNvSpPr txBox="1">
            <a:spLocks/>
          </p:cNvSpPr>
          <p:nvPr/>
        </p:nvSpPr>
        <p:spPr bwMode="auto">
          <a:xfrm>
            <a:off x="726075" y="1560128"/>
            <a:ext cx="7748587" cy="5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20000"/>
              </a:lnSpc>
              <a:spcBef>
                <a:spcPts val="0"/>
              </a:spcBef>
              <a:spcAft>
                <a:spcPts val="600"/>
              </a:spcAft>
              <a:buFont typeface="Arial" panose="020B0604020202020204" pitchFamily="34" charset="0"/>
              <a:buNone/>
              <a:defRPr/>
            </a:pPr>
            <a:r>
              <a:rPr lang="en-US" sz="2200" b="1" dirty="0">
                <a:solidFill>
                  <a:schemeClr val="accent4"/>
                </a:solidFill>
              </a:rPr>
              <a:t>OUT OF </a:t>
            </a:r>
            <a:r>
              <a:rPr lang="en-US" sz="2200" b="1" dirty="0">
                <a:solidFill>
                  <a:schemeClr val="accent5"/>
                </a:solidFill>
              </a:rPr>
              <a:t>667 MILLION </a:t>
            </a:r>
            <a:r>
              <a:rPr lang="en-US" sz="2200" b="1" dirty="0">
                <a:solidFill>
                  <a:schemeClr val="accent4"/>
                </a:solidFill>
              </a:rPr>
              <a:t>CHILDREN UNDER AGE 5 WORLDWIDE</a:t>
            </a:r>
            <a:endParaRPr lang="hr-HR" sz="2200" b="1" dirty="0">
              <a:solidFill>
                <a:schemeClr val="accent4"/>
              </a:solidFill>
            </a:endParaRPr>
          </a:p>
        </p:txBody>
      </p:sp>
      <p:sp>
        <p:nvSpPr>
          <p:cNvPr id="9" name="Content Placeholder 2"/>
          <p:cNvSpPr txBox="1">
            <a:spLocks/>
          </p:cNvSpPr>
          <p:nvPr/>
        </p:nvSpPr>
        <p:spPr bwMode="auto">
          <a:xfrm>
            <a:off x="3058434" y="3179214"/>
            <a:ext cx="3626451" cy="5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en-US" sz="1300" b="1" dirty="0"/>
              <a:t>Each pair of children represents approximately</a:t>
            </a:r>
          </a:p>
          <a:p>
            <a:pPr marL="0" indent="0" algn="ctr" defTabSz="914400" eaLnBrk="1" hangingPunct="1">
              <a:lnSpc>
                <a:spcPct val="100000"/>
              </a:lnSpc>
              <a:spcBef>
                <a:spcPts val="0"/>
              </a:spcBef>
              <a:spcAft>
                <a:spcPts val="0"/>
              </a:spcAft>
              <a:buNone/>
              <a:defRPr/>
            </a:pPr>
            <a:r>
              <a:rPr lang="en-US" sz="1300" b="1" dirty="0">
                <a:solidFill>
                  <a:srgbClr val="C00000"/>
                </a:solidFill>
              </a:rPr>
              <a:t>20 million children</a:t>
            </a:r>
            <a:endParaRPr lang="hr-HR" sz="1300" b="1" dirty="0">
              <a:solidFill>
                <a:srgbClr val="C00000"/>
              </a:solidFill>
            </a:endParaRPr>
          </a:p>
        </p:txBody>
      </p:sp>
      <p:sp>
        <p:nvSpPr>
          <p:cNvPr id="11" name="Content Placeholder 2"/>
          <p:cNvSpPr txBox="1">
            <a:spLocks/>
          </p:cNvSpPr>
          <p:nvPr/>
        </p:nvSpPr>
        <p:spPr bwMode="auto">
          <a:xfrm>
            <a:off x="1130560" y="3742772"/>
            <a:ext cx="36099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a:solidFill>
                  <a:schemeClr val="accent4"/>
                </a:solidFill>
              </a:rPr>
              <a:t>OUT OF A WORLD POPULATION OF </a:t>
            </a:r>
            <a:r>
              <a:rPr lang="en-US" sz="1200" b="1" dirty="0">
                <a:solidFill>
                  <a:schemeClr val="accent5"/>
                </a:solidFill>
              </a:rPr>
              <a:t>7 BILLION</a:t>
            </a:r>
            <a:endParaRPr lang="hr-HR" sz="1200" b="1" dirty="0">
              <a:solidFill>
                <a:schemeClr val="accent5"/>
              </a:solidFill>
            </a:endParaRPr>
          </a:p>
        </p:txBody>
      </p:sp>
      <p:sp>
        <p:nvSpPr>
          <p:cNvPr id="12" name="Content Placeholder 2"/>
          <p:cNvSpPr txBox="1">
            <a:spLocks/>
          </p:cNvSpPr>
          <p:nvPr/>
        </p:nvSpPr>
        <p:spPr bwMode="auto">
          <a:xfrm>
            <a:off x="4842520" y="3742772"/>
            <a:ext cx="36115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a:solidFill>
                  <a:schemeClr val="accent4"/>
                </a:solidFill>
              </a:rPr>
              <a:t>OUT OF </a:t>
            </a:r>
            <a:r>
              <a:rPr lang="en-US" sz="1200" b="1" dirty="0">
                <a:solidFill>
                  <a:schemeClr val="accent5"/>
                </a:solidFill>
              </a:rPr>
              <a:t>5 BILLION </a:t>
            </a:r>
            <a:r>
              <a:rPr lang="en-US" sz="1200" b="1" dirty="0">
                <a:solidFill>
                  <a:schemeClr val="accent4"/>
                </a:solidFill>
              </a:rPr>
              <a:t>ADULTS WORLDWIDE</a:t>
            </a:r>
            <a:endParaRPr lang="hr-HR" sz="1200" b="1" dirty="0">
              <a:solidFill>
                <a:schemeClr val="accent5"/>
              </a:solidFill>
            </a:endParaRPr>
          </a:p>
        </p:txBody>
      </p:sp>
      <p:sp>
        <p:nvSpPr>
          <p:cNvPr id="14" name="Content Placeholder 2"/>
          <p:cNvSpPr txBox="1">
            <a:spLocks/>
          </p:cNvSpPr>
          <p:nvPr/>
        </p:nvSpPr>
        <p:spPr bwMode="auto">
          <a:xfrm>
            <a:off x="3390696" y="4116442"/>
            <a:ext cx="1838249"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100" b="1" dirty="0"/>
              <a:t>About </a:t>
            </a:r>
            <a:r>
              <a:rPr lang="en-US" sz="1100" b="1" dirty="0">
                <a:solidFill>
                  <a:srgbClr val="C00000"/>
                </a:solidFill>
              </a:rPr>
              <a:t>2 billion </a:t>
            </a:r>
            <a:r>
              <a:rPr lang="en-US" sz="1100" b="1" dirty="0"/>
              <a:t>people suffer from micronutrient </a:t>
            </a:r>
          </a:p>
          <a:p>
            <a:pPr marL="0" indent="0" defTabSz="914400" eaLnBrk="1" hangingPunct="1">
              <a:lnSpc>
                <a:spcPct val="100000"/>
              </a:lnSpc>
              <a:spcBef>
                <a:spcPts val="0"/>
              </a:spcBef>
              <a:spcAft>
                <a:spcPts val="0"/>
              </a:spcAft>
              <a:buNone/>
              <a:defRPr/>
            </a:pPr>
            <a:r>
              <a:rPr lang="en-US" sz="1100" b="1" dirty="0"/>
              <a:t>malnutrition</a:t>
            </a:r>
            <a:endParaRPr lang="hr-HR" sz="1100" b="1" dirty="0"/>
          </a:p>
        </p:txBody>
      </p:sp>
      <p:sp>
        <p:nvSpPr>
          <p:cNvPr id="17" name="Content Placeholder 2"/>
          <p:cNvSpPr txBox="1">
            <a:spLocks/>
          </p:cNvSpPr>
          <p:nvPr/>
        </p:nvSpPr>
        <p:spPr bwMode="auto">
          <a:xfrm>
            <a:off x="7089000" y="2950659"/>
            <a:ext cx="688644" cy="2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hr-HR" sz="1000" b="1" dirty="0">
                <a:solidFill>
                  <a:srgbClr val="C00000"/>
                </a:solidFill>
              </a:rPr>
              <a:t>20 M</a:t>
            </a:r>
          </a:p>
        </p:txBody>
      </p:sp>
      <p:sp>
        <p:nvSpPr>
          <p:cNvPr id="18" name="Content Placeholder 2"/>
          <p:cNvSpPr txBox="1">
            <a:spLocks/>
          </p:cNvSpPr>
          <p:nvPr/>
        </p:nvSpPr>
        <p:spPr bwMode="auto">
          <a:xfrm>
            <a:off x="3059914" y="6003993"/>
            <a:ext cx="3626451" cy="58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en-US" sz="1300" b="1" dirty="0"/>
              <a:t>Each pair of </a:t>
            </a:r>
            <a:r>
              <a:rPr lang="hr-HR" sz="1300" b="1" dirty="0"/>
              <a:t>adults</a:t>
            </a:r>
            <a:r>
              <a:rPr lang="en-US" sz="1300" b="1" dirty="0"/>
              <a:t> represent approximately</a:t>
            </a:r>
          </a:p>
          <a:p>
            <a:pPr marL="0" indent="0" algn="ctr" defTabSz="914400" eaLnBrk="1" hangingPunct="1">
              <a:lnSpc>
                <a:spcPct val="100000"/>
              </a:lnSpc>
              <a:spcBef>
                <a:spcPts val="0"/>
              </a:spcBef>
              <a:spcAft>
                <a:spcPts val="0"/>
              </a:spcAft>
              <a:buNone/>
              <a:defRPr/>
            </a:pPr>
            <a:r>
              <a:rPr lang="hr-HR" sz="1300" b="1" dirty="0">
                <a:solidFill>
                  <a:srgbClr val="C00000"/>
                </a:solidFill>
              </a:rPr>
              <a:t>50</a:t>
            </a:r>
            <a:r>
              <a:rPr lang="en-US" sz="1300" b="1" dirty="0">
                <a:solidFill>
                  <a:srgbClr val="C00000"/>
                </a:solidFill>
              </a:rPr>
              <a:t>0 million </a:t>
            </a:r>
            <a:r>
              <a:rPr lang="hr-HR" sz="1300" b="1" dirty="0" err="1">
                <a:solidFill>
                  <a:srgbClr val="C00000"/>
                </a:solidFill>
              </a:rPr>
              <a:t>adults</a:t>
            </a:r>
            <a:endParaRPr lang="hr-HR" sz="1300" b="1" dirty="0">
              <a:solidFill>
                <a:srgbClr val="C00000"/>
              </a:solidFill>
            </a:endParaRPr>
          </a:p>
        </p:txBody>
      </p:sp>
      <p:sp>
        <p:nvSpPr>
          <p:cNvPr id="19" name="Content Placeholder 2"/>
          <p:cNvSpPr txBox="1">
            <a:spLocks/>
          </p:cNvSpPr>
          <p:nvPr/>
        </p:nvSpPr>
        <p:spPr bwMode="auto">
          <a:xfrm>
            <a:off x="3390696" y="4890278"/>
            <a:ext cx="1838249"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100" b="1" dirty="0"/>
              <a:t>Nearly </a:t>
            </a:r>
            <a:r>
              <a:rPr lang="en-US" sz="1100" b="1" dirty="0">
                <a:solidFill>
                  <a:srgbClr val="C00000"/>
                </a:solidFill>
              </a:rPr>
              <a:t>800 million </a:t>
            </a:r>
          </a:p>
          <a:p>
            <a:pPr marL="0" indent="0" defTabSz="914400" eaLnBrk="1" hangingPunct="1">
              <a:lnSpc>
                <a:spcPct val="100000"/>
              </a:lnSpc>
              <a:spcBef>
                <a:spcPts val="0"/>
              </a:spcBef>
              <a:spcAft>
                <a:spcPts val="0"/>
              </a:spcAft>
              <a:buNone/>
              <a:defRPr/>
            </a:pPr>
            <a:r>
              <a:rPr lang="en-US" sz="1100" b="1" dirty="0"/>
              <a:t>people suffer from </a:t>
            </a:r>
          </a:p>
          <a:p>
            <a:pPr marL="0" indent="0" defTabSz="914400" eaLnBrk="1" hangingPunct="1">
              <a:lnSpc>
                <a:spcPct val="100000"/>
              </a:lnSpc>
              <a:spcBef>
                <a:spcPts val="0"/>
              </a:spcBef>
              <a:spcAft>
                <a:spcPts val="0"/>
              </a:spcAft>
              <a:buNone/>
              <a:defRPr/>
            </a:pPr>
            <a:r>
              <a:rPr lang="en-US" sz="1100" b="1" dirty="0"/>
              <a:t>calorie deficiency</a:t>
            </a:r>
            <a:endParaRPr lang="hr-HR" sz="1100" b="1" dirty="0"/>
          </a:p>
        </p:txBody>
      </p:sp>
      <p:sp>
        <p:nvSpPr>
          <p:cNvPr id="20" name="Content Placeholder 2"/>
          <p:cNvSpPr txBox="1">
            <a:spLocks/>
          </p:cNvSpPr>
          <p:nvPr/>
        </p:nvSpPr>
        <p:spPr bwMode="auto">
          <a:xfrm>
            <a:off x="7236214" y="4091288"/>
            <a:ext cx="1838249"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100" b="1" dirty="0"/>
              <a:t>Nearly </a:t>
            </a:r>
            <a:r>
              <a:rPr lang="en-US" sz="1100" b="1" dirty="0">
                <a:solidFill>
                  <a:srgbClr val="C00000"/>
                </a:solidFill>
              </a:rPr>
              <a:t>2 billion </a:t>
            </a:r>
          </a:p>
          <a:p>
            <a:pPr marL="0" indent="0" defTabSz="914400" eaLnBrk="1" hangingPunct="1">
              <a:lnSpc>
                <a:spcPct val="100000"/>
              </a:lnSpc>
              <a:spcBef>
                <a:spcPts val="0"/>
              </a:spcBef>
              <a:spcAft>
                <a:spcPts val="0"/>
              </a:spcAft>
              <a:buNone/>
              <a:defRPr/>
            </a:pPr>
            <a:r>
              <a:rPr lang="en-US" sz="1100" b="1" dirty="0"/>
              <a:t>are overweight </a:t>
            </a:r>
          </a:p>
          <a:p>
            <a:pPr marL="0" indent="0" defTabSz="914400" eaLnBrk="1" hangingPunct="1">
              <a:lnSpc>
                <a:spcPct val="100000"/>
              </a:lnSpc>
              <a:spcBef>
                <a:spcPts val="0"/>
              </a:spcBef>
              <a:spcAft>
                <a:spcPts val="0"/>
              </a:spcAft>
              <a:buNone/>
              <a:defRPr/>
            </a:pPr>
            <a:r>
              <a:rPr lang="en-US" sz="1100" b="1" dirty="0"/>
              <a:t>or obese</a:t>
            </a:r>
            <a:endParaRPr lang="hr-HR" sz="1100" b="1" dirty="0"/>
          </a:p>
        </p:txBody>
      </p:sp>
      <p:sp>
        <p:nvSpPr>
          <p:cNvPr id="21" name="Content Placeholder 2"/>
          <p:cNvSpPr txBox="1">
            <a:spLocks/>
          </p:cNvSpPr>
          <p:nvPr/>
        </p:nvSpPr>
        <p:spPr bwMode="auto">
          <a:xfrm>
            <a:off x="7236214" y="4962779"/>
            <a:ext cx="1838249"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100" b="1" dirty="0"/>
              <a:t>Over </a:t>
            </a:r>
            <a:r>
              <a:rPr lang="en-US" sz="1100" b="1" dirty="0">
                <a:solidFill>
                  <a:srgbClr val="C00000"/>
                </a:solidFill>
              </a:rPr>
              <a:t>400 million</a:t>
            </a:r>
            <a:r>
              <a:rPr lang="en-US" sz="1100" b="1" dirty="0"/>
              <a:t> </a:t>
            </a:r>
          </a:p>
          <a:p>
            <a:pPr marL="0" indent="0" defTabSz="914400" eaLnBrk="1" hangingPunct="1">
              <a:lnSpc>
                <a:spcPct val="100000"/>
              </a:lnSpc>
              <a:spcBef>
                <a:spcPts val="0"/>
              </a:spcBef>
              <a:spcAft>
                <a:spcPts val="0"/>
              </a:spcAft>
              <a:buNone/>
              <a:defRPr/>
            </a:pPr>
            <a:r>
              <a:rPr lang="en-US" sz="1100" b="1" dirty="0"/>
              <a:t>has type 2 diabetes</a:t>
            </a:r>
            <a:endParaRPr lang="hr-HR" sz="1100" b="1" dirty="0"/>
          </a:p>
        </p:txBody>
      </p:sp>
      <p:sp>
        <p:nvSpPr>
          <p:cNvPr id="22" name="Content Placeholder 2"/>
          <p:cNvSpPr txBox="1">
            <a:spLocks/>
          </p:cNvSpPr>
          <p:nvPr/>
        </p:nvSpPr>
        <p:spPr bwMode="auto">
          <a:xfrm>
            <a:off x="637528" y="4734322"/>
            <a:ext cx="688644" cy="2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hr-HR" sz="1000" b="1" dirty="0">
                <a:solidFill>
                  <a:srgbClr val="C00000"/>
                </a:solidFill>
              </a:rPr>
              <a:t>500 M</a:t>
            </a:r>
          </a:p>
        </p:txBody>
      </p:sp>
      <p:sp>
        <p:nvSpPr>
          <p:cNvPr id="23" name="Content Placeholder 2"/>
          <p:cNvSpPr txBox="1">
            <a:spLocks/>
          </p:cNvSpPr>
          <p:nvPr/>
        </p:nvSpPr>
        <p:spPr bwMode="auto">
          <a:xfrm>
            <a:off x="630130" y="5543672"/>
            <a:ext cx="688644" cy="2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hr-HR" sz="1000" b="1" dirty="0">
                <a:solidFill>
                  <a:srgbClr val="C00000"/>
                </a:solidFill>
              </a:rPr>
              <a:t>500 M</a:t>
            </a:r>
          </a:p>
        </p:txBody>
      </p:sp>
      <p:sp>
        <p:nvSpPr>
          <p:cNvPr id="24" name="Content Placeholder 2"/>
          <p:cNvSpPr txBox="1">
            <a:spLocks/>
          </p:cNvSpPr>
          <p:nvPr/>
        </p:nvSpPr>
        <p:spPr bwMode="auto">
          <a:xfrm>
            <a:off x="5243797" y="5545151"/>
            <a:ext cx="626040" cy="2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hr-HR" sz="1000" b="1" dirty="0">
                <a:solidFill>
                  <a:srgbClr val="C00000"/>
                </a:solidFill>
              </a:rPr>
              <a:t>500 M</a:t>
            </a:r>
          </a:p>
        </p:txBody>
      </p:sp>
      <p:sp>
        <p:nvSpPr>
          <p:cNvPr id="25" name="Content Placeholder 2"/>
          <p:cNvSpPr txBox="1">
            <a:spLocks/>
          </p:cNvSpPr>
          <p:nvPr/>
        </p:nvSpPr>
        <p:spPr bwMode="auto">
          <a:xfrm>
            <a:off x="5243797" y="4737282"/>
            <a:ext cx="626040" cy="2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None/>
              <a:defRPr/>
            </a:pPr>
            <a:r>
              <a:rPr lang="hr-HR" sz="1000" b="1" dirty="0">
                <a:solidFill>
                  <a:srgbClr val="C00000"/>
                </a:solidFill>
              </a:rPr>
              <a:t>500 M</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1720850"/>
            <a:ext cx="4211637"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66726" y="2695099"/>
            <a:ext cx="4569013" cy="3330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defRPr/>
            </a:pPr>
            <a:endParaRPr lang="fr-FR" sz="1000" b="1" dirty="0">
              <a:solidFill>
                <a:schemeClr val="accent4"/>
              </a:solidFill>
            </a:endParaRPr>
          </a:p>
          <a:p>
            <a:pPr>
              <a:lnSpc>
                <a:spcPct val="100000"/>
              </a:lnSpc>
              <a:spcBef>
                <a:spcPts val="0"/>
              </a:spcBef>
              <a:spcAft>
                <a:spcPts val="0"/>
              </a:spcAft>
              <a:defRPr/>
            </a:pPr>
            <a:endParaRPr lang="en-US" sz="1000" b="1" dirty="0" smtClean="0">
              <a:solidFill>
                <a:schemeClr val="accent4"/>
              </a:solidFill>
            </a:endParaRPr>
          </a:p>
          <a:p>
            <a:pPr>
              <a:lnSpc>
                <a:spcPct val="100000"/>
              </a:lnSpc>
              <a:spcBef>
                <a:spcPts val="0"/>
              </a:spcBef>
              <a:spcAft>
                <a:spcPts val="0"/>
              </a:spcAft>
              <a:defRPr/>
            </a:pPr>
            <a:endParaRPr lang="fr-FR" sz="1000" b="1" dirty="0">
              <a:solidFill>
                <a:schemeClr val="accent4"/>
              </a:solidFill>
            </a:endParaRPr>
          </a:p>
          <a:p>
            <a:pPr>
              <a:lnSpc>
                <a:spcPct val="100000"/>
              </a:lnSpc>
              <a:spcBef>
                <a:spcPts val="0"/>
              </a:spcBef>
              <a:spcAft>
                <a:spcPts val="0"/>
              </a:spcAft>
              <a:defRPr/>
            </a:pPr>
            <a:endParaRPr lang="en-US" sz="1000" b="1" dirty="0">
              <a:solidFill>
                <a:schemeClr val="accent4"/>
              </a:solidFill>
            </a:endParaRPr>
          </a:p>
        </p:txBody>
      </p:sp>
      <p:sp>
        <p:nvSpPr>
          <p:cNvPr id="9220" name="Rectangle 9"/>
          <p:cNvSpPr>
            <a:spLocks noChangeArrowheads="1"/>
          </p:cNvSpPr>
          <p:nvPr/>
        </p:nvSpPr>
        <p:spPr bwMode="auto">
          <a:xfrm>
            <a:off x="466726" y="1557635"/>
            <a:ext cx="44211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sz="1800" b="1" dirty="0" smtClean="0"/>
              <a:t>Des </a:t>
            </a:r>
            <a:r>
              <a:rPr lang="fr-FR" sz="1800" b="1" dirty="0"/>
              <a:t>preuves solides montrent que l'élimination de la malnutrition chez les jeunes enfants a de multiples avantages.</a:t>
            </a:r>
            <a:endParaRPr lang="en-US" altLang="sr-Latn-RS" sz="1800" b="1" dirty="0"/>
          </a:p>
        </p:txBody>
      </p:sp>
      <p:sp>
        <p:nvSpPr>
          <p:cNvPr id="13" name="TextBox 12"/>
          <p:cNvSpPr txBox="1"/>
          <p:nvPr/>
        </p:nvSpPr>
        <p:spPr>
          <a:xfrm>
            <a:off x="573088" y="6281738"/>
            <a:ext cx="8340725" cy="261610"/>
          </a:xfrm>
          <a:prstGeom prst="rect">
            <a:avLst/>
          </a:prstGeom>
          <a:noFill/>
        </p:spPr>
        <p:txBody>
          <a:bodyPr>
            <a:spAutoFit/>
          </a:bodyPr>
          <a:lstStyle/>
          <a:p>
            <a:pPr eaLnBrk="1" hangingPunct="1">
              <a:spcBef>
                <a:spcPts val="0"/>
              </a:spcBef>
              <a:spcAft>
                <a:spcPts val="0"/>
              </a:spcAft>
              <a:defRPr/>
            </a:pPr>
            <a:r>
              <a:rPr lang="en-US" sz="1100" dirty="0">
                <a:solidFill>
                  <a:schemeClr val="tx1">
                    <a:lumMod val="60000"/>
                    <a:lumOff val="40000"/>
                  </a:schemeClr>
                </a:solidFill>
                <a:latin typeface="+mn-lt"/>
              </a:rPr>
              <a:t>*Haddad, L. Child Growth = Sustainable Economic Growth: Why we should invest in nutrition. May 2013</a:t>
            </a:r>
            <a:r>
              <a:rPr lang="en-US" sz="1100" dirty="0">
                <a:solidFill>
                  <a:schemeClr val="bg2">
                    <a:lumMod val="50000"/>
                  </a:schemeClr>
                </a:solidFill>
                <a:latin typeface="+mn-lt"/>
              </a:rPr>
              <a:t>.</a:t>
            </a:r>
            <a:endParaRPr lang="hr-HR" dirty="0">
              <a:latin typeface="+mn-lt"/>
            </a:endParaRPr>
          </a:p>
        </p:txBody>
      </p:sp>
      <p:sp>
        <p:nvSpPr>
          <p:cNvPr id="7" name="Title 1"/>
          <p:cNvSpPr txBox="1">
            <a:spLocks/>
          </p:cNvSpPr>
          <p:nvPr/>
        </p:nvSpPr>
        <p:spPr bwMode="auto">
          <a:xfrm>
            <a:off x="363537" y="455612"/>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smtClean="0">
                <a:solidFill>
                  <a:schemeClr val="bg1"/>
                </a:solidFill>
                <a:latin typeface="+mn-lt"/>
              </a:rPr>
              <a:t>POURQUOI  INVESTIR DANS LA</a:t>
            </a:r>
            <a:r>
              <a:rPr lang="hr-HR" sz="2600" b="1" dirty="0" smtClean="0">
                <a:solidFill>
                  <a:schemeClr val="bg1"/>
                </a:solidFill>
                <a:latin typeface="+mn-lt"/>
              </a:rPr>
              <a:t> </a:t>
            </a:r>
            <a:r>
              <a:rPr lang="hr-HR" sz="2600" b="1" dirty="0">
                <a:solidFill>
                  <a:schemeClr val="bg1"/>
                </a:solidFill>
                <a:latin typeface="+mn-lt"/>
              </a:rPr>
              <a:t>NUTRITION? </a:t>
            </a:r>
          </a:p>
        </p:txBody>
      </p:sp>
      <p:sp>
        <p:nvSpPr>
          <p:cNvPr id="9" name="Content Placeholder 2"/>
          <p:cNvSpPr txBox="1">
            <a:spLocks/>
          </p:cNvSpPr>
          <p:nvPr/>
        </p:nvSpPr>
        <p:spPr bwMode="auto">
          <a:xfrm>
            <a:off x="4654550" y="2166938"/>
            <a:ext cx="15668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300" b="1" dirty="0">
                <a:solidFill>
                  <a:schemeClr val="accent4"/>
                </a:solidFill>
              </a:rPr>
              <a:t>Because when…</a:t>
            </a:r>
            <a:endParaRPr lang="hr-HR" sz="1200" b="1" dirty="0"/>
          </a:p>
        </p:txBody>
      </p:sp>
      <p:sp>
        <p:nvSpPr>
          <p:cNvPr id="10" name="Content Placeholder 2"/>
          <p:cNvSpPr txBox="1">
            <a:spLocks/>
          </p:cNvSpPr>
          <p:nvPr/>
        </p:nvSpPr>
        <p:spPr bwMode="auto">
          <a:xfrm>
            <a:off x="4965700" y="3036888"/>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Communities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&amp; nations</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are productive</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&amp; stable</a:t>
            </a:r>
            <a:endParaRPr lang="hr-HR" sz="1000" b="1" dirty="0">
              <a:solidFill>
                <a:schemeClr val="bg1">
                  <a:lumMod val="65000"/>
                </a:schemeClr>
              </a:solidFill>
            </a:endParaRPr>
          </a:p>
        </p:txBody>
      </p:sp>
      <p:sp>
        <p:nvSpPr>
          <p:cNvPr id="11" name="Content Placeholder 2"/>
          <p:cNvSpPr txBox="1">
            <a:spLocks/>
          </p:cNvSpPr>
          <p:nvPr/>
        </p:nvSpPr>
        <p:spPr bwMode="auto">
          <a:xfrm>
            <a:off x="6221413" y="2105025"/>
            <a:ext cx="1254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Girls &amp; women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are well-nourished</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and have healthy</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newborn babies</a:t>
            </a:r>
            <a:endParaRPr lang="hr-HR" sz="1000" b="1" dirty="0">
              <a:solidFill>
                <a:schemeClr val="bg1">
                  <a:lumMod val="65000"/>
                </a:schemeClr>
              </a:solidFill>
            </a:endParaRPr>
          </a:p>
        </p:txBody>
      </p:sp>
      <p:sp>
        <p:nvSpPr>
          <p:cNvPr id="12" name="Content Placeholder 2"/>
          <p:cNvSpPr txBox="1">
            <a:spLocks/>
          </p:cNvSpPr>
          <p:nvPr/>
        </p:nvSpPr>
        <p:spPr bwMode="auto">
          <a:xfrm>
            <a:off x="7623175" y="2984500"/>
            <a:ext cx="12541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Children receive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proper nutrition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and develop</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strong bodies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&amp; minds</a:t>
            </a:r>
            <a:endParaRPr lang="hr-HR" sz="1000" b="1" dirty="0">
              <a:solidFill>
                <a:schemeClr val="bg1">
                  <a:lumMod val="65000"/>
                </a:schemeClr>
              </a:solidFill>
            </a:endParaRPr>
          </a:p>
        </p:txBody>
      </p:sp>
      <p:sp>
        <p:nvSpPr>
          <p:cNvPr id="14" name="Content Placeholder 2"/>
          <p:cNvSpPr txBox="1">
            <a:spLocks/>
          </p:cNvSpPr>
          <p:nvPr/>
        </p:nvSpPr>
        <p:spPr bwMode="auto">
          <a:xfrm>
            <a:off x="7470775" y="4465638"/>
            <a:ext cx="12541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Adolescents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learn better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&amp; achieve higher grades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in school</a:t>
            </a:r>
            <a:endParaRPr lang="hr-HR" sz="1000" b="1" dirty="0">
              <a:solidFill>
                <a:schemeClr val="bg1">
                  <a:lumMod val="65000"/>
                </a:schemeClr>
              </a:solidFill>
            </a:endParaRPr>
          </a:p>
        </p:txBody>
      </p:sp>
      <p:sp>
        <p:nvSpPr>
          <p:cNvPr id="15" name="Content Placeholder 2"/>
          <p:cNvSpPr txBox="1">
            <a:spLocks/>
          </p:cNvSpPr>
          <p:nvPr/>
        </p:nvSpPr>
        <p:spPr bwMode="auto">
          <a:xfrm>
            <a:off x="6230938" y="5248275"/>
            <a:ext cx="12541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Young adults are</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better able to</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obtain work</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&amp; earn more</a:t>
            </a:r>
            <a:endParaRPr lang="hr-HR" sz="1000" b="1" dirty="0">
              <a:solidFill>
                <a:schemeClr val="bg1">
                  <a:lumMod val="65000"/>
                </a:schemeClr>
              </a:solidFill>
            </a:endParaRPr>
          </a:p>
        </p:txBody>
      </p:sp>
      <p:sp>
        <p:nvSpPr>
          <p:cNvPr id="16" name="Content Placeholder 2"/>
          <p:cNvSpPr txBox="1">
            <a:spLocks/>
          </p:cNvSpPr>
          <p:nvPr/>
        </p:nvSpPr>
        <p:spPr bwMode="auto">
          <a:xfrm>
            <a:off x="4981575" y="4613275"/>
            <a:ext cx="12541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Families &amp;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communities</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emerge out of </a:t>
            </a:r>
          </a:p>
          <a:p>
            <a:pPr marL="0" indent="0" algn="ctr" defTabSz="914400" eaLnBrk="1" hangingPunct="1">
              <a:lnSpc>
                <a:spcPct val="100000"/>
              </a:lnSpc>
              <a:spcBef>
                <a:spcPts val="0"/>
              </a:spcBef>
              <a:spcAft>
                <a:spcPts val="0"/>
              </a:spcAft>
              <a:buFont typeface="Arial" panose="020B0604020202020204" pitchFamily="34" charset="0"/>
              <a:buNone/>
              <a:defRPr/>
            </a:pPr>
            <a:r>
              <a:rPr lang="en-US" sz="1000" b="1" dirty="0">
                <a:solidFill>
                  <a:schemeClr val="bg1">
                    <a:lumMod val="65000"/>
                  </a:schemeClr>
                </a:solidFill>
              </a:rPr>
              <a:t>poverty</a:t>
            </a:r>
            <a:endParaRPr lang="hr-HR" sz="1000" b="1" dirty="0">
              <a:solidFill>
                <a:schemeClr val="bg1">
                  <a:lumMod val="65000"/>
                </a:schemeClr>
              </a:solidFill>
            </a:endParaRPr>
          </a:p>
        </p:txBody>
      </p:sp>
      <p:sp>
        <p:nvSpPr>
          <p:cNvPr id="17" name="Content Placeholder 2"/>
          <p:cNvSpPr txBox="1">
            <a:spLocks/>
          </p:cNvSpPr>
          <p:nvPr/>
        </p:nvSpPr>
        <p:spPr bwMode="auto">
          <a:xfrm>
            <a:off x="6056313" y="3924300"/>
            <a:ext cx="1593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300" b="1" dirty="0">
                <a:solidFill>
                  <a:schemeClr val="bg1">
                    <a:lumMod val="65000"/>
                  </a:schemeClr>
                </a:solidFill>
              </a:rPr>
              <a:t>The world is a safe, more resilient &amp; stronger place</a:t>
            </a:r>
            <a:endParaRPr lang="hr-HR" sz="1300" b="1" dirty="0">
              <a:solidFill>
                <a:schemeClr val="bg1">
                  <a:lumMod val="65000"/>
                </a:schemeClr>
              </a:solidFill>
            </a:endParaRPr>
          </a:p>
        </p:txBody>
      </p:sp>
      <p:sp>
        <p:nvSpPr>
          <p:cNvPr id="6" name="Rectangle 5"/>
          <p:cNvSpPr/>
          <p:nvPr/>
        </p:nvSpPr>
        <p:spPr>
          <a:xfrm>
            <a:off x="469106" y="2644180"/>
            <a:ext cx="4572000" cy="3093154"/>
          </a:xfrm>
          <a:prstGeom prst="rect">
            <a:avLst/>
          </a:prstGeom>
        </p:spPr>
        <p:txBody>
          <a:bodyPr>
            <a:spAutoFit/>
          </a:bodyPr>
          <a:lstStyle/>
          <a:p>
            <a:r>
              <a:rPr lang="fr-FR" sz="1500" dirty="0"/>
              <a:t>Ça peut:</a:t>
            </a:r>
          </a:p>
          <a:p>
            <a:endParaRPr lang="fr-FR" sz="1500" dirty="0"/>
          </a:p>
          <a:p>
            <a:pPr marL="285750" indent="-285750">
              <a:buFont typeface="Arial" panose="020B0604020202020204" pitchFamily="34" charset="0"/>
              <a:buChar char="•"/>
            </a:pPr>
            <a:r>
              <a:rPr lang="fr-FR" sz="1500" b="1" dirty="0">
                <a:solidFill>
                  <a:schemeClr val="accent4"/>
                </a:solidFill>
                <a:latin typeface="+mn-lt"/>
              </a:rPr>
              <a:t>Stimuler le PIB </a:t>
            </a:r>
            <a:r>
              <a:rPr lang="fr-FR" sz="1500" dirty="0"/>
              <a:t>de 11% en Afrique et en Asie.</a:t>
            </a:r>
          </a:p>
          <a:p>
            <a:pPr marL="285750" indent="-285750">
              <a:buFont typeface="Arial" panose="020B0604020202020204" pitchFamily="34" charset="0"/>
              <a:buChar char="•"/>
            </a:pPr>
            <a:r>
              <a:rPr lang="fr-FR" sz="1500" b="1" dirty="0">
                <a:solidFill>
                  <a:schemeClr val="accent4"/>
                </a:solidFill>
                <a:latin typeface="+mn-lt"/>
              </a:rPr>
              <a:t>Prévenir les décès d'enfants </a:t>
            </a:r>
            <a:r>
              <a:rPr lang="fr-FR" sz="1500" dirty="0"/>
              <a:t>de plus d'un tiers par an.</a:t>
            </a:r>
          </a:p>
          <a:p>
            <a:pPr marL="285750" indent="-285750">
              <a:buFont typeface="Arial" panose="020B0604020202020204" pitchFamily="34" charset="0"/>
              <a:buChar char="•"/>
            </a:pPr>
            <a:r>
              <a:rPr lang="fr-FR" sz="1500" b="1" dirty="0">
                <a:solidFill>
                  <a:schemeClr val="accent4"/>
                </a:solidFill>
                <a:latin typeface="+mn-lt"/>
              </a:rPr>
              <a:t>Augmenter le niveau d'études </a:t>
            </a:r>
            <a:r>
              <a:rPr lang="fr-FR" sz="1500" dirty="0"/>
              <a:t>d'au moins un an.</a:t>
            </a:r>
          </a:p>
          <a:p>
            <a:pPr marL="285750" indent="-285750">
              <a:buFont typeface="Arial" panose="020B0604020202020204" pitchFamily="34" charset="0"/>
              <a:buChar char="•"/>
            </a:pPr>
            <a:r>
              <a:rPr lang="fr-FR" sz="1500" b="1" dirty="0">
                <a:solidFill>
                  <a:schemeClr val="accent4"/>
                </a:solidFill>
                <a:latin typeface="+mn-lt"/>
              </a:rPr>
              <a:t>Accroître les salaires </a:t>
            </a:r>
            <a:r>
              <a:rPr lang="fr-FR" sz="1500" dirty="0"/>
              <a:t>de 5 à 50%.</a:t>
            </a:r>
          </a:p>
          <a:p>
            <a:pPr marL="285750" indent="-285750">
              <a:buFont typeface="Arial" panose="020B0604020202020204" pitchFamily="34" charset="0"/>
              <a:buChar char="•"/>
            </a:pPr>
            <a:r>
              <a:rPr lang="fr-FR" sz="1500" b="1" dirty="0">
                <a:solidFill>
                  <a:schemeClr val="accent4"/>
                </a:solidFill>
                <a:latin typeface="+mn-lt"/>
              </a:rPr>
              <a:t>Réduire la pauvreté </a:t>
            </a:r>
            <a:r>
              <a:rPr lang="fr-FR" sz="1500" dirty="0"/>
              <a:t>de sorte que les enfants bien nourris soient 33% plus susceptibles d'échapper à la pauvreté que les adultes.</a:t>
            </a:r>
          </a:p>
          <a:p>
            <a:pPr marL="285750" indent="-285750">
              <a:buFont typeface="Arial" panose="020B0604020202020204" pitchFamily="34" charset="0"/>
              <a:buChar char="•"/>
            </a:pPr>
            <a:r>
              <a:rPr lang="fr-FR" sz="1500" b="1" dirty="0">
                <a:solidFill>
                  <a:schemeClr val="accent4"/>
                </a:solidFill>
                <a:latin typeface="+mn-lt"/>
              </a:rPr>
              <a:t>Habiliter les femmes </a:t>
            </a:r>
            <a:r>
              <a:rPr lang="fr-FR" sz="1500" dirty="0"/>
              <a:t>à être 10% plus susceptibles d'exploiter leur propre entreprise.</a:t>
            </a:r>
          </a:p>
          <a:p>
            <a:pPr marL="285750" indent="-285750">
              <a:buFont typeface="Arial" panose="020B0604020202020204" pitchFamily="34" charset="0"/>
              <a:buChar char="•"/>
            </a:pPr>
            <a:r>
              <a:rPr lang="fr-FR" sz="1500" b="1" dirty="0">
                <a:solidFill>
                  <a:schemeClr val="accent4"/>
                </a:solidFill>
                <a:latin typeface="+mn-lt"/>
              </a:rPr>
              <a:t>Briser le cycle intergénérationnel de la pauvreté.</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54200"/>
            <a:ext cx="79819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8650" y="4805363"/>
            <a:ext cx="8002588" cy="938719"/>
          </a:xfrm>
          <a:prstGeom prst="rect">
            <a:avLst/>
          </a:prstGeom>
          <a:noFill/>
        </p:spPr>
        <p:txBody>
          <a:bodyPr>
            <a:spAutoFit/>
          </a:bodyPr>
          <a:lstStyle/>
          <a:p>
            <a:pPr algn="just" eaLnBrk="1" fontAlgn="auto" hangingPunct="1">
              <a:spcBef>
                <a:spcPts val="0"/>
              </a:spcBef>
              <a:spcAft>
                <a:spcPts val="0"/>
              </a:spcAft>
              <a:defRPr/>
            </a:pPr>
            <a:r>
              <a:rPr lang="fr-FR" sz="1100" dirty="0">
                <a:latin typeface="+mn-lt"/>
              </a:rPr>
              <a:t>La malnutrition tue des millions d'enfants chaque année et enlève à des millions d'autres la possibilité de réaliser leur plein potentiel. Cette crise mondiale nécessite une action mondiale afin de donner à chaque enfant un bon départ dans la vie. En 2012, les dirigeants mondiaux se sont engagés à atteindre </a:t>
            </a:r>
            <a:r>
              <a:rPr lang="fr-FR" sz="1100" dirty="0">
                <a:latin typeface="+mn-lt"/>
                <a:hlinkClick r:id="rId3"/>
              </a:rPr>
              <a:t>six cibles mondiales en matière de nutrition </a:t>
            </a:r>
            <a:r>
              <a:rPr lang="fr-FR" sz="1100" dirty="0">
                <a:latin typeface="+mn-lt"/>
              </a:rPr>
              <a:t>d’ici 2025. Cependant, pour atteindre ces cibles dans la prochaine décennie, il faudra des investissements accrus. Les dirigeants du monde entier doivent agir maintenant pour accomplir leurs promesses et sauver des millions de vies.</a:t>
            </a:r>
            <a:r>
              <a:rPr lang="en-US" sz="1100" dirty="0">
                <a:solidFill>
                  <a:schemeClr val="accent4"/>
                </a:solidFill>
                <a:latin typeface="+mn-lt"/>
              </a:rPr>
              <a:t> </a:t>
            </a:r>
            <a:endParaRPr lang="en-US" sz="1100" dirty="0">
              <a:latin typeface="+mn-lt"/>
            </a:endParaRPr>
          </a:p>
        </p:txBody>
      </p:sp>
      <p:sp>
        <p:nvSpPr>
          <p:cNvPr id="10244" name="TextBox 8"/>
          <p:cNvSpPr txBox="1">
            <a:spLocks noChangeArrowheads="1"/>
          </p:cNvSpPr>
          <p:nvPr/>
        </p:nvSpPr>
        <p:spPr bwMode="auto">
          <a:xfrm>
            <a:off x="628650" y="6151648"/>
            <a:ext cx="823912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20000"/>
              </a:lnSpc>
              <a:spcBef>
                <a:spcPct val="0"/>
              </a:spcBef>
              <a:spcAft>
                <a:spcPts val="600"/>
              </a:spcAft>
              <a:buFontTx/>
              <a:buNone/>
            </a:pPr>
            <a:r>
              <a:rPr lang="fr-FR" altLang="sr-Latn-RS" sz="1100" dirty="0" smtClean="0">
                <a:solidFill>
                  <a:srgbClr val="7F7F7F"/>
                </a:solidFill>
              </a:rPr>
              <a:t>La Banque mondial, le </a:t>
            </a:r>
            <a:r>
              <a:rPr lang="fr-FR" altLang="sr-Latn-RS" sz="1100" i="1" dirty="0" err="1" smtClean="0">
                <a:solidFill>
                  <a:srgbClr val="7F7F7F"/>
                </a:solidFill>
              </a:rPr>
              <a:t>Results</a:t>
            </a:r>
            <a:r>
              <a:rPr lang="fr-FR" altLang="sr-Latn-RS" sz="1100" i="1" dirty="0" smtClean="0">
                <a:solidFill>
                  <a:srgbClr val="7F7F7F"/>
                </a:solidFill>
              </a:rPr>
              <a:t> for </a:t>
            </a:r>
            <a:r>
              <a:rPr lang="fr-FR" altLang="sr-Latn-RS" sz="1100" i="1" dirty="0" err="1" smtClean="0">
                <a:solidFill>
                  <a:srgbClr val="7F7F7F"/>
                </a:solidFill>
              </a:rPr>
              <a:t>Development</a:t>
            </a:r>
            <a:r>
              <a:rPr lang="fr-FR" altLang="sr-Latn-RS" sz="1100" i="1" dirty="0" smtClean="0">
                <a:solidFill>
                  <a:srgbClr val="7F7F7F"/>
                </a:solidFill>
              </a:rPr>
              <a:t> Institute</a:t>
            </a:r>
            <a:r>
              <a:rPr lang="fr-FR" altLang="sr-Latn-RS" sz="1100" dirty="0" smtClean="0">
                <a:solidFill>
                  <a:srgbClr val="7F7F7F"/>
                </a:solidFill>
              </a:rPr>
              <a:t> et l’initiative des </a:t>
            </a:r>
            <a:r>
              <a:rPr lang="fr-FR" altLang="sr-Latn-RS" sz="1100" dirty="0" smtClean="0">
                <a:solidFill>
                  <a:srgbClr val="7F7F7F"/>
                </a:solidFill>
              </a:rPr>
              <a:t>1 000 Jours – avec le soutien de la Fondation Bill &amp; Melinda Gates et la Fondation du Fonds d’investissement pour les enfants – ont élaborer une feuille de route pour les décideurs politiques qui présente les investissements requis afin de lutter contre la malnutrition. Téléchargez le rapport afin d’en savoir plus</a:t>
            </a:r>
            <a:endParaRPr lang="fr-FR" altLang="sr-Latn-RS" sz="1800" dirty="0"/>
          </a:p>
        </p:txBody>
      </p:sp>
      <p:sp>
        <p:nvSpPr>
          <p:cNvPr id="7" name="Title 1"/>
          <p:cNvSpPr txBox="1">
            <a:spLocks/>
          </p:cNvSpPr>
          <p:nvPr/>
        </p:nvSpPr>
        <p:spPr bwMode="auto">
          <a:xfrm>
            <a:off x="628650" y="639763"/>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smtClean="0">
                <a:solidFill>
                  <a:schemeClr val="bg1"/>
                </a:solidFill>
                <a:latin typeface="+mn-lt"/>
              </a:rPr>
              <a:t>L’INTÉRÊT DES INVESTISSEMENTS</a:t>
            </a:r>
            <a:endParaRPr lang="hr-HR" sz="2600" b="1" dirty="0">
              <a:solidFill>
                <a:schemeClr val="bg1"/>
              </a:solidFill>
              <a:latin typeface="+mn-lt"/>
            </a:endParaRPr>
          </a:p>
        </p:txBody>
      </p:sp>
      <p:sp>
        <p:nvSpPr>
          <p:cNvPr id="6" name="Content Placeholder 2"/>
          <p:cNvSpPr txBox="1">
            <a:spLocks/>
          </p:cNvSpPr>
          <p:nvPr/>
        </p:nvSpPr>
        <p:spPr bwMode="auto">
          <a:xfrm>
            <a:off x="7296150" y="2016125"/>
            <a:ext cx="11890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Font typeface="Arial" panose="020B0604020202020204" pitchFamily="34" charset="0"/>
              <a:buNone/>
              <a:defRPr/>
            </a:pPr>
            <a:r>
              <a:rPr lang="en-US" sz="1200" b="1" dirty="0" smtClean="0"/>
              <a:t>Le retour </a:t>
            </a:r>
            <a:r>
              <a:rPr lang="en-US" sz="1200" b="1" dirty="0" err="1" smtClean="0"/>
              <a:t>en</a:t>
            </a:r>
            <a:r>
              <a:rPr lang="en-US" sz="1200" b="1" dirty="0" smtClean="0"/>
              <a:t> </a:t>
            </a:r>
            <a:r>
              <a:rPr lang="en-US" sz="1200" b="1" dirty="0" err="1" smtClean="0"/>
              <a:t>investissement</a:t>
            </a:r>
            <a:r>
              <a:rPr lang="en-US" sz="1200" b="1" dirty="0" smtClean="0"/>
              <a:t> </a:t>
            </a:r>
            <a:r>
              <a:rPr lang="en-US" sz="1200" b="1" dirty="0" err="1" smtClean="0"/>
              <a:t>peut</a:t>
            </a:r>
            <a:r>
              <a:rPr lang="en-US" sz="1200" b="1" dirty="0" smtClean="0"/>
              <a:t> </a:t>
            </a:r>
            <a:r>
              <a:rPr lang="en-US" sz="1200" b="1" dirty="0" err="1" smtClean="0"/>
              <a:t>être</a:t>
            </a:r>
            <a:r>
              <a:rPr lang="en-US" sz="1200" b="1" dirty="0" smtClean="0"/>
              <a:t> de 16 dollars</a:t>
            </a:r>
            <a:endParaRPr lang="hr-HR" sz="1200" b="1" dirty="0"/>
          </a:p>
        </p:txBody>
      </p:sp>
      <p:sp>
        <p:nvSpPr>
          <p:cNvPr id="8" name="Content Placeholder 2"/>
          <p:cNvSpPr txBox="1">
            <a:spLocks/>
          </p:cNvSpPr>
          <p:nvPr/>
        </p:nvSpPr>
        <p:spPr bwMode="auto">
          <a:xfrm>
            <a:off x="5541963" y="2989263"/>
            <a:ext cx="11890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Font typeface="Arial" panose="020B0604020202020204" pitchFamily="34" charset="0"/>
              <a:buNone/>
              <a:defRPr/>
            </a:pPr>
            <a:r>
              <a:rPr lang="fr-FR" sz="1200" b="1" dirty="0" smtClean="0"/>
              <a:t>Pour chaque dollar investi dans la </a:t>
            </a:r>
            <a:r>
              <a:rPr lang="fr-FR" sz="1200" b="1" dirty="0" smtClean="0">
                <a:solidFill>
                  <a:srgbClr val="FF0000"/>
                </a:solidFill>
              </a:rPr>
              <a:t>nutrition</a:t>
            </a:r>
            <a:r>
              <a:rPr lang="fr-FR" sz="1200" b="1" dirty="0" smtClean="0"/>
              <a:t>...</a:t>
            </a:r>
            <a:endParaRPr lang="fr-FR" sz="1200" b="1" dirty="0"/>
          </a:p>
        </p:txBody>
      </p:sp>
      <p:sp>
        <p:nvSpPr>
          <p:cNvPr id="10248" name="Content Placeholder 2"/>
          <p:cNvSpPr txBox="1">
            <a:spLocks/>
          </p:cNvSpPr>
          <p:nvPr/>
        </p:nvSpPr>
        <p:spPr bwMode="auto">
          <a:xfrm>
            <a:off x="5802313" y="2532063"/>
            <a:ext cx="403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500" b="1" dirty="0" smtClean="0"/>
              <a:t>1$</a:t>
            </a:r>
            <a:endParaRPr lang="hr-HR" altLang="sr-Latn-RS" sz="1500" b="1" dirty="0"/>
          </a:p>
        </p:txBody>
      </p:sp>
      <p:sp>
        <p:nvSpPr>
          <p:cNvPr id="10" name="Content Placeholder 2"/>
          <p:cNvSpPr txBox="1">
            <a:spLocks/>
          </p:cNvSpPr>
          <p:nvPr/>
        </p:nvSpPr>
        <p:spPr bwMode="auto">
          <a:xfrm>
            <a:off x="7507288" y="3171825"/>
            <a:ext cx="482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None/>
              <a:defRPr/>
            </a:pPr>
            <a:r>
              <a:rPr lang="en-US" sz="1500" b="1" dirty="0" smtClean="0">
                <a:solidFill>
                  <a:schemeClr val="accent4"/>
                </a:solidFill>
              </a:rPr>
              <a:t>1</a:t>
            </a:r>
            <a:r>
              <a:rPr lang="hr-HR" sz="1500" b="1" dirty="0" smtClean="0">
                <a:solidFill>
                  <a:schemeClr val="accent4"/>
                </a:solidFill>
              </a:rPr>
              <a:t>6</a:t>
            </a:r>
            <a:r>
              <a:rPr lang="en-US" sz="1500" b="1" dirty="0" smtClean="0">
                <a:solidFill>
                  <a:schemeClr val="accent4"/>
                </a:solidFill>
              </a:rPr>
              <a:t>$</a:t>
            </a:r>
            <a:endParaRPr lang="hr-HR" sz="1500" b="1" dirty="0">
              <a:solidFill>
                <a:schemeClr val="accent4"/>
              </a:solidFill>
            </a:endParaRPr>
          </a:p>
        </p:txBody>
      </p:sp>
      <p:sp>
        <p:nvSpPr>
          <p:cNvPr id="11" name="Content Placeholder 2"/>
          <p:cNvSpPr txBox="1">
            <a:spLocks/>
          </p:cNvSpPr>
          <p:nvPr/>
        </p:nvSpPr>
        <p:spPr bwMode="auto">
          <a:xfrm>
            <a:off x="398353" y="2038350"/>
            <a:ext cx="2806574"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50000"/>
              </a:lnSpc>
              <a:spcBef>
                <a:spcPts val="0"/>
              </a:spcBef>
              <a:spcAft>
                <a:spcPts val="0"/>
              </a:spcAft>
              <a:buNone/>
              <a:defRPr/>
            </a:pPr>
            <a:r>
              <a:rPr lang="fr-FR" sz="1400" b="1" dirty="0" smtClean="0">
                <a:solidFill>
                  <a:schemeClr val="accent4"/>
                </a:solidFill>
              </a:rPr>
              <a:t>INVESTIR </a:t>
            </a:r>
            <a:r>
              <a:rPr lang="fr-FR" sz="1400" b="1" dirty="0">
                <a:solidFill>
                  <a:schemeClr val="accent4"/>
                </a:solidFill>
              </a:rPr>
              <a:t>POUR ATTEINDRE LES CIBLES MONDIALES DE NUTRITION ENTRAINE </a:t>
            </a:r>
            <a:r>
              <a:rPr lang="fr-FR" sz="1400" b="1" dirty="0" smtClean="0">
                <a:solidFill>
                  <a:schemeClr val="accent5"/>
                </a:solidFill>
              </a:rPr>
              <a:t>UNE </a:t>
            </a:r>
            <a:r>
              <a:rPr lang="fr-FR" sz="1400" b="1" dirty="0">
                <a:solidFill>
                  <a:schemeClr val="accent5"/>
                </a:solidFill>
              </a:rPr>
              <a:t>BAISSE D’AU MOINS </a:t>
            </a:r>
            <a:r>
              <a:rPr lang="fr-FR" sz="1800" b="1" dirty="0">
                <a:solidFill>
                  <a:schemeClr val="accent5"/>
                </a:solidFill>
              </a:rPr>
              <a:t>65 MILLIONS </a:t>
            </a:r>
            <a:r>
              <a:rPr lang="fr-FR" sz="1400" b="1" dirty="0" smtClean="0">
                <a:solidFill>
                  <a:schemeClr val="accent5"/>
                </a:solidFill>
              </a:rPr>
              <a:t>DES </a:t>
            </a:r>
            <a:r>
              <a:rPr lang="fr-FR" sz="1400" b="1" dirty="0">
                <a:solidFill>
                  <a:schemeClr val="accent5"/>
                </a:solidFill>
              </a:rPr>
              <a:t>ENFANTS SOUFFRANT DE RETARD DE CROISSANCE EN 2025 </a:t>
            </a:r>
            <a:r>
              <a:rPr lang="fr-FR" sz="1400" b="1" dirty="0">
                <a:solidFill>
                  <a:schemeClr val="accent4"/>
                </a:solidFill>
              </a:rPr>
              <a:t>PAR RAPPORT A 2015</a:t>
            </a:r>
          </a:p>
          <a:p>
            <a:pPr marL="0" indent="0" defTabSz="914400" eaLnBrk="1" hangingPunct="1">
              <a:lnSpc>
                <a:spcPct val="100000"/>
              </a:lnSpc>
              <a:spcBef>
                <a:spcPts val="0"/>
              </a:spcBef>
              <a:spcAft>
                <a:spcPts val="0"/>
              </a:spcAft>
              <a:buFont typeface="Arial" panose="020B0604020202020204" pitchFamily="34" charset="0"/>
              <a:buNone/>
              <a:defRPr/>
            </a:pPr>
            <a:endParaRPr lang="hr-HR" sz="1050" b="1" dirty="0">
              <a:solidFill>
                <a:schemeClr val="accent4"/>
              </a:solidFill>
            </a:endParaRPr>
          </a:p>
        </p:txBody>
      </p:sp>
      <p:sp>
        <p:nvSpPr>
          <p:cNvPr id="10251" name="Content Placeholder 2"/>
          <p:cNvSpPr txBox="1">
            <a:spLocks/>
          </p:cNvSpPr>
          <p:nvPr/>
        </p:nvSpPr>
        <p:spPr bwMode="auto">
          <a:xfrm>
            <a:off x="7329488" y="4364038"/>
            <a:ext cx="12779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en-US" altLang="sr-Latn-RS" sz="800" b="1"/>
              <a:t>#NutritionReport</a:t>
            </a:r>
            <a:endParaRPr lang="hr-HR" altLang="sr-Latn-RS" sz="800" b="1"/>
          </a:p>
        </p:txBody>
      </p:sp>
      <p:sp>
        <p:nvSpPr>
          <p:cNvPr id="13" name="Content Placeholder 2"/>
          <p:cNvSpPr txBox="1">
            <a:spLocks/>
          </p:cNvSpPr>
          <p:nvPr/>
        </p:nvSpPr>
        <p:spPr bwMode="auto">
          <a:xfrm>
            <a:off x="5526088" y="4371975"/>
            <a:ext cx="19827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eaLnBrk="1" hangingPunct="1">
              <a:lnSpc>
                <a:spcPct val="100000"/>
              </a:lnSpc>
              <a:spcBef>
                <a:spcPts val="0"/>
              </a:spcBef>
              <a:spcAft>
                <a:spcPts val="0"/>
              </a:spcAft>
              <a:buFont typeface="Arial" panose="020B0604020202020204" pitchFamily="34" charset="0"/>
              <a:buNone/>
              <a:defRPr/>
            </a:pPr>
            <a:r>
              <a:rPr lang="en-US" sz="750" b="1" dirty="0" smtClean="0"/>
              <a:t>RAPPORT MONDIAL DE LA NUTRITION </a:t>
            </a:r>
            <a:r>
              <a:rPr lang="en-US" sz="750" b="1" dirty="0" smtClean="0">
                <a:solidFill>
                  <a:schemeClr val="accent3"/>
                </a:solidFill>
              </a:rPr>
              <a:t>2015</a:t>
            </a:r>
            <a:endParaRPr lang="hr-HR" sz="750" b="1" dirty="0">
              <a:solidFill>
                <a:schemeClr val="accent3"/>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2599" y="3281363"/>
            <a:ext cx="192722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8650" y="1717675"/>
            <a:ext cx="7886700" cy="1104900"/>
          </a:xfrm>
        </p:spPr>
        <p:txBody>
          <a:bodyPr rtlCol="0">
            <a:normAutofit/>
          </a:bodyPr>
          <a:lstStyle/>
          <a:p>
            <a:pPr marL="0" indent="0" eaLnBrk="1" fontAlgn="auto" hangingPunct="1">
              <a:lnSpc>
                <a:spcPct val="100000"/>
              </a:lnSpc>
              <a:spcAft>
                <a:spcPts val="0"/>
              </a:spcAft>
              <a:buNone/>
              <a:defRPr/>
            </a:pPr>
            <a:r>
              <a:rPr lang="fr-FR" sz="1800" b="1" dirty="0" smtClean="0">
                <a:solidFill>
                  <a:srgbClr val="C00000"/>
                </a:solidFill>
              </a:rPr>
              <a:t>57 </a:t>
            </a:r>
            <a:r>
              <a:rPr lang="fr-FR" sz="1800" b="1" dirty="0">
                <a:solidFill>
                  <a:srgbClr val="C00000"/>
                </a:solidFill>
              </a:rPr>
              <a:t>pays </a:t>
            </a:r>
            <a:r>
              <a:rPr lang="fr-FR" sz="1800" b="1" dirty="0"/>
              <a:t>et les Etats indiens du </a:t>
            </a:r>
            <a:r>
              <a:rPr lang="fr-FR" sz="1800" b="1" dirty="0" err="1"/>
              <a:t>Maharashtra</a:t>
            </a:r>
            <a:r>
              <a:rPr lang="fr-FR" sz="1800" b="1" dirty="0"/>
              <a:t>, </a:t>
            </a:r>
            <a:r>
              <a:rPr lang="fr-FR" sz="1800" b="1" dirty="0" smtClean="0"/>
              <a:t>Jharkhand et </a:t>
            </a:r>
            <a:r>
              <a:rPr lang="fr-FR" sz="1800" b="1" dirty="0" err="1" smtClean="0"/>
              <a:t>Uttar</a:t>
            </a:r>
            <a:r>
              <a:rPr lang="fr-FR" sz="1800" b="1" dirty="0" smtClean="0"/>
              <a:t> </a:t>
            </a:r>
            <a:r>
              <a:rPr lang="fr-FR" sz="1800" b="1" dirty="0" err="1"/>
              <a:t>Pradesh</a:t>
            </a:r>
            <a:r>
              <a:rPr lang="fr-FR" sz="1800" b="1" dirty="0"/>
              <a:t> se sont engagés à renforcer la nutrition et travaillent collectivement, en tant que Mouvement</a:t>
            </a:r>
            <a:r>
              <a:rPr lang="fr-FR" sz="1800" b="1" dirty="0" smtClean="0"/>
              <a:t>.</a:t>
            </a:r>
            <a:endParaRPr lang="hr-HR" dirty="0"/>
          </a:p>
        </p:txBody>
      </p:sp>
      <p:sp>
        <p:nvSpPr>
          <p:cNvPr id="7" name="Title 1"/>
          <p:cNvSpPr txBox="1">
            <a:spLocks/>
          </p:cNvSpPr>
          <p:nvPr/>
        </p:nvSpPr>
        <p:spPr bwMode="auto">
          <a:xfrm>
            <a:off x="628650" y="530224"/>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3600" b="1" dirty="0" smtClean="0">
                <a:solidFill>
                  <a:schemeClr val="bg1"/>
                </a:solidFill>
                <a:latin typeface="+mn-lt"/>
              </a:rPr>
              <a:t>LE MOUVEMENT AUJOURD’HUI</a:t>
            </a:r>
            <a:endParaRPr lang="hr-HR" sz="3600" b="1" dirty="0">
              <a:solidFill>
                <a:schemeClr val="bg1"/>
              </a:solidFill>
              <a:latin typeface="+mn-lt"/>
            </a:endParaRPr>
          </a:p>
        </p:txBody>
      </p:sp>
      <p:pic>
        <p:nvPicPr>
          <p:cNvPr id="1126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5" y="2711450"/>
            <a:ext cx="64103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Content Placeholder 2"/>
          <p:cNvSpPr txBox="1">
            <a:spLocks/>
          </p:cNvSpPr>
          <p:nvPr/>
        </p:nvSpPr>
        <p:spPr bwMode="auto">
          <a:xfrm>
            <a:off x="7885113" y="3348038"/>
            <a:ext cx="9032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fr-FR" altLang="sr-Latn-RS" sz="1200" b="1" dirty="0" err="1" smtClean="0">
                <a:solidFill>
                  <a:schemeClr val="bg1"/>
                </a:solidFill>
              </a:rPr>
              <a:t>Lancementt</a:t>
            </a:r>
            <a:endParaRPr lang="hr-HR" altLang="sr-Latn-RS" sz="1200" b="1" dirty="0">
              <a:solidFill>
                <a:schemeClr val="bg1"/>
              </a:solidFill>
            </a:endParaRPr>
          </a:p>
        </p:txBody>
      </p:sp>
      <p:sp>
        <p:nvSpPr>
          <p:cNvPr id="11271" name="Content Placeholder 2"/>
          <p:cNvSpPr txBox="1">
            <a:spLocks/>
          </p:cNvSpPr>
          <p:nvPr/>
        </p:nvSpPr>
        <p:spPr bwMode="auto">
          <a:xfrm>
            <a:off x="6861175" y="3360738"/>
            <a:ext cx="508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2010</a:t>
            </a:r>
          </a:p>
        </p:txBody>
      </p:sp>
      <p:sp>
        <p:nvSpPr>
          <p:cNvPr id="11272" name="Content Placeholder 2"/>
          <p:cNvSpPr txBox="1">
            <a:spLocks/>
          </p:cNvSpPr>
          <p:nvPr/>
        </p:nvSpPr>
        <p:spPr bwMode="auto">
          <a:xfrm>
            <a:off x="6861175" y="3794125"/>
            <a:ext cx="508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2011</a:t>
            </a:r>
          </a:p>
        </p:txBody>
      </p:sp>
      <p:sp>
        <p:nvSpPr>
          <p:cNvPr id="11273" name="Content Placeholder 2"/>
          <p:cNvSpPr txBox="1">
            <a:spLocks/>
          </p:cNvSpPr>
          <p:nvPr/>
        </p:nvSpPr>
        <p:spPr bwMode="auto">
          <a:xfrm>
            <a:off x="6854825" y="4195763"/>
            <a:ext cx="5095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2012</a:t>
            </a:r>
          </a:p>
        </p:txBody>
      </p:sp>
      <p:sp>
        <p:nvSpPr>
          <p:cNvPr id="11274" name="Content Placeholder 2"/>
          <p:cNvSpPr txBox="1">
            <a:spLocks/>
          </p:cNvSpPr>
          <p:nvPr/>
        </p:nvSpPr>
        <p:spPr bwMode="auto">
          <a:xfrm>
            <a:off x="6854825" y="4616450"/>
            <a:ext cx="509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2013</a:t>
            </a:r>
          </a:p>
        </p:txBody>
      </p:sp>
      <p:sp>
        <p:nvSpPr>
          <p:cNvPr id="11275" name="Content Placeholder 2"/>
          <p:cNvSpPr txBox="1">
            <a:spLocks/>
          </p:cNvSpPr>
          <p:nvPr/>
        </p:nvSpPr>
        <p:spPr bwMode="auto">
          <a:xfrm>
            <a:off x="6854825" y="5032375"/>
            <a:ext cx="509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2014</a:t>
            </a:r>
          </a:p>
        </p:txBody>
      </p:sp>
      <p:sp>
        <p:nvSpPr>
          <p:cNvPr id="11276" name="Content Placeholder 2"/>
          <p:cNvSpPr txBox="1">
            <a:spLocks/>
          </p:cNvSpPr>
          <p:nvPr/>
        </p:nvSpPr>
        <p:spPr bwMode="auto">
          <a:xfrm>
            <a:off x="6854825" y="5459413"/>
            <a:ext cx="509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2015</a:t>
            </a:r>
          </a:p>
        </p:txBody>
      </p:sp>
      <p:sp>
        <p:nvSpPr>
          <p:cNvPr id="11277" name="Content Placeholder 2"/>
          <p:cNvSpPr txBox="1">
            <a:spLocks/>
          </p:cNvSpPr>
          <p:nvPr/>
        </p:nvSpPr>
        <p:spPr bwMode="auto">
          <a:xfrm>
            <a:off x="6854825" y="5870575"/>
            <a:ext cx="509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hr-HR" altLang="sr-Latn-RS" sz="1200" b="1">
                <a:solidFill>
                  <a:schemeClr val="bg1"/>
                </a:solidFill>
              </a:rPr>
              <a:t>2016</a:t>
            </a:r>
          </a:p>
        </p:txBody>
      </p:sp>
      <p:sp>
        <p:nvSpPr>
          <p:cNvPr id="17" name="Content Placeholder 2"/>
          <p:cNvSpPr txBox="1">
            <a:spLocks/>
          </p:cNvSpPr>
          <p:nvPr/>
        </p:nvSpPr>
        <p:spPr bwMode="auto">
          <a:xfrm>
            <a:off x="7345363" y="3724275"/>
            <a:ext cx="5254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2000" b="1" dirty="0">
                <a:solidFill>
                  <a:schemeClr val="accent4"/>
                </a:solidFill>
              </a:rPr>
              <a:t>19</a:t>
            </a:r>
          </a:p>
        </p:txBody>
      </p:sp>
      <p:sp>
        <p:nvSpPr>
          <p:cNvPr id="18" name="Content Placeholder 2"/>
          <p:cNvSpPr txBox="1">
            <a:spLocks/>
          </p:cNvSpPr>
          <p:nvPr/>
        </p:nvSpPr>
        <p:spPr bwMode="auto">
          <a:xfrm>
            <a:off x="6661150" y="2835275"/>
            <a:ext cx="20986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1200" b="1" dirty="0">
                <a:solidFill>
                  <a:schemeClr val="accent4"/>
                </a:solidFill>
              </a:rPr>
              <a:t>Evolution </a:t>
            </a:r>
            <a:r>
              <a:rPr lang="en-US" sz="1200" b="1" dirty="0" smtClean="0">
                <a:solidFill>
                  <a:schemeClr val="accent4"/>
                </a:solidFill>
              </a:rPr>
              <a:t>des pays SUN et des </a:t>
            </a:r>
            <a:r>
              <a:rPr lang="en-US" sz="1200" b="1" dirty="0" err="1" smtClean="0">
                <a:solidFill>
                  <a:schemeClr val="accent4"/>
                </a:solidFill>
              </a:rPr>
              <a:t>deux</a:t>
            </a:r>
            <a:r>
              <a:rPr lang="en-US" sz="1200" b="1" dirty="0" smtClean="0">
                <a:solidFill>
                  <a:schemeClr val="accent4"/>
                </a:solidFill>
              </a:rPr>
              <a:t> </a:t>
            </a:r>
            <a:r>
              <a:rPr lang="en-US" sz="1200" b="1" dirty="0" err="1" smtClean="0">
                <a:solidFill>
                  <a:schemeClr val="accent4"/>
                </a:solidFill>
              </a:rPr>
              <a:t>États</a:t>
            </a:r>
            <a:r>
              <a:rPr lang="en-US" sz="1200" b="1" dirty="0" smtClean="0">
                <a:solidFill>
                  <a:schemeClr val="accent4"/>
                </a:solidFill>
              </a:rPr>
              <a:t> </a:t>
            </a:r>
            <a:r>
              <a:rPr lang="en-US" sz="1200" b="1" dirty="0" err="1" smtClean="0">
                <a:solidFill>
                  <a:schemeClr val="accent4"/>
                </a:solidFill>
              </a:rPr>
              <a:t>indiens</a:t>
            </a:r>
            <a:endParaRPr lang="hr-HR" sz="1200" b="1" dirty="0">
              <a:solidFill>
                <a:schemeClr val="accent4"/>
              </a:solidFill>
            </a:endParaRPr>
          </a:p>
        </p:txBody>
      </p:sp>
      <p:sp>
        <p:nvSpPr>
          <p:cNvPr id="19" name="Content Placeholder 2"/>
          <p:cNvSpPr txBox="1">
            <a:spLocks/>
          </p:cNvSpPr>
          <p:nvPr/>
        </p:nvSpPr>
        <p:spPr bwMode="auto">
          <a:xfrm>
            <a:off x="7350125" y="4146550"/>
            <a:ext cx="5254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2000" b="1" dirty="0">
                <a:solidFill>
                  <a:schemeClr val="accent4"/>
                </a:solidFill>
              </a:rPr>
              <a:t>33</a:t>
            </a:r>
          </a:p>
        </p:txBody>
      </p:sp>
      <p:sp>
        <p:nvSpPr>
          <p:cNvPr id="20" name="Content Placeholder 2"/>
          <p:cNvSpPr txBox="1">
            <a:spLocks/>
          </p:cNvSpPr>
          <p:nvPr/>
        </p:nvSpPr>
        <p:spPr bwMode="auto">
          <a:xfrm>
            <a:off x="7364413" y="4543425"/>
            <a:ext cx="5254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2000" b="1" dirty="0">
                <a:solidFill>
                  <a:schemeClr val="accent4"/>
                </a:solidFill>
              </a:rPr>
              <a:t>42</a:t>
            </a:r>
          </a:p>
        </p:txBody>
      </p:sp>
      <p:sp>
        <p:nvSpPr>
          <p:cNvPr id="21" name="Content Placeholder 2"/>
          <p:cNvSpPr txBox="1">
            <a:spLocks/>
          </p:cNvSpPr>
          <p:nvPr/>
        </p:nvSpPr>
        <p:spPr bwMode="auto">
          <a:xfrm>
            <a:off x="7351713" y="4978400"/>
            <a:ext cx="525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2000" b="1" dirty="0">
                <a:solidFill>
                  <a:schemeClr val="accent4"/>
                </a:solidFill>
              </a:rPr>
              <a:t>55</a:t>
            </a:r>
          </a:p>
        </p:txBody>
      </p:sp>
      <p:sp>
        <p:nvSpPr>
          <p:cNvPr id="22" name="Content Placeholder 2"/>
          <p:cNvSpPr txBox="1">
            <a:spLocks/>
          </p:cNvSpPr>
          <p:nvPr/>
        </p:nvSpPr>
        <p:spPr bwMode="auto">
          <a:xfrm>
            <a:off x="7359650" y="5387975"/>
            <a:ext cx="525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hr-HR" sz="2000" b="1" dirty="0">
                <a:solidFill>
                  <a:schemeClr val="accent4"/>
                </a:solidFill>
              </a:rPr>
              <a:t>57</a:t>
            </a:r>
          </a:p>
        </p:txBody>
      </p:sp>
      <p:sp>
        <p:nvSpPr>
          <p:cNvPr id="23" name="Content Placeholder 2"/>
          <p:cNvSpPr txBox="1">
            <a:spLocks/>
          </p:cNvSpPr>
          <p:nvPr/>
        </p:nvSpPr>
        <p:spPr bwMode="auto">
          <a:xfrm>
            <a:off x="7359650" y="5821363"/>
            <a:ext cx="5254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eaLnBrk="1" hangingPunct="1">
              <a:lnSpc>
                <a:spcPct val="100000"/>
              </a:lnSpc>
              <a:spcBef>
                <a:spcPts val="0"/>
              </a:spcBef>
              <a:spcAft>
                <a:spcPts val="0"/>
              </a:spcAft>
              <a:buFont typeface="Arial" panose="020B0604020202020204" pitchFamily="34" charset="0"/>
              <a:buNone/>
              <a:defRPr/>
            </a:pPr>
            <a:r>
              <a:rPr lang="en-US" sz="2000" b="1" dirty="0">
                <a:solidFill>
                  <a:schemeClr val="accent4"/>
                </a:solidFill>
              </a:rPr>
              <a:t>60</a:t>
            </a:r>
            <a:endParaRPr lang="hr-HR" sz="2000" b="1" dirty="0">
              <a:solidFill>
                <a:schemeClr val="accent4"/>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45175"/>
            <a:ext cx="6543675" cy="3980375"/>
          </a:xfrm>
        </p:spPr>
        <p:txBody>
          <a:bodyPr rtlCol="0">
            <a:normAutofit/>
          </a:bodyPr>
          <a:lstStyle/>
          <a:p>
            <a:pPr eaLnBrk="1" fontAlgn="auto" hangingPunct="1">
              <a:spcAft>
                <a:spcPts val="0"/>
              </a:spcAft>
              <a:defRPr/>
            </a:pPr>
            <a:r>
              <a:rPr lang="fr-FR" sz="1800" dirty="0" smtClean="0"/>
              <a:t>Les </a:t>
            </a:r>
            <a:r>
              <a:rPr lang="fr-FR" sz="1800" dirty="0"/>
              <a:t>pays et les Réseaux SUN sont axés sur la </a:t>
            </a:r>
            <a:r>
              <a:rPr lang="fr-FR" sz="1800" b="1" dirty="0">
                <a:solidFill>
                  <a:schemeClr val="accent4"/>
                </a:solidFill>
              </a:rPr>
              <a:t>fenêtre critique </a:t>
            </a:r>
            <a:r>
              <a:rPr lang="fr-FR" sz="1800" b="1" dirty="0">
                <a:solidFill>
                  <a:schemeClr val="accent4"/>
                </a:solidFill>
              </a:rPr>
              <a:t>des 1 000 premiers jours de vie</a:t>
            </a:r>
            <a:r>
              <a:rPr lang="fr-FR" sz="1800" dirty="0" smtClean="0"/>
              <a:t>, depuis </a:t>
            </a:r>
            <a:r>
              <a:rPr lang="fr-FR" sz="1800" dirty="0"/>
              <a:t>la grossesse </a:t>
            </a:r>
            <a:r>
              <a:rPr lang="fr-FR" sz="1800" dirty="0" smtClean="0"/>
              <a:t>jusqu’au deuxième anniversaire de l’enfant, afin d'améliorer </a:t>
            </a:r>
            <a:r>
              <a:rPr lang="fr-FR" sz="1800" dirty="0"/>
              <a:t>la </a:t>
            </a:r>
            <a:r>
              <a:rPr lang="fr-FR" sz="1800" dirty="0" smtClean="0"/>
              <a:t>nutrition. </a:t>
            </a:r>
            <a:endParaRPr lang="fr-FR" sz="1800" dirty="0"/>
          </a:p>
          <a:p>
            <a:pPr eaLnBrk="1" fontAlgn="auto" hangingPunct="1">
              <a:spcAft>
                <a:spcPts val="0"/>
              </a:spcAft>
              <a:defRPr/>
            </a:pPr>
            <a:r>
              <a:rPr lang="fr-FR" sz="1800" dirty="0" smtClean="0"/>
              <a:t>Les </a:t>
            </a:r>
            <a:r>
              <a:rPr lang="fr-FR" sz="1800" dirty="0"/>
              <a:t>pays SUN travaillent ensemble pour atteindre les </a:t>
            </a:r>
            <a:r>
              <a:rPr lang="fr-FR" sz="1800" b="1" dirty="0">
                <a:solidFill>
                  <a:schemeClr val="accent4"/>
                </a:solidFill>
              </a:rPr>
              <a:t>six </a:t>
            </a:r>
            <a:r>
              <a:rPr lang="fr-FR" sz="1800" b="1" dirty="0">
                <a:solidFill>
                  <a:schemeClr val="accent4"/>
                </a:solidFill>
              </a:rPr>
              <a:t>cibles </a:t>
            </a:r>
            <a:r>
              <a:rPr lang="fr-FR" sz="1800" b="1" dirty="0">
                <a:solidFill>
                  <a:schemeClr val="accent4"/>
                </a:solidFill>
              </a:rPr>
              <a:t>de l'Assemblée mondiale de la Santé </a:t>
            </a:r>
            <a:r>
              <a:rPr lang="fr-FR" sz="1800" b="1" dirty="0">
                <a:solidFill>
                  <a:schemeClr val="accent4"/>
                </a:solidFill>
              </a:rPr>
              <a:t>d’ici </a:t>
            </a:r>
            <a:r>
              <a:rPr lang="fr-FR" sz="1800" b="1" dirty="0">
                <a:solidFill>
                  <a:schemeClr val="accent4"/>
                </a:solidFill>
              </a:rPr>
              <a:t>2025 et l'Agenda 2030 </a:t>
            </a:r>
            <a:r>
              <a:rPr lang="fr-FR" sz="1800" dirty="0"/>
              <a:t>pour le développement durable.</a:t>
            </a:r>
            <a:endParaRPr lang="hr-HR" sz="1800" dirty="0"/>
          </a:p>
        </p:txBody>
      </p:sp>
      <p:sp>
        <p:nvSpPr>
          <p:cNvPr id="4" name="Title 1"/>
          <p:cNvSpPr txBox="1">
            <a:spLocks/>
          </p:cNvSpPr>
          <p:nvPr/>
        </p:nvSpPr>
        <p:spPr bwMode="auto">
          <a:xfrm>
            <a:off x="628650" y="639763"/>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a:solidFill>
                  <a:schemeClr val="bg1"/>
                </a:solidFill>
                <a:latin typeface="+mn-lt"/>
              </a:rPr>
              <a:t>LE MOUVEMENT AUJOURD’HUI</a:t>
            </a:r>
            <a:endParaRPr lang="hr-HR" sz="2600" b="1" dirty="0">
              <a:solidFill>
                <a:schemeClr val="bg1"/>
              </a:solidFill>
              <a:latin typeface="+mn-lt"/>
            </a:endParaRPr>
          </a:p>
        </p:txBody>
      </p:sp>
      <p:pic>
        <p:nvPicPr>
          <p:cNvPr id="2" name="Picture 1"/>
          <p:cNvPicPr>
            <a:picLocks noChangeAspect="1"/>
          </p:cNvPicPr>
          <p:nvPr/>
        </p:nvPicPr>
        <p:blipFill>
          <a:blip r:embed="rId2"/>
          <a:stretch>
            <a:fillRect/>
          </a:stretch>
        </p:blipFill>
        <p:spPr>
          <a:xfrm>
            <a:off x="838258" y="3861751"/>
            <a:ext cx="6524886" cy="2553286"/>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695970" y="1738912"/>
            <a:ext cx="6619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sr-Latn-RS" sz="1800" b="1" dirty="0" smtClean="0"/>
              <a:t>Tous </a:t>
            </a:r>
            <a:r>
              <a:rPr lang="fr-FR" altLang="sr-Latn-RS" sz="1800" b="1" dirty="0"/>
              <a:t>les acteurs du Mouvement SUN sont liés par leur engagement à mettre fin à la malnutrition. Ils respectent les principes </a:t>
            </a:r>
            <a:r>
              <a:rPr lang="fr-FR" altLang="sr-Latn-RS" sz="1800" b="1" dirty="0" smtClean="0"/>
              <a:t>d'engagement </a:t>
            </a:r>
            <a:r>
              <a:rPr lang="fr-FR" altLang="sr-Latn-RS" sz="1800" b="1" dirty="0"/>
              <a:t>suivants</a:t>
            </a:r>
            <a:r>
              <a:rPr lang="fr-FR" altLang="sr-Latn-RS" sz="1800" b="1" dirty="0" smtClean="0"/>
              <a:t>, </a:t>
            </a:r>
            <a:r>
              <a:rPr lang="fr-FR" altLang="sr-Latn-RS" sz="1800" b="1" dirty="0"/>
              <a:t>qui sont les fondements du Mouvement.</a:t>
            </a:r>
            <a:endParaRPr lang="en-US" altLang="sr-Latn-RS" sz="1800" b="1" dirty="0"/>
          </a:p>
        </p:txBody>
      </p:sp>
      <p:sp>
        <p:nvSpPr>
          <p:cNvPr id="5" name="Title 1"/>
          <p:cNvSpPr txBox="1">
            <a:spLocks/>
          </p:cNvSpPr>
          <p:nvPr/>
        </p:nvSpPr>
        <p:spPr bwMode="auto">
          <a:xfrm>
            <a:off x="628650" y="639763"/>
            <a:ext cx="7886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fr-FR" sz="2600" b="1" dirty="0" smtClean="0">
                <a:solidFill>
                  <a:schemeClr val="bg1"/>
                </a:solidFill>
                <a:latin typeface="+mn-lt"/>
              </a:rPr>
              <a:t>LES PRINCIPES DU MOUVEMENT </a:t>
            </a:r>
            <a:r>
              <a:rPr lang="hr-HR" sz="2600" b="1" dirty="0" smtClean="0">
                <a:solidFill>
                  <a:schemeClr val="bg1"/>
                </a:solidFill>
                <a:latin typeface="+mn-lt"/>
              </a:rPr>
              <a:t>SUN</a:t>
            </a:r>
            <a:endParaRPr lang="hr-HR" sz="2600" b="1" dirty="0">
              <a:solidFill>
                <a:schemeClr val="bg1"/>
              </a:solidFill>
              <a:latin typeface="+mn-lt"/>
            </a:endParaRPr>
          </a:p>
        </p:txBody>
      </p:sp>
      <p:pic>
        <p:nvPicPr>
          <p:cNvPr id="1331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13" y="3087688"/>
            <a:ext cx="57689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ontent Placeholder 2"/>
          <p:cNvSpPr txBox="1">
            <a:spLocks/>
          </p:cNvSpPr>
          <p:nvPr/>
        </p:nvSpPr>
        <p:spPr bwMode="auto">
          <a:xfrm>
            <a:off x="1749028" y="3087688"/>
            <a:ext cx="189373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fr-FR" altLang="sr-Latn-RS" sz="1150" b="1" dirty="0"/>
              <a:t>Être transparent au sujet </a:t>
            </a:r>
            <a:r>
              <a:rPr lang="fr-FR" altLang="sr-Latn-RS" sz="1150" b="1" dirty="0" smtClean="0"/>
              <a:t>des intentions </a:t>
            </a:r>
            <a:r>
              <a:rPr lang="fr-FR" altLang="sr-Latn-RS" sz="1150" b="1" dirty="0"/>
              <a:t>et </a:t>
            </a:r>
            <a:r>
              <a:rPr lang="fr-FR" altLang="sr-Latn-RS" sz="1150" b="1" dirty="0" smtClean="0"/>
              <a:t>leurs répercussions</a:t>
            </a:r>
            <a:endParaRPr lang="hr-HR" altLang="sr-Latn-RS" sz="1150" b="1" dirty="0"/>
          </a:p>
        </p:txBody>
      </p:sp>
      <p:sp>
        <p:nvSpPr>
          <p:cNvPr id="13318" name="Content Placeholder 2"/>
          <p:cNvSpPr txBox="1">
            <a:spLocks/>
          </p:cNvSpPr>
          <p:nvPr/>
        </p:nvSpPr>
        <p:spPr bwMode="auto">
          <a:xfrm>
            <a:off x="1781969" y="3876371"/>
            <a:ext cx="16779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150" b="1" dirty="0" err="1"/>
              <a:t>Être</a:t>
            </a:r>
            <a:r>
              <a:rPr lang="en-US" altLang="sr-Latn-RS" sz="1150" b="1" dirty="0"/>
              <a:t> </a:t>
            </a:r>
            <a:r>
              <a:rPr lang="en-US" altLang="sr-Latn-RS" sz="1150" b="1" dirty="0" err="1"/>
              <a:t>inclusif</a:t>
            </a:r>
            <a:endParaRPr lang="hr-HR" altLang="sr-Latn-RS" sz="1150" b="1" dirty="0"/>
          </a:p>
        </p:txBody>
      </p:sp>
      <p:sp>
        <p:nvSpPr>
          <p:cNvPr id="13319" name="Content Placeholder 2"/>
          <p:cNvSpPr txBox="1">
            <a:spLocks/>
          </p:cNvSpPr>
          <p:nvPr/>
        </p:nvSpPr>
        <p:spPr bwMode="auto">
          <a:xfrm>
            <a:off x="1781969" y="4508493"/>
            <a:ext cx="1827857" cy="47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fr-FR" altLang="sr-Latn-RS" sz="1150" b="1" dirty="0"/>
              <a:t>Se fonder sur le </a:t>
            </a:r>
            <a:r>
              <a:rPr lang="fr-FR" altLang="sr-Latn-RS" sz="1150" b="1" dirty="0" smtClean="0"/>
              <a:t>respect des </a:t>
            </a:r>
            <a:r>
              <a:rPr lang="fr-FR" altLang="sr-Latn-RS" sz="1150" b="1" dirty="0"/>
              <a:t>droits</a:t>
            </a:r>
            <a:endParaRPr lang="hr-HR" altLang="sr-Latn-RS" sz="1150" b="1" dirty="0"/>
          </a:p>
        </p:txBody>
      </p:sp>
      <p:sp>
        <p:nvSpPr>
          <p:cNvPr id="13320" name="Content Placeholder 2"/>
          <p:cNvSpPr txBox="1">
            <a:spLocks/>
          </p:cNvSpPr>
          <p:nvPr/>
        </p:nvSpPr>
        <p:spPr bwMode="auto">
          <a:xfrm>
            <a:off x="1781969" y="5239543"/>
            <a:ext cx="16779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150" b="1" dirty="0" err="1"/>
              <a:t>Être</a:t>
            </a:r>
            <a:r>
              <a:rPr lang="en-US" altLang="sr-Latn-RS" sz="1150" b="1" dirty="0"/>
              <a:t> </a:t>
            </a:r>
            <a:r>
              <a:rPr lang="en-US" altLang="sr-Latn-RS" sz="1150" b="1" dirty="0" err="1" smtClean="0"/>
              <a:t>disposé</a:t>
            </a:r>
            <a:r>
              <a:rPr lang="en-US" altLang="sr-Latn-RS" sz="1150" b="1" dirty="0" smtClean="0"/>
              <a:t> à </a:t>
            </a:r>
            <a:r>
              <a:rPr lang="en-US" altLang="sr-Latn-RS" sz="1150" b="1" dirty="0" err="1"/>
              <a:t>négocier</a:t>
            </a:r>
            <a:endParaRPr lang="hr-HR" altLang="sr-Latn-RS" sz="1150" b="1" dirty="0"/>
          </a:p>
        </p:txBody>
      </p:sp>
      <p:sp>
        <p:nvSpPr>
          <p:cNvPr id="13321" name="Content Placeholder 2"/>
          <p:cNvSpPr txBox="1">
            <a:spLocks/>
          </p:cNvSpPr>
          <p:nvPr/>
        </p:nvSpPr>
        <p:spPr bwMode="auto">
          <a:xfrm>
            <a:off x="1781969" y="5802894"/>
            <a:ext cx="1939005" cy="4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fr-FR" altLang="sr-Latn-RS" sz="1150" b="1" dirty="0"/>
              <a:t>Être </a:t>
            </a:r>
            <a:r>
              <a:rPr lang="fr-FR" altLang="sr-Latn-RS" sz="1150" b="1" dirty="0" smtClean="0"/>
              <a:t>prévisible, solidairement responsables</a:t>
            </a:r>
            <a:endParaRPr lang="hr-HR" altLang="sr-Latn-RS" sz="1150" b="1" dirty="0"/>
          </a:p>
        </p:txBody>
      </p:sp>
      <p:sp>
        <p:nvSpPr>
          <p:cNvPr id="13322" name="Content Placeholder 2"/>
          <p:cNvSpPr txBox="1">
            <a:spLocks/>
          </p:cNvSpPr>
          <p:nvPr/>
        </p:nvSpPr>
        <p:spPr bwMode="auto">
          <a:xfrm>
            <a:off x="4906962" y="3229883"/>
            <a:ext cx="184692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fr-FR" altLang="sr-Latn-RS" sz="1150" b="1" dirty="0"/>
              <a:t>Être efficace </a:t>
            </a:r>
            <a:r>
              <a:rPr lang="fr-FR" altLang="sr-Latn-RS" sz="1150" b="1" dirty="0" smtClean="0"/>
              <a:t>au regard </a:t>
            </a:r>
            <a:r>
              <a:rPr lang="fr-FR" altLang="sr-Latn-RS" sz="1150" b="1" dirty="0"/>
              <a:t>du coût</a:t>
            </a:r>
            <a:endParaRPr lang="hr-HR" altLang="sr-Latn-RS" sz="1150" b="1" dirty="0"/>
          </a:p>
        </p:txBody>
      </p:sp>
      <p:sp>
        <p:nvSpPr>
          <p:cNvPr id="13323" name="Content Placeholder 2"/>
          <p:cNvSpPr txBox="1">
            <a:spLocks/>
          </p:cNvSpPr>
          <p:nvPr/>
        </p:nvSpPr>
        <p:spPr bwMode="auto">
          <a:xfrm>
            <a:off x="4906963" y="3824288"/>
            <a:ext cx="167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fr-FR" altLang="sr-Latn-RS" sz="1150" b="1" dirty="0" smtClean="0"/>
              <a:t>Communiquer en permanence</a:t>
            </a:r>
            <a:endParaRPr lang="hr-HR" altLang="sr-Latn-RS" sz="1150" b="1" dirty="0"/>
          </a:p>
        </p:txBody>
      </p:sp>
      <p:sp>
        <p:nvSpPr>
          <p:cNvPr id="13324" name="Content Placeholder 2"/>
          <p:cNvSpPr txBox="1">
            <a:spLocks/>
          </p:cNvSpPr>
          <p:nvPr/>
        </p:nvSpPr>
        <p:spPr bwMode="auto">
          <a:xfrm>
            <a:off x="4906963" y="4476750"/>
            <a:ext cx="16779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fr-FR" altLang="sr-Latn-RS" sz="1150" b="1" dirty="0"/>
              <a:t>Agir avec intégrité et de</a:t>
            </a:r>
          </a:p>
          <a:p>
            <a:pPr defTabSz="914400" eaLnBrk="1" hangingPunct="1">
              <a:lnSpc>
                <a:spcPct val="100000"/>
              </a:lnSpc>
              <a:spcBef>
                <a:spcPct val="0"/>
              </a:spcBef>
              <a:buNone/>
            </a:pPr>
            <a:r>
              <a:rPr lang="fr-FR" altLang="sr-Latn-RS" sz="1150" b="1" dirty="0"/>
              <a:t>manière éthique</a:t>
            </a:r>
            <a:endParaRPr lang="hr-HR" altLang="sr-Latn-RS" sz="1150" b="1" dirty="0"/>
          </a:p>
        </p:txBody>
      </p:sp>
      <p:sp>
        <p:nvSpPr>
          <p:cNvPr id="13325" name="Content Placeholder 2"/>
          <p:cNvSpPr txBox="1">
            <a:spLocks/>
          </p:cNvSpPr>
          <p:nvPr/>
        </p:nvSpPr>
        <p:spPr bwMode="auto">
          <a:xfrm>
            <a:off x="4906963" y="5146675"/>
            <a:ext cx="16779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fr-FR" altLang="sr-Latn-RS" sz="1150" b="1" dirty="0" smtClean="0"/>
              <a:t>Veiller au respect mutuel</a:t>
            </a:r>
            <a:endParaRPr lang="hr-HR" altLang="sr-Latn-RS" sz="1150" b="1" dirty="0"/>
          </a:p>
        </p:txBody>
      </p:sp>
      <p:sp>
        <p:nvSpPr>
          <p:cNvPr id="13326" name="Content Placeholder 2"/>
          <p:cNvSpPr txBox="1">
            <a:spLocks/>
          </p:cNvSpPr>
          <p:nvPr/>
        </p:nvSpPr>
        <p:spPr bwMode="auto">
          <a:xfrm>
            <a:off x="4906963" y="5900738"/>
            <a:ext cx="16779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None/>
            </a:pPr>
            <a:r>
              <a:rPr lang="en-US" altLang="sr-Latn-RS" sz="1150" b="1" dirty="0"/>
              <a:t>Ne pas </a:t>
            </a:r>
            <a:r>
              <a:rPr lang="en-US" altLang="sr-Latn-RS" sz="1150" b="1" dirty="0" err="1"/>
              <a:t>nuire</a:t>
            </a:r>
            <a:endParaRPr lang="hr-HR" altLang="sr-Latn-RS" sz="1150" b="1" dirty="0"/>
          </a:p>
        </p:txBody>
      </p:sp>
    </p:spTree>
  </p:cSld>
  <p:clrMapOvr>
    <a:masterClrMapping/>
  </p:clrMapOvr>
  <p:transition spd="slow"/>
</p:sld>
</file>

<file path=ppt/theme/theme1.xml><?xml version="1.0" encoding="utf-8"?>
<a:theme xmlns:a="http://schemas.openxmlformats.org/drawingml/2006/main" name="Office Theme">
  <a:themeElements>
    <a:clrScheme name="Custom 7">
      <a:dk1>
        <a:srgbClr val="4D4D4F"/>
      </a:dk1>
      <a:lt1>
        <a:srgbClr val="FFFFFF"/>
      </a:lt1>
      <a:dk2>
        <a:srgbClr val="00ACD4"/>
      </a:dk2>
      <a:lt2>
        <a:srgbClr val="006AA2"/>
      </a:lt2>
      <a:accent1>
        <a:srgbClr val="FFEFAA"/>
      </a:accent1>
      <a:accent2>
        <a:srgbClr val="FFD400"/>
      </a:accent2>
      <a:accent3>
        <a:srgbClr val="F58220"/>
      </a:accent3>
      <a:accent4>
        <a:srgbClr val="D2232A"/>
      </a:accent4>
      <a:accent5>
        <a:srgbClr val="832F0A"/>
      </a:accent5>
      <a:accent6>
        <a:srgbClr val="CAD023"/>
      </a:accent6>
      <a:hlink>
        <a:srgbClr val="F58220"/>
      </a:hlink>
      <a:folHlink>
        <a:srgbClr val="D2232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1536</TotalTime>
  <Words>1530</Words>
  <Application>Microsoft Office PowerPoint</Application>
  <PresentationFormat>On-screen Show (4:3)</PresentationFormat>
  <Paragraphs>200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L’OBJECTIF DU MOUVEMENT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dwqdqwd</dc:title>
  <dc:creator>Iva Stastny Brosig</dc:creator>
  <cp:lastModifiedBy>Nicole</cp:lastModifiedBy>
  <cp:revision>116</cp:revision>
  <dcterms:created xsi:type="dcterms:W3CDTF">2016-06-28T07:30:37Z</dcterms:created>
  <dcterms:modified xsi:type="dcterms:W3CDTF">2016-10-26T15:37:15Z</dcterms:modified>
</cp:coreProperties>
</file>