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60" r:id="rId2"/>
    <p:sldId id="279" r:id="rId3"/>
    <p:sldId id="310" r:id="rId4"/>
    <p:sldId id="391" r:id="rId5"/>
    <p:sldId id="384" r:id="rId6"/>
    <p:sldId id="366" r:id="rId7"/>
    <p:sldId id="367" r:id="rId8"/>
    <p:sldId id="380" r:id="rId9"/>
    <p:sldId id="368" r:id="rId10"/>
    <p:sldId id="375" r:id="rId11"/>
    <p:sldId id="379" r:id="rId12"/>
    <p:sldId id="387" r:id="rId13"/>
    <p:sldId id="376" r:id="rId14"/>
    <p:sldId id="385" r:id="rId15"/>
    <p:sldId id="386" r:id="rId16"/>
    <p:sldId id="390" r:id="rId17"/>
    <p:sldId id="369" r:id="rId18"/>
    <p:sldId id="372" r:id="rId19"/>
    <p:sldId id="374" r:id="rId20"/>
    <p:sldId id="373" r:id="rId21"/>
    <p:sldId id="382" r:id="rId22"/>
    <p:sldId id="34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e Pritchard" initials="KP" lastIdx="2" clrIdx="0"/>
  <p:cmAuthor id="1" name="Maria"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C13"/>
    <a:srgbClr val="DB8717"/>
    <a:srgbClr val="1A7669"/>
    <a:srgbClr val="E95411"/>
    <a:srgbClr val="E4A018"/>
    <a:srgbClr val="C44B1A"/>
    <a:srgbClr val="D3CF31"/>
    <a:srgbClr val="DBD856"/>
    <a:srgbClr val="E9AC33"/>
    <a:srgbClr val="E69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29" autoAdjust="0"/>
    <p:restoredTop sz="94383" autoAdjust="0"/>
  </p:normalViewPr>
  <p:slideViewPr>
    <p:cSldViewPr>
      <p:cViewPr>
        <p:scale>
          <a:sx n="75" d="100"/>
          <a:sy n="75" d="100"/>
        </p:scale>
        <p:origin x="-1704" y="-3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F343293-6E5E-485C-A1EC-0018127F9426}" type="datetimeFigureOut">
              <a:rPr lang="en-US" smtClean="0"/>
              <a:t>11/1/2013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8C3FE73-66AE-4B34-B0AA-59583AB1F1BE}" type="slidenum">
              <a:rPr lang="en-US" smtClean="0"/>
              <a:t>‹#›</a:t>
            </a:fld>
            <a:endParaRPr lang="en-US"/>
          </a:p>
        </p:txBody>
      </p:sp>
    </p:spTree>
    <p:extLst>
      <p:ext uri="{BB962C8B-B14F-4D97-AF65-F5344CB8AC3E}">
        <p14:creationId xmlns:p14="http://schemas.microsoft.com/office/powerpoint/2010/main" val="1393999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430F821-E430-473D-AF65-0F7D25515BF0}" type="datetimeFigureOut">
              <a:rPr lang="en-US" smtClean="0"/>
              <a:t>11/1/2013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030BA3-1E1F-4686-98A2-DA17DD051E31}" type="slidenum">
              <a:rPr lang="en-US" smtClean="0"/>
              <a:t>‹#›</a:t>
            </a:fld>
            <a:endParaRPr lang="en-US"/>
          </a:p>
        </p:txBody>
      </p:sp>
    </p:spTree>
    <p:extLst>
      <p:ext uri="{BB962C8B-B14F-4D97-AF65-F5344CB8AC3E}">
        <p14:creationId xmlns:p14="http://schemas.microsoft.com/office/powerpoint/2010/main" val="1921022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Talk through / expand on what “active support” means in practice</a:t>
            </a:r>
            <a:endParaRPr lang="en-GB" dirty="0"/>
          </a:p>
        </p:txBody>
      </p:sp>
      <p:sp>
        <p:nvSpPr>
          <p:cNvPr id="4" name="Slide Number Placeholder 3"/>
          <p:cNvSpPr>
            <a:spLocks noGrp="1"/>
          </p:cNvSpPr>
          <p:nvPr>
            <p:ph type="sldNum" sz="quarter" idx="10"/>
          </p:nvPr>
        </p:nvSpPr>
        <p:spPr/>
        <p:txBody>
          <a:bodyPr/>
          <a:lstStyle/>
          <a:p>
            <a:fld id="{A2030BA3-1E1F-4686-98A2-DA17DD051E31}" type="slidenum">
              <a:rPr lang="en-US" smtClean="0"/>
              <a:t>10</a:t>
            </a:fld>
            <a:endParaRPr lang="en-US"/>
          </a:p>
        </p:txBody>
      </p:sp>
    </p:spTree>
    <p:extLst>
      <p:ext uri="{BB962C8B-B14F-4D97-AF65-F5344CB8AC3E}">
        <p14:creationId xmlns:p14="http://schemas.microsoft.com/office/powerpoint/2010/main" val="107978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sz="1200" dirty="0" smtClean="0">
                <a:solidFill>
                  <a:schemeClr val="tx1">
                    <a:lumMod val="75000"/>
                    <a:lumOff val="25000"/>
                  </a:schemeClr>
                </a:solidFill>
              </a:rPr>
              <a:t>The steering group membership in numbers (as of August, 2013):</a:t>
            </a:r>
          </a:p>
          <a:p>
            <a:pPr marL="0" indent="0">
              <a:buNone/>
            </a:pPr>
            <a:endParaRPr lang="en-GB" sz="1200" dirty="0" smtClean="0">
              <a:solidFill>
                <a:schemeClr val="tx1">
                  <a:lumMod val="75000"/>
                  <a:lumOff val="25000"/>
                </a:schemeClr>
              </a:solidFill>
            </a:endParaRPr>
          </a:p>
          <a:p>
            <a:pPr lvl="0"/>
            <a:r>
              <a:rPr lang="en-US" sz="1200" b="1" dirty="0" smtClean="0">
                <a:solidFill>
                  <a:schemeClr val="tx1">
                    <a:lumMod val="75000"/>
                    <a:lumOff val="25000"/>
                  </a:schemeClr>
                </a:solidFill>
              </a:rPr>
              <a:t>Geographical:</a:t>
            </a:r>
            <a:r>
              <a:rPr lang="en-US" sz="1200" dirty="0" smtClean="0">
                <a:solidFill>
                  <a:schemeClr val="tx1">
                    <a:lumMod val="75000"/>
                    <a:lumOff val="25000"/>
                  </a:schemeClr>
                </a:solidFill>
              </a:rPr>
              <a:t> North America (3); Africa (3); Europe (4); Asia (2), Latin America (1)</a:t>
            </a:r>
          </a:p>
          <a:p>
            <a:pPr marL="0" lvl="0" indent="0">
              <a:buNone/>
            </a:pPr>
            <a:endParaRPr lang="en-US" sz="1200" dirty="0" smtClean="0">
              <a:solidFill>
                <a:schemeClr val="tx1">
                  <a:lumMod val="75000"/>
                  <a:lumOff val="25000"/>
                </a:schemeClr>
              </a:solidFill>
            </a:endParaRPr>
          </a:p>
          <a:p>
            <a:pPr lvl="0"/>
            <a:r>
              <a:rPr lang="en-US" sz="1200" b="1" dirty="0" smtClean="0">
                <a:solidFill>
                  <a:schemeClr val="tx1">
                    <a:lumMod val="75000"/>
                    <a:lumOff val="25000"/>
                  </a:schemeClr>
                </a:solidFill>
              </a:rPr>
              <a:t>Gender</a:t>
            </a:r>
            <a:r>
              <a:rPr lang="en-US" sz="1200" dirty="0" smtClean="0">
                <a:solidFill>
                  <a:schemeClr val="tx1">
                    <a:lumMod val="75000"/>
                    <a:lumOff val="25000"/>
                  </a:schemeClr>
                </a:solidFill>
              </a:rPr>
              <a:t>: Female (7);  Male (6) </a:t>
            </a:r>
          </a:p>
          <a:p>
            <a:pPr marL="0" lvl="0" indent="0">
              <a:buNone/>
            </a:pPr>
            <a:endParaRPr lang="en-GB" sz="1200" dirty="0" smtClean="0">
              <a:solidFill>
                <a:schemeClr val="tx1">
                  <a:lumMod val="75000"/>
                  <a:lumOff val="25000"/>
                </a:schemeClr>
              </a:solidFill>
            </a:endParaRPr>
          </a:p>
          <a:p>
            <a:pPr lvl="0"/>
            <a:r>
              <a:rPr lang="en-US" sz="1200" b="1" dirty="0" smtClean="0">
                <a:solidFill>
                  <a:schemeClr val="tx1">
                    <a:lumMod val="75000"/>
                    <a:lumOff val="25000"/>
                  </a:schemeClr>
                </a:solidFill>
              </a:rPr>
              <a:t>Cross-</a:t>
            </a:r>
            <a:r>
              <a:rPr lang="en-US" sz="1200" b="1" dirty="0" err="1" smtClean="0">
                <a:solidFill>
                  <a:schemeClr val="tx1">
                    <a:lumMod val="75000"/>
                    <a:lumOff val="25000"/>
                  </a:schemeClr>
                </a:solidFill>
              </a:rPr>
              <a:t>sectoral</a:t>
            </a:r>
            <a:r>
              <a:rPr lang="en-US" sz="1200" b="1" dirty="0" smtClean="0">
                <a:solidFill>
                  <a:schemeClr val="tx1">
                    <a:lumMod val="75000"/>
                    <a:lumOff val="25000"/>
                  </a:schemeClr>
                </a:solidFill>
              </a:rPr>
              <a:t>:</a:t>
            </a:r>
            <a:r>
              <a:rPr lang="en-US" sz="1200" dirty="0" smtClean="0">
                <a:solidFill>
                  <a:schemeClr val="tx1">
                    <a:lumMod val="75000"/>
                    <a:lumOff val="25000"/>
                  </a:schemeClr>
                </a:solidFill>
              </a:rPr>
              <a:t> food security, agriculture, health and academia/research. </a:t>
            </a:r>
          </a:p>
          <a:p>
            <a:pPr marL="0" lvl="0" indent="0">
              <a:buNone/>
            </a:pPr>
            <a:endParaRPr lang="en-GB" sz="1200" dirty="0" smtClean="0">
              <a:solidFill>
                <a:schemeClr val="tx1">
                  <a:lumMod val="75000"/>
                  <a:lumOff val="25000"/>
                </a:schemeClr>
              </a:solidFill>
            </a:endParaRPr>
          </a:p>
          <a:p>
            <a:pPr lvl="0"/>
            <a:r>
              <a:rPr lang="en-US" sz="1200" b="1" dirty="0" smtClean="0">
                <a:solidFill>
                  <a:schemeClr val="tx1">
                    <a:lumMod val="75000"/>
                    <a:lumOff val="25000"/>
                  </a:schemeClr>
                </a:solidFill>
              </a:rPr>
              <a:t>Type of CSO:</a:t>
            </a:r>
            <a:r>
              <a:rPr lang="en-US" sz="1200" dirty="0" smtClean="0">
                <a:solidFill>
                  <a:schemeClr val="tx1">
                    <a:lumMod val="75000"/>
                    <a:lumOff val="25000"/>
                  </a:schemeClr>
                </a:solidFill>
              </a:rPr>
              <a:t> The membership comprises representatives from different CSO constituencies including farmer’s </a:t>
            </a:r>
            <a:r>
              <a:rPr lang="en-US" sz="1200" dirty="0" err="1" smtClean="0">
                <a:solidFill>
                  <a:schemeClr val="tx1">
                    <a:lumMod val="75000"/>
                    <a:lumOff val="25000"/>
                  </a:schemeClr>
                </a:solidFill>
              </a:rPr>
              <a:t>organisations</a:t>
            </a:r>
            <a:r>
              <a:rPr lang="en-US" sz="1200" dirty="0" smtClean="0">
                <a:solidFill>
                  <a:schemeClr val="tx1">
                    <a:lumMod val="75000"/>
                    <a:lumOff val="25000"/>
                  </a:schemeClr>
                </a:solidFill>
              </a:rPr>
              <a:t>, national and international INGOs, networks and academic associations.</a:t>
            </a:r>
            <a:endParaRPr lang="en-GB" sz="1200" dirty="0" smtClean="0">
              <a:solidFill>
                <a:schemeClr val="tx1">
                  <a:lumMod val="75000"/>
                  <a:lumOff val="25000"/>
                </a:schemeClr>
              </a:solidFill>
            </a:endParaRPr>
          </a:p>
          <a:p>
            <a:endParaRPr lang="en-GB" dirty="0"/>
          </a:p>
        </p:txBody>
      </p:sp>
      <p:sp>
        <p:nvSpPr>
          <p:cNvPr id="4" name="Slide Number Placeholder 3"/>
          <p:cNvSpPr>
            <a:spLocks noGrp="1"/>
          </p:cNvSpPr>
          <p:nvPr>
            <p:ph type="sldNum" sz="quarter" idx="10"/>
          </p:nvPr>
        </p:nvSpPr>
        <p:spPr/>
        <p:txBody>
          <a:bodyPr/>
          <a:lstStyle/>
          <a:p>
            <a:fld id="{A2030BA3-1E1F-4686-98A2-DA17DD051E31}" type="slidenum">
              <a:rPr lang="en-US" smtClean="0"/>
              <a:t>11</a:t>
            </a:fld>
            <a:endParaRPr lang="en-US"/>
          </a:p>
        </p:txBody>
      </p:sp>
    </p:spTree>
    <p:extLst>
      <p:ext uri="{BB962C8B-B14F-4D97-AF65-F5344CB8AC3E}">
        <p14:creationId xmlns:p14="http://schemas.microsoft.com/office/powerpoint/2010/main" val="352250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4706CE-B701-4C90-9B33-436644363D49}"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129640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706CE-B701-4C90-9B33-436644363D49}"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159994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706CE-B701-4C90-9B33-436644363D49}"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148340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706CE-B701-4C90-9B33-436644363D49}"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204770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706CE-B701-4C90-9B33-436644363D49}"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180354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4706CE-B701-4C90-9B33-436644363D49}"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29306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4706CE-B701-4C90-9B33-436644363D49}" type="datetimeFigureOut">
              <a:rPr lang="en-US" smtClean="0"/>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30119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706CE-B701-4C90-9B33-436644363D49}" type="datetimeFigureOut">
              <a:rPr lang="en-US" smtClean="0"/>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113643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706CE-B701-4C90-9B33-436644363D49}" type="datetimeFigureOut">
              <a:rPr lang="en-US" smtClean="0"/>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135876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706CE-B701-4C90-9B33-436644363D49}"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394419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706CE-B701-4C90-9B33-436644363D49}"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BDA55-86A9-4E34-824E-304506CA3B42}" type="slidenum">
              <a:rPr lang="en-US" smtClean="0"/>
              <a:t>‹#›</a:t>
            </a:fld>
            <a:endParaRPr lang="en-US"/>
          </a:p>
        </p:txBody>
      </p:sp>
    </p:spTree>
    <p:extLst>
      <p:ext uri="{BB962C8B-B14F-4D97-AF65-F5344CB8AC3E}">
        <p14:creationId xmlns:p14="http://schemas.microsoft.com/office/powerpoint/2010/main" val="31629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706CE-B701-4C90-9B33-436644363D49}" type="datetimeFigureOut">
              <a:rPr lang="en-US" smtClean="0"/>
              <a:t>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BDA55-86A9-4E34-824E-304506CA3B42}" type="slidenum">
              <a:rPr lang="en-US" smtClean="0"/>
              <a:t>‹#›</a:t>
            </a:fld>
            <a:endParaRPr lang="en-US"/>
          </a:p>
        </p:txBody>
      </p:sp>
    </p:spTree>
    <p:extLst>
      <p:ext uri="{BB962C8B-B14F-4D97-AF65-F5344CB8AC3E}">
        <p14:creationId xmlns:p14="http://schemas.microsoft.com/office/powerpoint/2010/main" val="3766438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sun.csnetwork@savethechildren.org.u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11" name="Rectangle 10"/>
          <p:cNvSpPr/>
          <p:nvPr/>
        </p:nvSpPr>
        <p:spPr>
          <a:xfrm>
            <a:off x="0" y="0"/>
            <a:ext cx="9144000" cy="889575"/>
          </a:xfrm>
          <a:prstGeom prst="rect">
            <a:avLst/>
          </a:prstGeom>
          <a:solidFill>
            <a:srgbClr val="E9A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87716" y="1066800"/>
            <a:ext cx="3773316" cy="158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762500" y="2761327"/>
            <a:ext cx="4343400" cy="2554545"/>
          </a:xfrm>
          <a:prstGeom prst="rect">
            <a:avLst/>
          </a:prstGeom>
        </p:spPr>
        <p:txBody>
          <a:bodyPr wrap="square">
            <a:spAutoFit/>
          </a:bodyPr>
          <a:lstStyle/>
          <a:p>
            <a:r>
              <a:rPr lang="en-US" sz="3200" b="1" dirty="0">
                <a:solidFill>
                  <a:srgbClr val="E4A018"/>
                </a:solidFill>
              </a:rPr>
              <a:t>SUN is a </a:t>
            </a:r>
            <a:r>
              <a:rPr lang="en-US" sz="3200" b="1" dirty="0" smtClean="0">
                <a:solidFill>
                  <a:srgbClr val="E4A018"/>
                </a:solidFill>
              </a:rPr>
              <a:t>unique </a:t>
            </a:r>
          </a:p>
          <a:p>
            <a:r>
              <a:rPr lang="en-US" sz="3200" b="1" dirty="0">
                <a:solidFill>
                  <a:srgbClr val="E4A018"/>
                </a:solidFill>
              </a:rPr>
              <a:t> </a:t>
            </a:r>
            <a:r>
              <a:rPr lang="en-US" sz="3200" b="1" dirty="0" smtClean="0">
                <a:solidFill>
                  <a:srgbClr val="E4A018"/>
                </a:solidFill>
              </a:rPr>
              <a:t>  Movement </a:t>
            </a:r>
            <a:endParaRPr lang="en-US" sz="800" b="1" dirty="0">
              <a:solidFill>
                <a:srgbClr val="E4A018"/>
              </a:solidFill>
            </a:endParaRPr>
          </a:p>
          <a:p>
            <a:r>
              <a:rPr lang="en-US" sz="2000" dirty="0" smtClean="0">
                <a:solidFill>
                  <a:schemeClr val="bg1"/>
                </a:solidFill>
              </a:rPr>
              <a:t>   founded </a:t>
            </a:r>
            <a:r>
              <a:rPr lang="en-US" sz="2000" dirty="0">
                <a:solidFill>
                  <a:schemeClr val="bg1"/>
                </a:solidFill>
              </a:rPr>
              <a:t>on the principle </a:t>
            </a:r>
            <a:endParaRPr lang="en-US" sz="2000" dirty="0" smtClean="0">
              <a:solidFill>
                <a:schemeClr val="bg1"/>
              </a:solidFill>
            </a:endParaRPr>
          </a:p>
          <a:p>
            <a:r>
              <a:rPr lang="en-US" sz="2000" dirty="0">
                <a:solidFill>
                  <a:schemeClr val="bg1"/>
                </a:solidFill>
              </a:rPr>
              <a:t> </a:t>
            </a:r>
            <a:r>
              <a:rPr lang="en-US" sz="2000" dirty="0" smtClean="0">
                <a:solidFill>
                  <a:schemeClr val="bg1"/>
                </a:solidFill>
              </a:rPr>
              <a:t>     that all </a:t>
            </a:r>
            <a:r>
              <a:rPr lang="en-US" sz="2000" dirty="0">
                <a:solidFill>
                  <a:schemeClr val="bg1"/>
                </a:solidFill>
              </a:rPr>
              <a:t>people have a </a:t>
            </a:r>
            <a:r>
              <a:rPr lang="en-US" sz="2000" dirty="0" smtClean="0">
                <a:solidFill>
                  <a:schemeClr val="bg1"/>
                </a:solidFill>
              </a:rPr>
              <a:t>           	</a:t>
            </a:r>
          </a:p>
          <a:p>
            <a:r>
              <a:rPr lang="en-US" sz="2800" dirty="0" smtClean="0">
                <a:solidFill>
                  <a:schemeClr val="bg1"/>
                </a:solidFill>
              </a:rPr>
              <a:t>           right </a:t>
            </a:r>
            <a:r>
              <a:rPr lang="en-US" sz="2800" dirty="0">
                <a:solidFill>
                  <a:schemeClr val="bg1"/>
                </a:solidFill>
              </a:rPr>
              <a:t>to </a:t>
            </a:r>
            <a:r>
              <a:rPr lang="en-US" sz="2800" dirty="0" smtClean="0">
                <a:solidFill>
                  <a:schemeClr val="bg1"/>
                </a:solidFill>
              </a:rPr>
              <a:t>food &amp; </a:t>
            </a:r>
          </a:p>
          <a:p>
            <a:r>
              <a:rPr lang="en-US" sz="2800" dirty="0" smtClean="0">
                <a:solidFill>
                  <a:schemeClr val="bg1"/>
                </a:solidFill>
              </a:rPr>
              <a:t>             good </a:t>
            </a:r>
            <a:r>
              <a:rPr lang="en-US" sz="2800" dirty="0">
                <a:solidFill>
                  <a:schemeClr val="bg1"/>
                </a:solidFill>
              </a:rPr>
              <a:t>nutrition. </a:t>
            </a:r>
          </a:p>
        </p:txBody>
      </p:sp>
    </p:spTree>
    <p:extLst>
      <p:ext uri="{BB962C8B-B14F-4D97-AF65-F5344CB8AC3E}">
        <p14:creationId xmlns:p14="http://schemas.microsoft.com/office/powerpoint/2010/main" val="344193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042" y="1143000"/>
            <a:ext cx="8229600" cy="5199063"/>
          </a:xfrm>
        </p:spPr>
        <p:txBody>
          <a:bodyPr>
            <a:noAutofit/>
          </a:bodyPr>
          <a:lstStyle/>
          <a:p>
            <a:pPr>
              <a:spcBef>
                <a:spcPts val="600"/>
              </a:spcBef>
            </a:pPr>
            <a:r>
              <a:rPr lang="en-GB" sz="2000" b="1" dirty="0">
                <a:solidFill>
                  <a:schemeClr val="tx1">
                    <a:lumMod val="75000"/>
                    <a:lumOff val="25000"/>
                  </a:schemeClr>
                </a:solidFill>
              </a:rPr>
              <a:t>The Network is expanding rapidly </a:t>
            </a:r>
            <a:r>
              <a:rPr lang="en-GB" sz="2000" b="1" dirty="0" smtClean="0">
                <a:solidFill>
                  <a:schemeClr val="tx1">
                    <a:lumMod val="75000"/>
                    <a:lumOff val="25000"/>
                  </a:schemeClr>
                </a:solidFill>
              </a:rPr>
              <a:t>– </a:t>
            </a:r>
            <a:r>
              <a:rPr lang="en-GB" sz="2000" dirty="0" smtClean="0">
                <a:solidFill>
                  <a:schemeClr val="tx1">
                    <a:lumMod val="75000"/>
                    <a:lumOff val="25000"/>
                  </a:schemeClr>
                </a:solidFill>
              </a:rPr>
              <a:t>formalised SUN </a:t>
            </a:r>
            <a:r>
              <a:rPr lang="en-GB" sz="2000" dirty="0">
                <a:solidFill>
                  <a:schemeClr val="tx1">
                    <a:lumMod val="75000"/>
                    <a:lumOff val="25000"/>
                  </a:schemeClr>
                </a:solidFill>
              </a:rPr>
              <a:t>CSAs in 17 </a:t>
            </a:r>
            <a:r>
              <a:rPr lang="en-GB" sz="2000" dirty="0" smtClean="0">
                <a:solidFill>
                  <a:schemeClr val="tx1">
                    <a:lumMod val="75000"/>
                    <a:lumOff val="25000"/>
                  </a:schemeClr>
                </a:solidFill>
              </a:rPr>
              <a:t>of </a:t>
            </a:r>
            <a:r>
              <a:rPr lang="en-GB" sz="2000" dirty="0">
                <a:solidFill>
                  <a:schemeClr val="tx1">
                    <a:lumMod val="75000"/>
                    <a:lumOff val="25000"/>
                  </a:schemeClr>
                </a:solidFill>
              </a:rPr>
              <a:t>the </a:t>
            </a:r>
            <a:r>
              <a:rPr lang="en-GB" sz="2000" dirty="0" smtClean="0">
                <a:solidFill>
                  <a:schemeClr val="tx1">
                    <a:lumMod val="75000"/>
                    <a:lumOff val="25000"/>
                  </a:schemeClr>
                </a:solidFill>
              </a:rPr>
              <a:t>43</a:t>
            </a:r>
            <a:r>
              <a:rPr lang="en-GB" sz="2000" dirty="0">
                <a:solidFill>
                  <a:schemeClr val="tx1">
                    <a:lumMod val="75000"/>
                    <a:lumOff val="25000"/>
                  </a:schemeClr>
                </a:solidFill>
              </a:rPr>
              <a:t> SUN countries.</a:t>
            </a:r>
          </a:p>
          <a:p>
            <a:pPr>
              <a:spcBef>
                <a:spcPts val="600"/>
              </a:spcBef>
            </a:pPr>
            <a:r>
              <a:rPr lang="en-GB" sz="2000" b="1" dirty="0">
                <a:solidFill>
                  <a:schemeClr val="tx1">
                    <a:lumMod val="75000"/>
                    <a:lumOff val="25000"/>
                  </a:schemeClr>
                </a:solidFill>
              </a:rPr>
              <a:t>Active support from 12  international civil society organizations </a:t>
            </a:r>
            <a:r>
              <a:rPr lang="en-GB" sz="2000" dirty="0">
                <a:solidFill>
                  <a:schemeClr val="tx1">
                    <a:lumMod val="75000"/>
                    <a:lumOff val="25000"/>
                  </a:schemeClr>
                </a:solidFill>
              </a:rPr>
              <a:t>with a number of additional international civil society organizations interested in offering support to the network</a:t>
            </a:r>
          </a:p>
          <a:p>
            <a:pPr>
              <a:spcBef>
                <a:spcPts val="600"/>
              </a:spcBef>
            </a:pPr>
            <a:r>
              <a:rPr lang="en-GB" sz="2000" b="1" dirty="0" smtClean="0">
                <a:solidFill>
                  <a:schemeClr val="tx1">
                    <a:lumMod val="75000"/>
                    <a:lumOff val="25000"/>
                  </a:schemeClr>
                </a:solidFill>
              </a:rPr>
              <a:t>The </a:t>
            </a:r>
            <a:r>
              <a:rPr lang="en-GB" sz="2000" b="1" dirty="0">
                <a:solidFill>
                  <a:schemeClr val="tx1">
                    <a:lumMod val="75000"/>
                    <a:lumOff val="25000"/>
                  </a:schemeClr>
                </a:solidFill>
              </a:rPr>
              <a:t>Civil Society Network reflects a broad constituency of civil society </a:t>
            </a:r>
            <a:r>
              <a:rPr lang="en-GB" sz="2000" b="1" dirty="0" smtClean="0">
                <a:solidFill>
                  <a:schemeClr val="tx1">
                    <a:lumMod val="75000"/>
                    <a:lumOff val="25000"/>
                  </a:schemeClr>
                </a:solidFill>
              </a:rPr>
              <a:t>organizations</a:t>
            </a:r>
          </a:p>
          <a:p>
            <a:pPr lvl="1">
              <a:spcBef>
                <a:spcPts val="600"/>
              </a:spcBef>
            </a:pPr>
            <a:r>
              <a:rPr lang="en-GB" sz="2000" dirty="0" smtClean="0">
                <a:solidFill>
                  <a:schemeClr val="tx1">
                    <a:lumMod val="75000"/>
                    <a:lumOff val="25000"/>
                  </a:schemeClr>
                </a:solidFill>
              </a:rPr>
              <a:t>social movements</a:t>
            </a:r>
          </a:p>
          <a:p>
            <a:pPr lvl="1">
              <a:spcBef>
                <a:spcPts val="600"/>
              </a:spcBef>
            </a:pPr>
            <a:r>
              <a:rPr lang="en-GB" sz="2000" dirty="0" smtClean="0">
                <a:solidFill>
                  <a:schemeClr val="tx1">
                    <a:lumMod val="75000"/>
                    <a:lumOff val="25000"/>
                  </a:schemeClr>
                </a:solidFill>
              </a:rPr>
              <a:t>human </a:t>
            </a:r>
            <a:r>
              <a:rPr lang="en-GB" sz="2000" dirty="0">
                <a:solidFill>
                  <a:schemeClr val="tx1">
                    <a:lumMod val="75000"/>
                    <a:lumOff val="25000"/>
                  </a:schemeClr>
                </a:solidFill>
              </a:rPr>
              <a:t>rights </a:t>
            </a:r>
            <a:r>
              <a:rPr lang="en-GB" sz="2000" dirty="0" smtClean="0">
                <a:solidFill>
                  <a:schemeClr val="tx1">
                    <a:lumMod val="75000"/>
                    <a:lumOff val="25000"/>
                  </a:schemeClr>
                </a:solidFill>
              </a:rPr>
              <a:t>advocates</a:t>
            </a:r>
          </a:p>
          <a:p>
            <a:pPr lvl="1">
              <a:spcBef>
                <a:spcPts val="600"/>
              </a:spcBef>
            </a:pPr>
            <a:r>
              <a:rPr lang="en-GB" sz="2000" dirty="0" smtClean="0">
                <a:solidFill>
                  <a:schemeClr val="tx1">
                    <a:lumMod val="75000"/>
                    <a:lumOff val="25000"/>
                  </a:schemeClr>
                </a:solidFill>
              </a:rPr>
              <a:t>national </a:t>
            </a:r>
            <a:r>
              <a:rPr lang="en-GB" sz="2000" dirty="0">
                <a:solidFill>
                  <a:schemeClr val="tx1">
                    <a:lumMod val="75000"/>
                    <a:lumOff val="25000"/>
                  </a:schemeClr>
                </a:solidFill>
              </a:rPr>
              <a:t>and international </a:t>
            </a:r>
            <a:r>
              <a:rPr lang="en-GB" sz="2000" dirty="0" smtClean="0">
                <a:solidFill>
                  <a:schemeClr val="tx1">
                    <a:lumMod val="75000"/>
                    <a:lumOff val="25000"/>
                  </a:schemeClr>
                </a:solidFill>
              </a:rPr>
              <a:t>NGOs</a:t>
            </a:r>
          </a:p>
          <a:p>
            <a:pPr lvl="1">
              <a:spcBef>
                <a:spcPts val="600"/>
              </a:spcBef>
            </a:pPr>
            <a:r>
              <a:rPr lang="en-GB" sz="2000" dirty="0" smtClean="0">
                <a:solidFill>
                  <a:schemeClr val="tx1">
                    <a:lumMod val="75000"/>
                    <a:lumOff val="25000"/>
                  </a:schemeClr>
                </a:solidFill>
              </a:rPr>
              <a:t>women’s </a:t>
            </a:r>
            <a:r>
              <a:rPr lang="en-GB" sz="2000" dirty="0">
                <a:solidFill>
                  <a:schemeClr val="tx1">
                    <a:lumMod val="75000"/>
                    <a:lumOff val="25000"/>
                  </a:schemeClr>
                </a:solidFill>
              </a:rPr>
              <a:t>groups, youth </a:t>
            </a:r>
            <a:r>
              <a:rPr lang="en-GB" sz="2000" dirty="0" smtClean="0">
                <a:solidFill>
                  <a:schemeClr val="tx1">
                    <a:lumMod val="75000"/>
                    <a:lumOff val="25000"/>
                  </a:schemeClr>
                </a:solidFill>
              </a:rPr>
              <a:t>associations</a:t>
            </a:r>
          </a:p>
          <a:p>
            <a:pPr lvl="1">
              <a:spcBef>
                <a:spcPts val="600"/>
              </a:spcBef>
            </a:pPr>
            <a:r>
              <a:rPr lang="en-GB" sz="2000" dirty="0" smtClean="0">
                <a:solidFill>
                  <a:schemeClr val="tx1">
                    <a:lumMod val="75000"/>
                    <a:lumOff val="25000"/>
                  </a:schemeClr>
                </a:solidFill>
              </a:rPr>
              <a:t>research entities</a:t>
            </a:r>
          </a:p>
          <a:p>
            <a:pPr lvl="1">
              <a:spcBef>
                <a:spcPts val="600"/>
              </a:spcBef>
            </a:pPr>
            <a:r>
              <a:rPr lang="en-GB" sz="2000" dirty="0" smtClean="0">
                <a:solidFill>
                  <a:schemeClr val="tx1">
                    <a:lumMod val="75000"/>
                    <a:lumOff val="25000"/>
                  </a:schemeClr>
                </a:solidFill>
              </a:rPr>
              <a:t>consumer </a:t>
            </a:r>
            <a:r>
              <a:rPr lang="en-GB" sz="2000" dirty="0">
                <a:solidFill>
                  <a:schemeClr val="tx1">
                    <a:lumMod val="75000"/>
                    <a:lumOff val="25000"/>
                  </a:schemeClr>
                </a:solidFill>
              </a:rPr>
              <a:t>groups and </a:t>
            </a:r>
            <a:endParaRPr lang="en-GB" sz="2000" dirty="0" smtClean="0">
              <a:solidFill>
                <a:schemeClr val="tx1">
                  <a:lumMod val="75000"/>
                  <a:lumOff val="25000"/>
                </a:schemeClr>
              </a:solidFill>
            </a:endParaRPr>
          </a:p>
          <a:p>
            <a:pPr lvl="1">
              <a:spcBef>
                <a:spcPts val="600"/>
              </a:spcBef>
            </a:pPr>
            <a:r>
              <a:rPr lang="en-GB" sz="2000" dirty="0" smtClean="0">
                <a:solidFill>
                  <a:schemeClr val="tx1">
                    <a:lumMod val="75000"/>
                    <a:lumOff val="25000"/>
                  </a:schemeClr>
                </a:solidFill>
              </a:rPr>
              <a:t>trade unions</a:t>
            </a:r>
          </a:p>
        </p:txBody>
      </p:sp>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62807" y="342325"/>
            <a:ext cx="5190460" cy="584775"/>
          </a:xfrm>
          <a:prstGeom prst="rect">
            <a:avLst/>
          </a:prstGeom>
        </p:spPr>
        <p:txBody>
          <a:bodyPr wrap="none">
            <a:spAutoFit/>
          </a:bodyPr>
          <a:lstStyle/>
          <a:p>
            <a:r>
              <a:rPr lang="en-US" sz="3200" b="1" dirty="0" smtClean="0">
                <a:solidFill>
                  <a:schemeClr val="bg1"/>
                </a:solidFill>
              </a:rPr>
              <a:t>A Broad constituency of CSOs</a:t>
            </a:r>
            <a:endParaRPr lang="en-US" sz="3200" b="1" i="1" dirty="0">
              <a:solidFill>
                <a:schemeClr val="bg1"/>
              </a:solidFill>
            </a:endParaRPr>
          </a:p>
        </p:txBody>
      </p:sp>
    </p:spTree>
    <p:extLst>
      <p:ext uri="{BB962C8B-B14F-4D97-AF65-F5344CB8AC3E}">
        <p14:creationId xmlns:p14="http://schemas.microsoft.com/office/powerpoint/2010/main" val="147352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62807" y="342325"/>
            <a:ext cx="3087320" cy="584775"/>
          </a:xfrm>
          <a:prstGeom prst="rect">
            <a:avLst/>
          </a:prstGeom>
        </p:spPr>
        <p:txBody>
          <a:bodyPr wrap="none">
            <a:spAutoFit/>
          </a:bodyPr>
          <a:lstStyle/>
          <a:p>
            <a:r>
              <a:rPr lang="en-US" sz="3200" b="1" dirty="0" smtClean="0">
                <a:solidFill>
                  <a:schemeClr val="bg1"/>
                </a:solidFill>
              </a:rPr>
              <a:t>A Steering Group</a:t>
            </a:r>
            <a:endParaRPr lang="en-US" sz="3200" b="1" i="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3482495"/>
              </p:ext>
            </p:extLst>
          </p:nvPr>
        </p:nvGraphicFramePr>
        <p:xfrm>
          <a:off x="685802" y="1143000"/>
          <a:ext cx="7550857" cy="5181600"/>
        </p:xfrm>
        <a:graphic>
          <a:graphicData uri="http://schemas.openxmlformats.org/drawingml/2006/table">
            <a:tbl>
              <a:tblPr firstRow="1" firstCol="1" bandRow="1">
                <a:tableStyleId>{5C22544A-7EE6-4342-B048-85BDC9FD1C3A}</a:tableStyleId>
              </a:tblPr>
              <a:tblGrid>
                <a:gridCol w="1532881"/>
                <a:gridCol w="3008988"/>
                <a:gridCol w="3008988"/>
              </a:tblGrid>
              <a:tr h="207264">
                <a:tc>
                  <a:txBody>
                    <a:bodyPr/>
                    <a:lstStyle/>
                    <a:p>
                      <a:pPr>
                        <a:lnSpc>
                          <a:spcPct val="115000"/>
                        </a:lnSpc>
                        <a:spcAft>
                          <a:spcPts val="0"/>
                        </a:spcAft>
                      </a:pPr>
                      <a:r>
                        <a:rPr lang="en-GB" sz="1000">
                          <a:effectLst/>
                        </a:rPr>
                        <a:t>Role</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Name</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Position and Institution</a:t>
                      </a:r>
                      <a:endParaRPr lang="en-GB" sz="1000">
                        <a:effectLst/>
                        <a:latin typeface="Calibri"/>
                        <a:ea typeface="Times New Roman"/>
                        <a:cs typeface="Times New Roman"/>
                      </a:endParaRPr>
                    </a:p>
                  </a:txBody>
                  <a:tcPr marL="64401" marR="64401" marT="0" marB="0"/>
                </a:tc>
              </a:tr>
              <a:tr h="414528">
                <a:tc>
                  <a:txBody>
                    <a:bodyPr/>
                    <a:lstStyle/>
                    <a:p>
                      <a:pPr>
                        <a:lnSpc>
                          <a:spcPct val="115000"/>
                        </a:lnSpc>
                        <a:spcAft>
                          <a:spcPts val="0"/>
                        </a:spcAft>
                      </a:pPr>
                      <a:r>
                        <a:rPr lang="en-GB" sz="1000">
                          <a:effectLst/>
                        </a:rPr>
                        <a:t>Chair </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Brendan Cox </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Director of Policy, Advocacy and Campaigns, Save the Children UK</a:t>
                      </a:r>
                      <a:endParaRPr lang="en-GB" sz="1000">
                        <a:effectLst/>
                        <a:latin typeface="Calibri"/>
                        <a:ea typeface="Times New Roman"/>
                        <a:cs typeface="Times New Roman"/>
                      </a:endParaRPr>
                    </a:p>
                  </a:txBody>
                  <a:tcPr marL="64401" marR="64401" marT="0" marB="0"/>
                </a:tc>
              </a:tr>
              <a:tr h="621792">
                <a:tc rowSpan="13">
                  <a:txBody>
                    <a:bodyPr/>
                    <a:lstStyle/>
                    <a:p>
                      <a:pPr>
                        <a:lnSpc>
                          <a:spcPct val="115000"/>
                        </a:lnSpc>
                        <a:spcAft>
                          <a:spcPts val="0"/>
                        </a:spcAft>
                      </a:pPr>
                      <a:r>
                        <a:rPr lang="en-GB" sz="1000">
                          <a:effectLst/>
                        </a:rPr>
                        <a:t>Steering Group members</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Alangeh R. Che</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Chairman of the non-state actors coordination team of the Comprehensive Africa Agriculture Development Programme (CAADP)</a:t>
                      </a:r>
                      <a:endParaRPr lang="en-GB" sz="1000">
                        <a:effectLst/>
                        <a:latin typeface="Calibri"/>
                        <a:ea typeface="Times New Roman"/>
                        <a:cs typeface="Times New Roman"/>
                      </a:endParaRPr>
                    </a:p>
                  </a:txBody>
                  <a:tcPr marL="64401" marR="64401" marT="0" marB="0"/>
                </a:tc>
              </a:tr>
              <a:tr h="207264">
                <a:tc vMerge="1">
                  <a:txBody>
                    <a:bodyPr/>
                    <a:lstStyle/>
                    <a:p>
                      <a:endParaRPr lang="en-GB"/>
                    </a:p>
                  </a:txBody>
                  <a:tcPr/>
                </a:tc>
                <a:tc>
                  <a:txBody>
                    <a:bodyPr/>
                    <a:lstStyle/>
                    <a:p>
                      <a:pPr>
                        <a:lnSpc>
                          <a:spcPct val="115000"/>
                        </a:lnSpc>
                        <a:spcAft>
                          <a:spcPts val="0"/>
                        </a:spcAft>
                      </a:pPr>
                      <a:r>
                        <a:rPr lang="en-GB" sz="1000">
                          <a:effectLst/>
                        </a:rPr>
                        <a:t>Asma Lateef</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Director, Bread for the World Institute</a:t>
                      </a:r>
                      <a:endParaRPr lang="en-GB" sz="1000">
                        <a:effectLst/>
                        <a:latin typeface="Calibri"/>
                        <a:ea typeface="Times New Roman"/>
                        <a:cs typeface="Times New Roman"/>
                      </a:endParaRPr>
                    </a:p>
                  </a:txBody>
                  <a:tcPr marL="64401" marR="64401" marT="0" marB="0"/>
                </a:tc>
              </a:tr>
              <a:tr h="621792">
                <a:tc vMerge="1">
                  <a:txBody>
                    <a:bodyPr/>
                    <a:lstStyle/>
                    <a:p>
                      <a:endParaRPr lang="en-GB"/>
                    </a:p>
                  </a:txBody>
                  <a:tcPr/>
                </a:tc>
                <a:tc>
                  <a:txBody>
                    <a:bodyPr/>
                    <a:lstStyle/>
                    <a:p>
                      <a:pPr>
                        <a:lnSpc>
                          <a:spcPct val="115000"/>
                        </a:lnSpc>
                        <a:spcAft>
                          <a:spcPts val="0"/>
                        </a:spcAft>
                      </a:pPr>
                      <a:r>
                        <a:rPr lang="en-GB" sz="1000">
                          <a:effectLst/>
                        </a:rPr>
                        <a:t>Bourima Allaye Toure</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President of national civil society council, Mali &amp; Secretary General of OMAES, a Malian health and development NGO</a:t>
                      </a:r>
                      <a:endParaRPr lang="en-GB" sz="1000">
                        <a:effectLst/>
                        <a:latin typeface="Calibri"/>
                        <a:ea typeface="Times New Roman"/>
                        <a:cs typeface="Times New Roman"/>
                      </a:endParaRPr>
                    </a:p>
                  </a:txBody>
                  <a:tcPr marL="64401" marR="64401" marT="0" marB="0"/>
                </a:tc>
              </a:tr>
              <a:tr h="207264">
                <a:tc vMerge="1">
                  <a:txBody>
                    <a:bodyPr/>
                    <a:lstStyle/>
                    <a:p>
                      <a:endParaRPr lang="en-GB"/>
                    </a:p>
                  </a:txBody>
                  <a:tcPr/>
                </a:tc>
                <a:tc>
                  <a:txBody>
                    <a:bodyPr/>
                    <a:lstStyle/>
                    <a:p>
                      <a:pPr>
                        <a:lnSpc>
                          <a:spcPct val="115000"/>
                        </a:lnSpc>
                        <a:spcAft>
                          <a:spcPts val="0"/>
                        </a:spcAft>
                      </a:pPr>
                      <a:r>
                        <a:rPr lang="en-GB" sz="1000">
                          <a:effectLst/>
                        </a:rPr>
                        <a:t>Carolyn MacDonald</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Nutrition Director, World Vision International</a:t>
                      </a:r>
                      <a:endParaRPr lang="en-GB" sz="1000">
                        <a:effectLst/>
                        <a:latin typeface="Calibri"/>
                        <a:ea typeface="Times New Roman"/>
                        <a:cs typeface="Times New Roman"/>
                      </a:endParaRPr>
                    </a:p>
                  </a:txBody>
                  <a:tcPr marL="64401" marR="64401" marT="0" marB="0"/>
                </a:tc>
              </a:tr>
              <a:tr h="414528">
                <a:tc vMerge="1">
                  <a:txBody>
                    <a:bodyPr/>
                    <a:lstStyle/>
                    <a:p>
                      <a:endParaRPr lang="en-GB"/>
                    </a:p>
                  </a:txBody>
                  <a:tcPr/>
                </a:tc>
                <a:tc>
                  <a:txBody>
                    <a:bodyPr/>
                    <a:lstStyle/>
                    <a:p>
                      <a:pPr>
                        <a:lnSpc>
                          <a:spcPct val="115000"/>
                        </a:lnSpc>
                        <a:spcAft>
                          <a:spcPts val="0"/>
                        </a:spcAft>
                      </a:pPr>
                      <a:r>
                        <a:rPr lang="en-GB" sz="1000">
                          <a:effectLst/>
                        </a:rPr>
                        <a:t>Elisa Pozzi</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Asia Representative, </a:t>
                      </a:r>
                    </a:p>
                    <a:p>
                      <a:pPr>
                        <a:lnSpc>
                          <a:spcPct val="115000"/>
                        </a:lnSpc>
                        <a:spcAft>
                          <a:spcPts val="0"/>
                        </a:spcAft>
                      </a:pPr>
                      <a:r>
                        <a:rPr lang="en-GB" sz="1000">
                          <a:effectLst/>
                        </a:rPr>
                        <a:t>Alliance Against Hunger and Malnutrition </a:t>
                      </a:r>
                      <a:endParaRPr lang="en-GB" sz="1000">
                        <a:effectLst/>
                        <a:latin typeface="Calibri"/>
                        <a:ea typeface="Times New Roman"/>
                        <a:cs typeface="Times New Roman"/>
                      </a:endParaRPr>
                    </a:p>
                  </a:txBody>
                  <a:tcPr marL="64401" marR="64401" marT="0" marB="0"/>
                </a:tc>
              </a:tr>
              <a:tr h="207264">
                <a:tc vMerge="1">
                  <a:txBody>
                    <a:bodyPr/>
                    <a:lstStyle/>
                    <a:p>
                      <a:endParaRPr lang="en-GB"/>
                    </a:p>
                  </a:txBody>
                  <a:tcPr/>
                </a:tc>
                <a:tc>
                  <a:txBody>
                    <a:bodyPr/>
                    <a:lstStyle/>
                    <a:p>
                      <a:pPr>
                        <a:lnSpc>
                          <a:spcPct val="115000"/>
                        </a:lnSpc>
                        <a:spcAft>
                          <a:spcPts val="0"/>
                        </a:spcAft>
                      </a:pPr>
                      <a:r>
                        <a:rPr lang="en-GB" sz="1000">
                          <a:effectLst/>
                        </a:rPr>
                        <a:t>Elise Rodriguez</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Senior Advocacy Adviser, ACF, France</a:t>
                      </a:r>
                      <a:endParaRPr lang="en-GB" sz="1000">
                        <a:effectLst/>
                        <a:latin typeface="Calibri"/>
                        <a:ea typeface="Times New Roman"/>
                        <a:cs typeface="Times New Roman"/>
                      </a:endParaRPr>
                    </a:p>
                  </a:txBody>
                  <a:tcPr marL="64401" marR="64401" marT="0" marB="0"/>
                </a:tc>
              </a:tr>
              <a:tr h="207264">
                <a:tc vMerge="1">
                  <a:txBody>
                    <a:bodyPr/>
                    <a:lstStyle/>
                    <a:p>
                      <a:endParaRPr lang="en-GB"/>
                    </a:p>
                  </a:txBody>
                  <a:tcPr/>
                </a:tc>
                <a:tc>
                  <a:txBody>
                    <a:bodyPr/>
                    <a:lstStyle/>
                    <a:p>
                      <a:pPr>
                        <a:lnSpc>
                          <a:spcPct val="115000"/>
                        </a:lnSpc>
                        <a:spcAft>
                          <a:spcPts val="0"/>
                        </a:spcAft>
                      </a:pPr>
                      <a:r>
                        <a:rPr lang="en-GB" sz="1000">
                          <a:effectLst/>
                        </a:rPr>
                        <a:t>Francis Zotor</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President, African Nutrition Society</a:t>
                      </a:r>
                      <a:endParaRPr lang="en-GB" sz="1000">
                        <a:effectLst/>
                        <a:latin typeface="Calibri"/>
                        <a:ea typeface="Times New Roman"/>
                        <a:cs typeface="Times New Roman"/>
                      </a:endParaRPr>
                    </a:p>
                  </a:txBody>
                  <a:tcPr marL="64401" marR="64401" marT="0" marB="0"/>
                </a:tc>
              </a:tr>
              <a:tr h="207264">
                <a:tc vMerge="1">
                  <a:txBody>
                    <a:bodyPr/>
                    <a:lstStyle/>
                    <a:p>
                      <a:endParaRPr lang="en-GB"/>
                    </a:p>
                  </a:txBody>
                  <a:tcPr/>
                </a:tc>
                <a:tc>
                  <a:txBody>
                    <a:bodyPr/>
                    <a:lstStyle/>
                    <a:p>
                      <a:pPr>
                        <a:lnSpc>
                          <a:spcPct val="115000"/>
                        </a:lnSpc>
                        <a:spcAft>
                          <a:spcPts val="0"/>
                        </a:spcAft>
                      </a:pPr>
                      <a:r>
                        <a:rPr lang="en-GB" sz="1000">
                          <a:effectLst/>
                        </a:rPr>
                        <a:t>Jennifer Thompson	</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Hunger Advocacy Officer, Concern Worldwide</a:t>
                      </a:r>
                      <a:endParaRPr lang="en-GB" sz="1000">
                        <a:effectLst/>
                        <a:latin typeface="Calibri"/>
                        <a:ea typeface="Times New Roman"/>
                        <a:cs typeface="Times New Roman"/>
                      </a:endParaRPr>
                    </a:p>
                  </a:txBody>
                  <a:tcPr marL="64401" marR="64401" marT="0" marB="0"/>
                </a:tc>
              </a:tr>
              <a:tr h="414528">
                <a:tc vMerge="1">
                  <a:txBody>
                    <a:bodyPr/>
                    <a:lstStyle/>
                    <a:p>
                      <a:endParaRPr lang="en-GB"/>
                    </a:p>
                  </a:txBody>
                  <a:tcPr/>
                </a:tc>
                <a:tc>
                  <a:txBody>
                    <a:bodyPr/>
                    <a:lstStyle/>
                    <a:p>
                      <a:pPr>
                        <a:lnSpc>
                          <a:spcPct val="115000"/>
                        </a:lnSpc>
                        <a:spcAft>
                          <a:spcPts val="0"/>
                        </a:spcAft>
                      </a:pPr>
                      <a:r>
                        <a:rPr lang="en-GB" sz="1000">
                          <a:effectLst/>
                        </a:rPr>
                        <a:t>Michael Krawinkel</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Chair of the nutrition working group, International Paediatric Association, Germany</a:t>
                      </a:r>
                      <a:endParaRPr lang="en-GB" sz="1000">
                        <a:effectLst/>
                        <a:latin typeface="Calibri"/>
                        <a:ea typeface="Times New Roman"/>
                        <a:cs typeface="Times New Roman"/>
                      </a:endParaRPr>
                    </a:p>
                  </a:txBody>
                  <a:tcPr marL="64401" marR="64401" marT="0" marB="0"/>
                </a:tc>
              </a:tr>
              <a:tr h="207264">
                <a:tc vMerge="1">
                  <a:txBody>
                    <a:bodyPr/>
                    <a:lstStyle/>
                    <a:p>
                      <a:endParaRPr lang="en-GB"/>
                    </a:p>
                  </a:txBody>
                  <a:tcPr/>
                </a:tc>
                <a:tc>
                  <a:txBody>
                    <a:bodyPr/>
                    <a:lstStyle/>
                    <a:p>
                      <a:pPr>
                        <a:lnSpc>
                          <a:spcPct val="115000"/>
                        </a:lnSpc>
                        <a:spcAft>
                          <a:spcPts val="0"/>
                        </a:spcAft>
                      </a:pPr>
                      <a:r>
                        <a:rPr lang="es-GT" sz="1000">
                          <a:effectLst/>
                        </a:rPr>
                        <a:t>Milo Stanojevich</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s-GT" sz="1000">
                          <a:effectLst/>
                        </a:rPr>
                        <a:t>National Director, CARE Peru</a:t>
                      </a:r>
                      <a:endParaRPr lang="en-GB" sz="1000">
                        <a:effectLst/>
                        <a:latin typeface="Calibri"/>
                        <a:ea typeface="Times New Roman"/>
                        <a:cs typeface="Times New Roman"/>
                      </a:endParaRPr>
                    </a:p>
                  </a:txBody>
                  <a:tcPr marL="64401" marR="64401" marT="0" marB="0"/>
                </a:tc>
              </a:tr>
              <a:tr h="414528">
                <a:tc vMerge="1">
                  <a:txBody>
                    <a:bodyPr/>
                    <a:lstStyle/>
                    <a:p>
                      <a:endParaRPr lang="en-GB"/>
                    </a:p>
                  </a:txBody>
                  <a:tcPr/>
                </a:tc>
                <a:tc>
                  <a:txBody>
                    <a:bodyPr/>
                    <a:lstStyle/>
                    <a:p>
                      <a:pPr>
                        <a:lnSpc>
                          <a:spcPct val="115000"/>
                        </a:lnSpc>
                        <a:spcAft>
                          <a:spcPts val="0"/>
                        </a:spcAft>
                      </a:pPr>
                      <a:r>
                        <a:rPr lang="en-GB" sz="1000">
                          <a:effectLst/>
                        </a:rPr>
                        <a:t>Sultana Khanum</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International Public Health Consultant, Bangladesh</a:t>
                      </a:r>
                      <a:endParaRPr lang="en-GB" sz="1000">
                        <a:effectLst/>
                        <a:latin typeface="Calibri"/>
                        <a:ea typeface="Times New Roman"/>
                        <a:cs typeface="Times New Roman"/>
                      </a:endParaRPr>
                    </a:p>
                  </a:txBody>
                  <a:tcPr marL="64401" marR="64401" marT="0" marB="0"/>
                </a:tc>
              </a:tr>
              <a:tr h="414528">
                <a:tc vMerge="1">
                  <a:txBody>
                    <a:bodyPr/>
                    <a:lstStyle/>
                    <a:p>
                      <a:endParaRPr lang="en-GB"/>
                    </a:p>
                  </a:txBody>
                  <a:tcPr/>
                </a:tc>
                <a:tc>
                  <a:txBody>
                    <a:bodyPr/>
                    <a:lstStyle/>
                    <a:p>
                      <a:pPr>
                        <a:lnSpc>
                          <a:spcPct val="115000"/>
                        </a:lnSpc>
                        <a:spcAft>
                          <a:spcPts val="0"/>
                        </a:spcAft>
                      </a:pPr>
                      <a:r>
                        <a:rPr lang="en-GB" sz="1000">
                          <a:effectLst/>
                        </a:rPr>
                        <a:t>Victoria Quinn</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a:effectLst/>
                        </a:rPr>
                        <a:t>Senior Vice President Programmes, Helen Keller International, </a:t>
                      </a:r>
                      <a:endParaRPr lang="en-GB" sz="1000">
                        <a:effectLst/>
                        <a:latin typeface="Calibri"/>
                        <a:ea typeface="Times New Roman"/>
                        <a:cs typeface="Times New Roman"/>
                      </a:endParaRPr>
                    </a:p>
                  </a:txBody>
                  <a:tcPr marL="64401" marR="64401" marT="0" marB="0"/>
                </a:tc>
              </a:tr>
              <a:tr h="414528">
                <a:tc vMerge="1">
                  <a:txBody>
                    <a:bodyPr/>
                    <a:lstStyle/>
                    <a:p>
                      <a:endParaRPr lang="en-GB"/>
                    </a:p>
                  </a:txBody>
                  <a:tcPr/>
                </a:tc>
                <a:tc>
                  <a:txBody>
                    <a:bodyPr/>
                    <a:lstStyle/>
                    <a:p>
                      <a:pPr>
                        <a:lnSpc>
                          <a:spcPct val="115000"/>
                        </a:lnSpc>
                        <a:spcAft>
                          <a:spcPts val="0"/>
                        </a:spcAft>
                      </a:pPr>
                      <a:r>
                        <a:rPr lang="en-GB" sz="1000">
                          <a:effectLst/>
                        </a:rPr>
                        <a:t>Dr V Prakash</a:t>
                      </a:r>
                      <a:endParaRPr lang="en-GB" sz="1000">
                        <a:effectLst/>
                        <a:latin typeface="Calibri"/>
                        <a:ea typeface="Times New Roman"/>
                        <a:cs typeface="Times New Roman"/>
                      </a:endParaRPr>
                    </a:p>
                  </a:txBody>
                  <a:tcPr marL="64401" marR="64401" marT="0" marB="0"/>
                </a:tc>
                <a:tc>
                  <a:txBody>
                    <a:bodyPr/>
                    <a:lstStyle/>
                    <a:p>
                      <a:pPr>
                        <a:lnSpc>
                          <a:spcPct val="115000"/>
                        </a:lnSpc>
                        <a:spcAft>
                          <a:spcPts val="0"/>
                        </a:spcAft>
                      </a:pPr>
                      <a:r>
                        <a:rPr lang="en-GB" sz="1000" dirty="0">
                          <a:effectLst/>
                        </a:rPr>
                        <a:t>Council Member, International Union of Nutritional Sciences (IUNS), India</a:t>
                      </a:r>
                      <a:endParaRPr lang="en-GB" sz="1000" dirty="0">
                        <a:effectLst/>
                        <a:latin typeface="Calibri"/>
                        <a:ea typeface="Times New Roman"/>
                        <a:cs typeface="Times New Roman"/>
                      </a:endParaRPr>
                    </a:p>
                  </a:txBody>
                  <a:tcPr marL="64401" marR="64401" marT="0" marB="0"/>
                </a:tc>
              </a:tr>
            </a:tbl>
          </a:graphicData>
        </a:graphic>
      </p:graphicFrame>
      <p:sp>
        <p:nvSpPr>
          <p:cNvPr id="7" name="TextBox 6"/>
          <p:cNvSpPr txBox="1"/>
          <p:nvPr/>
        </p:nvSpPr>
        <p:spPr>
          <a:xfrm>
            <a:off x="152400" y="6400800"/>
            <a:ext cx="8763000" cy="369332"/>
          </a:xfrm>
          <a:prstGeom prst="rect">
            <a:avLst/>
          </a:prstGeom>
          <a:noFill/>
        </p:spPr>
        <p:txBody>
          <a:bodyPr wrap="square" rtlCol="0">
            <a:spAutoFit/>
          </a:bodyPr>
          <a:lstStyle/>
          <a:p>
            <a:pPr algn="ctr"/>
            <a:r>
              <a:rPr lang="en-GB" dirty="0" smtClean="0">
                <a:solidFill>
                  <a:schemeClr val="tx1">
                    <a:lumMod val="75000"/>
                    <a:lumOff val="25000"/>
                  </a:schemeClr>
                </a:solidFill>
              </a:rPr>
              <a:t> </a:t>
            </a:r>
            <a:r>
              <a:rPr lang="en-GB" dirty="0">
                <a:solidFill>
                  <a:schemeClr val="tx1">
                    <a:lumMod val="75000"/>
                    <a:lumOff val="25000"/>
                  </a:schemeClr>
                </a:solidFill>
              </a:rPr>
              <a:t>For more information contact: </a:t>
            </a:r>
            <a:r>
              <a:rPr lang="en-GB" dirty="0" smtClean="0">
                <a:solidFill>
                  <a:schemeClr val="tx1">
                    <a:lumMod val="75000"/>
                    <a:lumOff val="25000"/>
                  </a:schemeClr>
                </a:solidFill>
                <a:hlinkClick r:id="rId4"/>
              </a:rPr>
              <a:t>sun.csnetwork@savethechildren.org.uk</a:t>
            </a:r>
            <a:r>
              <a:rPr lang="en-GB" dirty="0" smtClean="0">
                <a:solidFill>
                  <a:schemeClr val="tx1">
                    <a:lumMod val="75000"/>
                    <a:lumOff val="25000"/>
                  </a:schemeClr>
                </a:solidFill>
              </a:rPr>
              <a:t> </a:t>
            </a:r>
            <a:endParaRPr lang="en-GB" dirty="0">
              <a:solidFill>
                <a:schemeClr val="tx1">
                  <a:lumMod val="75000"/>
                  <a:lumOff val="25000"/>
                </a:schemeClr>
              </a:solidFill>
            </a:endParaRPr>
          </a:p>
        </p:txBody>
      </p:sp>
    </p:spTree>
    <p:extLst>
      <p:ext uri="{BB962C8B-B14F-4D97-AF65-F5344CB8AC3E}">
        <p14:creationId xmlns:p14="http://schemas.microsoft.com/office/powerpoint/2010/main" val="307973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au 2"/>
          <p:cNvGraphicFramePr>
            <a:graphicFrameLocks noGrp="1"/>
          </p:cNvGraphicFramePr>
          <p:nvPr>
            <p:extLst>
              <p:ext uri="{D42A27DB-BD31-4B8C-83A1-F6EECF244321}">
                <p14:modId xmlns:p14="http://schemas.microsoft.com/office/powerpoint/2010/main" val="2750633868"/>
              </p:ext>
            </p:extLst>
          </p:nvPr>
        </p:nvGraphicFramePr>
        <p:xfrm>
          <a:off x="1595042" y="992207"/>
          <a:ext cx="5943600" cy="5783580"/>
        </p:xfrm>
        <a:graphic>
          <a:graphicData uri="http://schemas.openxmlformats.org/drawingml/2006/table">
            <a:tbl>
              <a:tblPr firstRow="1" firstCol="1" bandRow="1">
                <a:tableStyleId>{5C22544A-7EE6-4342-B048-85BDC9FD1C3A}</a:tableStyleId>
              </a:tblPr>
              <a:tblGrid>
                <a:gridCol w="5943600"/>
              </a:tblGrid>
              <a:tr h="268942">
                <a:tc>
                  <a:txBody>
                    <a:bodyPr/>
                    <a:lstStyle/>
                    <a:p>
                      <a:pPr marL="0" lvl="0" indent="0" algn="ctr">
                        <a:lnSpc>
                          <a:spcPct val="115000"/>
                        </a:lnSpc>
                        <a:spcAft>
                          <a:spcPts val="0"/>
                        </a:spcAft>
                        <a:buFont typeface="+mj-lt"/>
                        <a:buNone/>
                      </a:pPr>
                      <a:r>
                        <a:rPr lang="en-US" sz="2400" b="1" dirty="0" smtClean="0">
                          <a:solidFill>
                            <a:schemeClr val="bg1"/>
                          </a:solidFill>
                        </a:rPr>
                        <a:t>National SUN Civil Society Alliances</a:t>
                      </a:r>
                      <a:endParaRPr lang="fr-FR" sz="2400" noProof="0" dirty="0">
                        <a:effectLst/>
                        <a:latin typeface="Calibri"/>
                        <a:ea typeface="Calibri"/>
                        <a:cs typeface="Times New Roman"/>
                      </a:endParaRPr>
                    </a:p>
                  </a:txBody>
                  <a:tcPr marL="68580" marR="68580" marT="0" marB="0">
                    <a:solidFill>
                      <a:schemeClr val="accent6">
                        <a:lumMod val="50000"/>
                      </a:schemeClr>
                    </a:solidFill>
                  </a:tcPr>
                </a:tc>
              </a:tr>
              <a:tr h="268942">
                <a:tc>
                  <a:txBody>
                    <a:bodyPr/>
                    <a:lstStyle/>
                    <a:p>
                      <a:pPr marL="0" marR="0" lvl="0" indent="0" algn="ctr" defTabSz="914400" rtl="0" eaLnBrk="1" fontAlgn="auto" latinLnBrk="0" hangingPunct="1">
                        <a:lnSpc>
                          <a:spcPct val="115000"/>
                        </a:lnSpc>
                        <a:spcBef>
                          <a:spcPts val="0"/>
                        </a:spcBef>
                        <a:spcAft>
                          <a:spcPts val="0"/>
                        </a:spcAft>
                        <a:buClrTx/>
                        <a:buSzTx/>
                        <a:buFont typeface="+mj-lt"/>
                        <a:buNone/>
                        <a:tabLst/>
                        <a:defRPr/>
                      </a:pPr>
                      <a:r>
                        <a:rPr lang="en-GB" sz="1800" dirty="0" smtClean="0">
                          <a:effectLst/>
                        </a:rPr>
                        <a:t>Bangladesh</a:t>
                      </a:r>
                      <a:endParaRPr lang="en-GB" sz="2400" dirty="0" smtClean="0">
                        <a:effectLst/>
                        <a:latin typeface="+mn-lt"/>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smtClean="0">
                          <a:effectLst/>
                        </a:rPr>
                        <a:t>Burkina </a:t>
                      </a:r>
                      <a:r>
                        <a:rPr lang="en-GB" sz="1800" dirty="0">
                          <a:effectLst/>
                        </a:rPr>
                        <a:t>Faso</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Burundi</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Ethiopia</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Ghana</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Guatemala</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Indonesia</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Malawi</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Mali</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Mozambique</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Nepal</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Niger</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Peru</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Sierra Leone</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Tanzania</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Uganda</a:t>
                      </a:r>
                      <a:endParaRPr lang="en-GB" sz="2400" dirty="0">
                        <a:effectLst/>
                        <a:latin typeface="Calibri"/>
                        <a:ea typeface="Calibri"/>
                        <a:cs typeface="Times New Roman"/>
                      </a:endParaRPr>
                    </a:p>
                  </a:txBody>
                  <a:tcPr marL="68580" marR="68580" marT="0" marB="0">
                    <a:solidFill>
                      <a:srgbClr val="E9AC33"/>
                    </a:solidFill>
                  </a:tcPr>
                </a:tc>
              </a:tr>
              <a:tr h="268942">
                <a:tc>
                  <a:txBody>
                    <a:bodyPr/>
                    <a:lstStyle/>
                    <a:p>
                      <a:pPr marL="0" lvl="0" indent="0" algn="ctr">
                        <a:lnSpc>
                          <a:spcPct val="115000"/>
                        </a:lnSpc>
                        <a:spcAft>
                          <a:spcPts val="0"/>
                        </a:spcAft>
                        <a:buFont typeface="+mj-lt"/>
                        <a:buNone/>
                      </a:pPr>
                      <a:r>
                        <a:rPr lang="en-GB" sz="1800" dirty="0">
                          <a:effectLst/>
                        </a:rPr>
                        <a:t>Zambia</a:t>
                      </a:r>
                      <a:endParaRPr lang="en-GB" sz="2400" dirty="0">
                        <a:effectLst/>
                        <a:latin typeface="Calibri"/>
                        <a:ea typeface="Calibri"/>
                        <a:cs typeface="Times New Roman"/>
                      </a:endParaRPr>
                    </a:p>
                  </a:txBody>
                  <a:tcPr marL="68580" marR="68580" marT="0" marB="0">
                    <a:solidFill>
                      <a:srgbClr val="E9AC33"/>
                    </a:solidFill>
                  </a:tcPr>
                </a:tc>
              </a:tr>
            </a:tbl>
          </a:graphicData>
        </a:graphic>
      </p:graphicFrame>
      <p:sp>
        <p:nvSpPr>
          <p:cNvPr id="6" name="Rectangle 5"/>
          <p:cNvSpPr/>
          <p:nvPr/>
        </p:nvSpPr>
        <p:spPr>
          <a:xfrm>
            <a:off x="262807" y="0"/>
            <a:ext cx="6336478" cy="954107"/>
          </a:xfrm>
          <a:prstGeom prst="rect">
            <a:avLst/>
          </a:prstGeom>
        </p:spPr>
        <p:txBody>
          <a:bodyPr wrap="none">
            <a:spAutoFit/>
          </a:bodyPr>
          <a:lstStyle/>
          <a:p>
            <a:r>
              <a:rPr lang="en-US" sz="2800" b="1" dirty="0" smtClean="0">
                <a:solidFill>
                  <a:schemeClr val="bg1"/>
                </a:solidFill>
              </a:rPr>
              <a:t>National SUN Civil Society Alliances (CSA)</a:t>
            </a:r>
          </a:p>
          <a:p>
            <a:r>
              <a:rPr lang="en-US" sz="2800" b="1" i="1" dirty="0" smtClean="0">
                <a:solidFill>
                  <a:schemeClr val="bg1"/>
                </a:solidFill>
              </a:rPr>
              <a:t>17 countries</a:t>
            </a:r>
            <a:endParaRPr lang="en-US" sz="2800" b="1" i="1" dirty="0">
              <a:solidFill>
                <a:schemeClr val="bg1"/>
              </a:solidFill>
            </a:endParaRPr>
          </a:p>
        </p:txBody>
      </p:sp>
    </p:spTree>
    <p:extLst>
      <p:ext uri="{BB962C8B-B14F-4D97-AF65-F5344CB8AC3E}">
        <p14:creationId xmlns:p14="http://schemas.microsoft.com/office/powerpoint/2010/main" val="3538055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2807" y="342325"/>
            <a:ext cx="7208640" cy="584775"/>
          </a:xfrm>
          <a:prstGeom prst="rect">
            <a:avLst/>
          </a:prstGeom>
        </p:spPr>
        <p:txBody>
          <a:bodyPr wrap="none">
            <a:spAutoFit/>
          </a:bodyPr>
          <a:lstStyle/>
          <a:p>
            <a:r>
              <a:rPr lang="en-US" sz="3200" b="1" dirty="0" smtClean="0">
                <a:solidFill>
                  <a:schemeClr val="bg1"/>
                </a:solidFill>
              </a:rPr>
              <a:t>National SUN Civil Society Alliances (CSA)</a:t>
            </a:r>
            <a:endParaRPr lang="en-US" sz="3200" b="1" i="1" dirty="0">
              <a:solidFill>
                <a:schemeClr val="bg1"/>
              </a:solidFill>
            </a:endParaRPr>
          </a:p>
        </p:txBody>
      </p:sp>
      <p:sp>
        <p:nvSpPr>
          <p:cNvPr id="2" name="TextBox 1"/>
          <p:cNvSpPr txBox="1"/>
          <p:nvPr/>
        </p:nvSpPr>
        <p:spPr>
          <a:xfrm>
            <a:off x="299642" y="1307842"/>
            <a:ext cx="8534400" cy="5016758"/>
          </a:xfrm>
          <a:prstGeom prst="rect">
            <a:avLst/>
          </a:prstGeom>
          <a:noFill/>
        </p:spPr>
        <p:txBody>
          <a:bodyPr wrap="square" rtlCol="0">
            <a:spAutoFit/>
          </a:bodyPr>
          <a:lstStyle/>
          <a:p>
            <a:pPr marL="552450" indent="-285750">
              <a:spcBef>
                <a:spcPts val="1200"/>
              </a:spcBef>
              <a:buFont typeface="Arial" pitchFamily="34" charset="0"/>
              <a:buChar char="•"/>
              <a:tabLst>
                <a:tab pos="8610600" algn="l"/>
              </a:tabLst>
            </a:pPr>
            <a:r>
              <a:rPr lang="en-IE" sz="2000" dirty="0" smtClean="0">
                <a:solidFill>
                  <a:schemeClr val="tx1">
                    <a:lumMod val="75000"/>
                    <a:lumOff val="25000"/>
                  </a:schemeClr>
                </a:solidFill>
              </a:rPr>
              <a:t>Building on pre-existing arrangements (e.g. Maternal and New Born Child Health), CSAs:</a:t>
            </a:r>
          </a:p>
          <a:p>
            <a:pPr marL="1066800" lvl="1" indent="-342900">
              <a:spcBef>
                <a:spcPts val="1200"/>
              </a:spcBef>
              <a:buFont typeface="Wingdings" pitchFamily="2" charset="2"/>
              <a:buChar char="Ø"/>
              <a:tabLst>
                <a:tab pos="8610600" algn="l"/>
              </a:tabLst>
            </a:pPr>
            <a:r>
              <a:rPr lang="en-IE" sz="2000" b="1" dirty="0" smtClean="0">
                <a:solidFill>
                  <a:schemeClr val="tx1">
                    <a:lumMod val="75000"/>
                    <a:lumOff val="25000"/>
                  </a:schemeClr>
                </a:solidFill>
              </a:rPr>
              <a:t>Co-ordinate </a:t>
            </a:r>
            <a:r>
              <a:rPr lang="en-IE" sz="2000" b="1" dirty="0">
                <a:solidFill>
                  <a:schemeClr val="tx1">
                    <a:lumMod val="75000"/>
                    <a:lumOff val="25000"/>
                  </a:schemeClr>
                </a:solidFill>
              </a:rPr>
              <a:t>civil society in </a:t>
            </a:r>
            <a:r>
              <a:rPr lang="en-IE" sz="2000" b="1" dirty="0" smtClean="0">
                <a:solidFill>
                  <a:schemeClr val="tx1">
                    <a:lumMod val="75000"/>
                    <a:lumOff val="25000"/>
                  </a:schemeClr>
                </a:solidFill>
              </a:rPr>
              <a:t>country</a:t>
            </a:r>
          </a:p>
          <a:p>
            <a:pPr marL="1066800" lvl="1" indent="-342900">
              <a:spcBef>
                <a:spcPts val="1200"/>
              </a:spcBef>
              <a:buFont typeface="Wingdings" pitchFamily="2" charset="2"/>
              <a:buChar char="Ø"/>
              <a:tabLst>
                <a:tab pos="8610600" algn="l"/>
              </a:tabLst>
            </a:pPr>
            <a:r>
              <a:rPr lang="en-IE" sz="2000" b="1" dirty="0" smtClean="0">
                <a:solidFill>
                  <a:schemeClr val="tx1">
                    <a:lumMod val="75000"/>
                    <a:lumOff val="25000"/>
                  </a:schemeClr>
                </a:solidFill>
              </a:rPr>
              <a:t>Advocate</a:t>
            </a:r>
            <a:r>
              <a:rPr lang="en-IE" sz="2000" dirty="0" smtClean="0">
                <a:solidFill>
                  <a:schemeClr val="tx1">
                    <a:lumMod val="75000"/>
                    <a:lumOff val="25000"/>
                  </a:schemeClr>
                </a:solidFill>
              </a:rPr>
              <a:t> </a:t>
            </a:r>
            <a:r>
              <a:rPr lang="en-IE" sz="2000" dirty="0">
                <a:solidFill>
                  <a:schemeClr val="tx1">
                    <a:lumMod val="75000"/>
                    <a:lumOff val="25000"/>
                  </a:schemeClr>
                </a:solidFill>
              </a:rPr>
              <a:t>for </a:t>
            </a:r>
            <a:r>
              <a:rPr lang="en-IE" sz="2000" b="1" dirty="0">
                <a:solidFill>
                  <a:schemeClr val="tx1">
                    <a:lumMod val="75000"/>
                    <a:lumOff val="25000"/>
                  </a:schemeClr>
                </a:solidFill>
              </a:rPr>
              <a:t>an increased focus on nutritional outcome</a:t>
            </a:r>
            <a:r>
              <a:rPr lang="en-IE" sz="2000" dirty="0">
                <a:solidFill>
                  <a:schemeClr val="tx1">
                    <a:lumMod val="75000"/>
                    <a:lumOff val="25000"/>
                  </a:schemeClr>
                </a:solidFill>
              </a:rPr>
              <a:t> in national policies and </a:t>
            </a:r>
            <a:r>
              <a:rPr lang="en-IE" sz="2000" dirty="0" smtClean="0">
                <a:solidFill>
                  <a:schemeClr val="tx1">
                    <a:lumMod val="75000"/>
                    <a:lumOff val="25000"/>
                  </a:schemeClr>
                </a:solidFill>
              </a:rPr>
              <a:t>programmes</a:t>
            </a:r>
          </a:p>
          <a:p>
            <a:pPr marL="1066800" lvl="1" indent="-342900">
              <a:spcBef>
                <a:spcPts val="1200"/>
              </a:spcBef>
              <a:buFont typeface="Wingdings" pitchFamily="2" charset="2"/>
              <a:buChar char="Ø"/>
              <a:tabLst>
                <a:tab pos="8610600" algn="l"/>
              </a:tabLst>
            </a:pPr>
            <a:r>
              <a:rPr lang="en-IE" sz="2000" dirty="0" smtClean="0">
                <a:solidFill>
                  <a:schemeClr val="tx1">
                    <a:lumMod val="75000"/>
                    <a:lumOff val="25000"/>
                  </a:schemeClr>
                </a:solidFill>
              </a:rPr>
              <a:t>Work </a:t>
            </a:r>
            <a:r>
              <a:rPr lang="en-IE" sz="2000" dirty="0">
                <a:solidFill>
                  <a:schemeClr val="tx1">
                    <a:lumMod val="75000"/>
                    <a:lumOff val="25000"/>
                  </a:schemeClr>
                </a:solidFill>
              </a:rPr>
              <a:t>to </a:t>
            </a:r>
            <a:r>
              <a:rPr lang="en-IE" sz="2000" b="1" dirty="0">
                <a:solidFill>
                  <a:schemeClr val="tx1">
                    <a:lumMod val="75000"/>
                    <a:lumOff val="25000"/>
                  </a:schemeClr>
                </a:solidFill>
              </a:rPr>
              <a:t>ensure that Civil Society efforts</a:t>
            </a:r>
            <a:r>
              <a:rPr lang="en-IE" sz="2000" dirty="0">
                <a:solidFill>
                  <a:schemeClr val="tx1">
                    <a:lumMod val="75000"/>
                    <a:lumOff val="25000"/>
                  </a:schemeClr>
                </a:solidFill>
              </a:rPr>
              <a:t> to tackle malnutrition are </a:t>
            </a:r>
            <a:r>
              <a:rPr lang="en-IE" sz="2000" b="1" dirty="0">
                <a:solidFill>
                  <a:schemeClr val="tx1">
                    <a:lumMod val="75000"/>
                    <a:lumOff val="25000"/>
                  </a:schemeClr>
                </a:solidFill>
              </a:rPr>
              <a:t>aligned with national </a:t>
            </a:r>
            <a:r>
              <a:rPr lang="en-IE" sz="2000" b="1" dirty="0" smtClean="0">
                <a:solidFill>
                  <a:schemeClr val="tx1">
                    <a:lumMod val="75000"/>
                    <a:lumOff val="25000"/>
                  </a:schemeClr>
                </a:solidFill>
              </a:rPr>
              <a:t>plans</a:t>
            </a:r>
            <a:r>
              <a:rPr lang="en-IE" sz="2000" dirty="0" smtClean="0">
                <a:solidFill>
                  <a:schemeClr val="tx1">
                    <a:lumMod val="75000"/>
                    <a:lumOff val="25000"/>
                  </a:schemeClr>
                </a:solidFill>
              </a:rPr>
              <a:t>.</a:t>
            </a:r>
          </a:p>
          <a:p>
            <a:pPr marL="723900" lvl="1">
              <a:spcBef>
                <a:spcPts val="1200"/>
              </a:spcBef>
              <a:tabLst>
                <a:tab pos="8610600" algn="l"/>
              </a:tabLst>
            </a:pPr>
            <a:endParaRPr lang="en-IE" sz="2000" dirty="0" smtClean="0">
              <a:solidFill>
                <a:schemeClr val="tx1">
                  <a:lumMod val="75000"/>
                  <a:lumOff val="25000"/>
                </a:schemeClr>
              </a:solidFill>
            </a:endParaRPr>
          </a:p>
          <a:p>
            <a:pPr marL="552450" indent="-285750">
              <a:spcBef>
                <a:spcPts val="1200"/>
              </a:spcBef>
              <a:buFont typeface="Arial" pitchFamily="34" charset="0"/>
              <a:buChar char="•"/>
              <a:tabLst>
                <a:tab pos="8610600" algn="l"/>
              </a:tabLst>
            </a:pPr>
            <a:r>
              <a:rPr lang="en-IE" sz="2000" dirty="0" smtClean="0">
                <a:solidFill>
                  <a:schemeClr val="tx1">
                    <a:lumMod val="75000"/>
                    <a:lumOff val="25000"/>
                  </a:schemeClr>
                </a:solidFill>
              </a:rPr>
              <a:t>CSA comprise </a:t>
            </a:r>
            <a:r>
              <a:rPr lang="en-IE" sz="2000" b="1" dirty="0">
                <a:solidFill>
                  <a:schemeClr val="tx1">
                    <a:lumMod val="75000"/>
                    <a:lumOff val="25000"/>
                  </a:schemeClr>
                </a:solidFill>
              </a:rPr>
              <a:t>a number of member CSOs </a:t>
            </a:r>
            <a:r>
              <a:rPr lang="en-IE" sz="2000" dirty="0" smtClean="0">
                <a:solidFill>
                  <a:schemeClr val="tx1">
                    <a:lumMod val="75000"/>
                    <a:lumOff val="25000"/>
                  </a:schemeClr>
                </a:solidFill>
              </a:rPr>
              <a:t>who </a:t>
            </a:r>
            <a:r>
              <a:rPr lang="en-IE" sz="2000" b="1" dirty="0" smtClean="0">
                <a:solidFill>
                  <a:schemeClr val="tx1">
                    <a:lumMod val="75000"/>
                    <a:lumOff val="25000"/>
                  </a:schemeClr>
                </a:solidFill>
              </a:rPr>
              <a:t>amplify </a:t>
            </a:r>
            <a:r>
              <a:rPr lang="en-IE" sz="2000" b="1" dirty="0">
                <a:solidFill>
                  <a:schemeClr val="tx1">
                    <a:lumMod val="75000"/>
                    <a:lumOff val="25000"/>
                  </a:schemeClr>
                </a:solidFill>
              </a:rPr>
              <a:t>the voices of communities affected by the double burden of under-nutrition and obesity </a:t>
            </a:r>
            <a:r>
              <a:rPr lang="en-IE" sz="2000" dirty="0">
                <a:solidFill>
                  <a:schemeClr val="tx1">
                    <a:lumMod val="75000"/>
                    <a:lumOff val="25000"/>
                  </a:schemeClr>
                </a:solidFill>
              </a:rPr>
              <a:t>and focus on the need for greater accountability to </a:t>
            </a:r>
            <a:r>
              <a:rPr lang="en-IE" sz="2000" dirty="0" smtClean="0">
                <a:solidFill>
                  <a:schemeClr val="tx1">
                    <a:lumMod val="75000"/>
                    <a:lumOff val="25000"/>
                  </a:schemeClr>
                </a:solidFill>
              </a:rPr>
              <a:t>them:</a:t>
            </a:r>
          </a:p>
          <a:p>
            <a:pPr marL="1066800" lvl="1" indent="-342900">
              <a:spcBef>
                <a:spcPts val="1200"/>
              </a:spcBef>
              <a:buFont typeface="Wingdings" pitchFamily="2" charset="2"/>
              <a:buChar char="Ø"/>
              <a:tabLst>
                <a:tab pos="8610600" algn="l"/>
              </a:tabLst>
            </a:pPr>
            <a:r>
              <a:rPr lang="en-IE" sz="2000" dirty="0" smtClean="0">
                <a:solidFill>
                  <a:schemeClr val="tx1">
                    <a:lumMod val="75000"/>
                    <a:lumOff val="25000"/>
                  </a:schemeClr>
                </a:solidFill>
              </a:rPr>
              <a:t>international </a:t>
            </a:r>
            <a:r>
              <a:rPr lang="en-IE" sz="2000" dirty="0">
                <a:solidFill>
                  <a:schemeClr val="tx1">
                    <a:lumMod val="75000"/>
                    <a:lumOff val="25000"/>
                  </a:schemeClr>
                </a:solidFill>
              </a:rPr>
              <a:t>and in-country CSOs </a:t>
            </a:r>
            <a:r>
              <a:rPr lang="en-IE" sz="2000" dirty="0" smtClean="0">
                <a:solidFill>
                  <a:schemeClr val="tx1">
                    <a:lumMod val="75000"/>
                    <a:lumOff val="25000"/>
                  </a:schemeClr>
                </a:solidFill>
              </a:rPr>
              <a:t>actively </a:t>
            </a:r>
            <a:r>
              <a:rPr lang="en-IE" sz="2000" dirty="0">
                <a:solidFill>
                  <a:schemeClr val="tx1">
                    <a:lumMod val="75000"/>
                    <a:lumOff val="25000"/>
                  </a:schemeClr>
                </a:solidFill>
              </a:rPr>
              <a:t>engaged in scaling up nutrition at country level.</a:t>
            </a:r>
            <a:endParaRPr lang="en-IE" sz="2000" dirty="0" smtClean="0">
              <a:solidFill>
                <a:schemeClr val="tx1">
                  <a:lumMod val="75000"/>
                  <a:lumOff val="25000"/>
                </a:schemeClr>
              </a:solidFill>
            </a:endParaRPr>
          </a:p>
        </p:txBody>
      </p:sp>
    </p:spTree>
    <p:extLst>
      <p:ext uri="{BB962C8B-B14F-4D97-AF65-F5344CB8AC3E}">
        <p14:creationId xmlns:p14="http://schemas.microsoft.com/office/powerpoint/2010/main" val="987621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2807" y="342325"/>
            <a:ext cx="6056466" cy="584775"/>
          </a:xfrm>
          <a:prstGeom prst="rect">
            <a:avLst/>
          </a:prstGeom>
        </p:spPr>
        <p:txBody>
          <a:bodyPr wrap="none">
            <a:spAutoFit/>
          </a:bodyPr>
          <a:lstStyle/>
          <a:p>
            <a:r>
              <a:rPr lang="en-US" sz="3200" b="1" dirty="0" smtClean="0">
                <a:solidFill>
                  <a:schemeClr val="bg1"/>
                </a:solidFill>
              </a:rPr>
              <a:t>Zambia Civil Society SUN Alliance</a:t>
            </a:r>
            <a:endParaRPr lang="en-US" sz="3200" b="1" i="1" dirty="0">
              <a:solidFill>
                <a:schemeClr val="bg1"/>
              </a:solidFill>
            </a:endParaRPr>
          </a:p>
        </p:txBody>
      </p:sp>
      <p:sp>
        <p:nvSpPr>
          <p:cNvPr id="2" name="TextBox 1"/>
          <p:cNvSpPr txBox="1"/>
          <p:nvPr/>
        </p:nvSpPr>
        <p:spPr>
          <a:xfrm>
            <a:off x="-10316" y="1752600"/>
            <a:ext cx="9016033" cy="1938992"/>
          </a:xfrm>
          <a:prstGeom prst="rect">
            <a:avLst/>
          </a:prstGeom>
          <a:noFill/>
        </p:spPr>
        <p:txBody>
          <a:bodyPr wrap="square" rtlCol="0">
            <a:spAutoFit/>
          </a:bodyPr>
          <a:lstStyle/>
          <a:p>
            <a:pPr marL="357188" lvl="2" indent="-285750">
              <a:spcBef>
                <a:spcPts val="1200"/>
              </a:spcBef>
              <a:buFont typeface="Arial" pitchFamily="34" charset="0"/>
              <a:buChar char="•"/>
              <a:tabLst>
                <a:tab pos="8610600" algn="l"/>
              </a:tabLst>
            </a:pPr>
            <a:r>
              <a:rPr lang="en-IE" sz="2000" b="1" dirty="0" smtClean="0">
                <a:solidFill>
                  <a:schemeClr val="tx1">
                    <a:lumMod val="75000"/>
                    <a:lumOff val="25000"/>
                  </a:schemeClr>
                </a:solidFill>
              </a:rPr>
              <a:t>A broad membership - </a:t>
            </a:r>
            <a:r>
              <a:rPr lang="en-IE" sz="2000" dirty="0" smtClean="0">
                <a:solidFill>
                  <a:schemeClr val="tx1">
                    <a:lumMod val="75000"/>
                    <a:lumOff val="25000"/>
                  </a:schemeClr>
                </a:solidFill>
              </a:rPr>
              <a:t>religious groups (Jesuit Centre for Theological Reflection), social protection organisations (platform for Social protection Zambia), research and academia, INGOs (CARE international, Save the Children, Concern Worldwide), poverty reduction CSOs, community organisations, youth organisations (National Youth Constituency Assembly)…) – nutrition-specific &amp; nutrition-sensitive</a:t>
            </a:r>
          </a:p>
        </p:txBody>
      </p:sp>
      <p:pic>
        <p:nvPicPr>
          <p:cNvPr id="1028" name="Picture 4" descr="http://scalingupnutrition.org/wp-content/uploads/2013/06/SUN-CSN-update-Zambia2-300x20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419100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p:cNvSpPr txBox="1"/>
          <p:nvPr/>
        </p:nvSpPr>
        <p:spPr>
          <a:xfrm>
            <a:off x="13810" y="3657600"/>
            <a:ext cx="5929790" cy="3170099"/>
          </a:xfrm>
          <a:prstGeom prst="rect">
            <a:avLst/>
          </a:prstGeom>
          <a:noFill/>
        </p:spPr>
        <p:txBody>
          <a:bodyPr wrap="square" rtlCol="0">
            <a:spAutoFit/>
          </a:bodyPr>
          <a:lstStyle/>
          <a:p>
            <a:pPr marL="357188" lvl="2" indent="-285750">
              <a:spcBef>
                <a:spcPts val="1200"/>
              </a:spcBef>
              <a:buFont typeface="Arial" pitchFamily="34" charset="0"/>
              <a:buChar char="•"/>
              <a:tabLst>
                <a:tab pos="8610600" algn="l"/>
              </a:tabLst>
            </a:pPr>
            <a:r>
              <a:rPr lang="en-IE" sz="2000" b="1" dirty="0" smtClean="0">
                <a:solidFill>
                  <a:schemeClr val="tx1">
                    <a:lumMod val="75000"/>
                    <a:lumOff val="25000"/>
                  </a:schemeClr>
                </a:solidFill>
              </a:rPr>
              <a:t>A stakeholder mapping </a:t>
            </a:r>
            <a:r>
              <a:rPr lang="en-IE" sz="2000" dirty="0" smtClean="0">
                <a:solidFill>
                  <a:schemeClr val="tx1">
                    <a:lumMod val="75000"/>
                    <a:lumOff val="25000"/>
                  </a:schemeClr>
                </a:solidFill>
              </a:rPr>
              <a:t>to broaden membership</a:t>
            </a:r>
          </a:p>
          <a:p>
            <a:pPr marL="357188" lvl="2" indent="-285750">
              <a:spcBef>
                <a:spcPts val="1200"/>
              </a:spcBef>
              <a:buFont typeface="Arial" pitchFamily="34" charset="0"/>
              <a:buChar char="•"/>
              <a:tabLst>
                <a:tab pos="8610600" algn="l"/>
              </a:tabLst>
            </a:pPr>
            <a:r>
              <a:rPr lang="en-IE" sz="2000" b="1" dirty="0" smtClean="0">
                <a:solidFill>
                  <a:schemeClr val="tx1">
                    <a:lumMod val="75000"/>
                    <a:lumOff val="25000"/>
                  </a:schemeClr>
                </a:solidFill>
              </a:rPr>
              <a:t>Engaging with other CSOs working on development </a:t>
            </a:r>
            <a:r>
              <a:rPr lang="en-IE" sz="2000" dirty="0" smtClean="0">
                <a:solidFill>
                  <a:schemeClr val="tx1">
                    <a:lumMod val="75000"/>
                    <a:lumOff val="25000"/>
                  </a:schemeClr>
                </a:solidFill>
                <a:sym typeface="Wingdings" pitchFamily="2" charset="2"/>
              </a:rPr>
              <a:t> making nutrition one of the important indicators of aid effectiveness + contribute to the formulation of the National Accountability Indicators on health of women and children.</a:t>
            </a:r>
          </a:p>
          <a:p>
            <a:pPr marL="357188" lvl="2" indent="-285750">
              <a:spcBef>
                <a:spcPts val="1200"/>
              </a:spcBef>
              <a:buFont typeface="Arial" pitchFamily="34" charset="0"/>
              <a:buChar char="•"/>
              <a:tabLst>
                <a:tab pos="8610600" algn="l"/>
              </a:tabLst>
            </a:pPr>
            <a:r>
              <a:rPr lang="en-IE" sz="2000" b="1" dirty="0" smtClean="0">
                <a:solidFill>
                  <a:schemeClr val="tx1">
                    <a:lumMod val="75000"/>
                    <a:lumOff val="25000"/>
                  </a:schemeClr>
                </a:solidFill>
                <a:sym typeface="Wingdings" pitchFamily="2" charset="2"/>
              </a:rPr>
              <a:t>Increasing awareness of CSO community </a:t>
            </a:r>
            <a:r>
              <a:rPr lang="en-IE" sz="2000" dirty="0" smtClean="0">
                <a:solidFill>
                  <a:schemeClr val="tx1">
                    <a:lumMod val="75000"/>
                    <a:lumOff val="25000"/>
                  </a:schemeClr>
                </a:solidFill>
                <a:sym typeface="Wingdings" pitchFamily="2" charset="2"/>
              </a:rPr>
              <a:t>– networking, joint actions and capacity building</a:t>
            </a:r>
            <a:endParaRPr lang="en-IE" sz="2000" dirty="0">
              <a:solidFill>
                <a:schemeClr val="tx1">
                  <a:lumMod val="75000"/>
                  <a:lumOff val="25000"/>
                </a:schemeClr>
              </a:solidFill>
            </a:endParaRPr>
          </a:p>
        </p:txBody>
      </p:sp>
      <p:sp>
        <p:nvSpPr>
          <p:cNvPr id="9" name="TextBox 1"/>
          <p:cNvSpPr txBox="1"/>
          <p:nvPr/>
        </p:nvSpPr>
        <p:spPr>
          <a:xfrm>
            <a:off x="175177" y="1066800"/>
            <a:ext cx="8667833" cy="707886"/>
          </a:xfrm>
          <a:prstGeom prst="rect">
            <a:avLst/>
          </a:prstGeom>
          <a:noFill/>
        </p:spPr>
        <p:txBody>
          <a:bodyPr wrap="square" rtlCol="0">
            <a:spAutoFit/>
          </a:bodyPr>
          <a:lstStyle/>
          <a:p>
            <a:pPr marL="3175" lvl="1">
              <a:spcBef>
                <a:spcPts val="1200"/>
              </a:spcBef>
              <a:tabLst>
                <a:tab pos="8610600" algn="l"/>
              </a:tabLst>
            </a:pPr>
            <a:r>
              <a:rPr lang="en-IE" sz="2000" b="1" dirty="0">
                <a:solidFill>
                  <a:schemeClr val="tx1">
                    <a:lumMod val="75000"/>
                    <a:lumOff val="25000"/>
                  </a:schemeClr>
                </a:solidFill>
              </a:rPr>
              <a:t>Co-ordinate civil society in </a:t>
            </a:r>
            <a:r>
              <a:rPr lang="en-IE" sz="2000" b="1" dirty="0" smtClean="0">
                <a:solidFill>
                  <a:schemeClr val="tx1">
                    <a:lumMod val="75000"/>
                    <a:lumOff val="25000"/>
                  </a:schemeClr>
                </a:solidFill>
              </a:rPr>
              <a:t>country &amp; </a:t>
            </a:r>
            <a:r>
              <a:rPr lang="en-IE" sz="2000" dirty="0" smtClean="0">
                <a:solidFill>
                  <a:schemeClr val="tx1">
                    <a:lumMod val="75000"/>
                    <a:lumOff val="25000"/>
                  </a:schemeClr>
                </a:solidFill>
              </a:rPr>
              <a:t>work </a:t>
            </a:r>
            <a:r>
              <a:rPr lang="en-IE" sz="2000" dirty="0">
                <a:solidFill>
                  <a:schemeClr val="tx1">
                    <a:lumMod val="75000"/>
                    <a:lumOff val="25000"/>
                  </a:schemeClr>
                </a:solidFill>
              </a:rPr>
              <a:t>to </a:t>
            </a:r>
            <a:r>
              <a:rPr lang="en-IE" sz="2000" b="1" dirty="0">
                <a:solidFill>
                  <a:schemeClr val="tx1">
                    <a:lumMod val="75000"/>
                    <a:lumOff val="25000"/>
                  </a:schemeClr>
                </a:solidFill>
              </a:rPr>
              <a:t>ensure that Civil Society efforts</a:t>
            </a:r>
            <a:r>
              <a:rPr lang="en-IE" sz="2000" dirty="0">
                <a:solidFill>
                  <a:schemeClr val="tx1">
                    <a:lumMod val="75000"/>
                    <a:lumOff val="25000"/>
                  </a:schemeClr>
                </a:solidFill>
              </a:rPr>
              <a:t> to tackle malnutrition are </a:t>
            </a:r>
            <a:r>
              <a:rPr lang="en-IE" sz="2000" b="1" dirty="0">
                <a:solidFill>
                  <a:schemeClr val="tx1">
                    <a:lumMod val="75000"/>
                    <a:lumOff val="25000"/>
                  </a:schemeClr>
                </a:solidFill>
              </a:rPr>
              <a:t>aligned with national </a:t>
            </a:r>
            <a:r>
              <a:rPr lang="en-IE" sz="2000" b="1" dirty="0" smtClean="0">
                <a:solidFill>
                  <a:schemeClr val="tx1">
                    <a:lumMod val="75000"/>
                    <a:lumOff val="25000"/>
                  </a:schemeClr>
                </a:solidFill>
              </a:rPr>
              <a:t>plans</a:t>
            </a:r>
            <a:endParaRPr lang="en-IE" sz="2000" dirty="0">
              <a:solidFill>
                <a:schemeClr val="tx1">
                  <a:lumMod val="75000"/>
                  <a:lumOff val="25000"/>
                </a:schemeClr>
              </a:solidFill>
            </a:endParaRPr>
          </a:p>
        </p:txBody>
      </p:sp>
      <p:pic>
        <p:nvPicPr>
          <p:cNvPr id="1029" name="Picture 1" descr="D:\Civil Society\Civil Society logo-0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96151" y="-1"/>
            <a:ext cx="1847850" cy="10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050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85" y="1665466"/>
            <a:ext cx="6148217" cy="5093702"/>
          </a:xfrm>
          <a:prstGeom prst="rect">
            <a:avLst/>
          </a:prstGeom>
          <a:noFill/>
        </p:spPr>
        <p:txBody>
          <a:bodyPr wrap="square" rtlCol="0">
            <a:spAutoFit/>
          </a:bodyPr>
          <a:lstStyle/>
          <a:p>
            <a:pPr marL="539750" lvl="1" indent="-342900">
              <a:spcBef>
                <a:spcPts val="600"/>
              </a:spcBef>
              <a:buFont typeface="Wingdings" pitchFamily="2" charset="2"/>
              <a:buChar char="§"/>
              <a:tabLst>
                <a:tab pos="8610600" algn="l"/>
              </a:tabLst>
            </a:pPr>
            <a:r>
              <a:rPr lang="en-IE" sz="2000" dirty="0" smtClean="0">
                <a:solidFill>
                  <a:schemeClr val="tx1">
                    <a:lumMod val="75000"/>
                    <a:lumOff val="25000"/>
                  </a:schemeClr>
                </a:solidFill>
              </a:rPr>
              <a:t>A member of the Multi-stakeholder Platform (MSP) along with government, UN, universities, manufacturers </a:t>
            </a:r>
            <a:r>
              <a:rPr lang="en-IE" sz="2000" dirty="0" smtClean="0">
                <a:solidFill>
                  <a:schemeClr val="tx1">
                    <a:lumMod val="75000"/>
                    <a:lumOff val="25000"/>
                  </a:schemeClr>
                </a:solidFill>
                <a:sym typeface="Wingdings" pitchFamily="2" charset="2"/>
              </a:rPr>
              <a:t> formulate plans for scaling up nutrition &amp; allocating roles</a:t>
            </a:r>
          </a:p>
          <a:p>
            <a:pPr marL="539750" lvl="1" indent="-342900">
              <a:spcBef>
                <a:spcPts val="600"/>
              </a:spcBef>
              <a:buFont typeface="Wingdings" pitchFamily="2" charset="2"/>
              <a:buChar char="§"/>
              <a:tabLst>
                <a:tab pos="8610600" algn="l"/>
              </a:tabLst>
            </a:pPr>
            <a:r>
              <a:rPr lang="en-IE" sz="2000" dirty="0" smtClean="0">
                <a:solidFill>
                  <a:schemeClr val="tx1">
                    <a:lumMod val="75000"/>
                    <a:lumOff val="25000"/>
                  </a:schemeClr>
                </a:solidFill>
                <a:sym typeface="Wingdings" pitchFamily="2" charset="2"/>
              </a:rPr>
              <a:t>Global Day of Action &amp; Participation in key high level events (Nutrition for Growth)  nutrition high on global and national agendas, a concert, an official song on 1000 days by </a:t>
            </a:r>
            <a:r>
              <a:rPr lang="en-IE" sz="2000" dirty="0" err="1" smtClean="0">
                <a:solidFill>
                  <a:schemeClr val="tx1">
                    <a:lumMod val="75000"/>
                    <a:lumOff val="25000"/>
                  </a:schemeClr>
                </a:solidFill>
                <a:sym typeface="Wingdings" pitchFamily="2" charset="2"/>
              </a:rPr>
              <a:t>Movi</a:t>
            </a:r>
            <a:r>
              <a:rPr lang="en-IE" sz="2000" dirty="0" smtClean="0">
                <a:solidFill>
                  <a:schemeClr val="tx1">
                    <a:lumMod val="75000"/>
                    <a:lumOff val="25000"/>
                  </a:schemeClr>
                </a:solidFill>
                <a:sym typeface="Wingdings" pitchFamily="2" charset="2"/>
              </a:rPr>
              <a:t> Pose Band</a:t>
            </a:r>
          </a:p>
          <a:p>
            <a:pPr marL="539750" lvl="1" indent="-342900">
              <a:spcBef>
                <a:spcPts val="600"/>
              </a:spcBef>
              <a:buFont typeface="Wingdings" pitchFamily="2" charset="2"/>
              <a:buChar char="§"/>
              <a:tabLst>
                <a:tab pos="8610600" algn="l"/>
              </a:tabLst>
            </a:pPr>
            <a:r>
              <a:rPr lang="en-IE" sz="2000" dirty="0" smtClean="0">
                <a:solidFill>
                  <a:schemeClr val="tx1">
                    <a:lumMod val="75000"/>
                    <a:lumOff val="25000"/>
                  </a:schemeClr>
                </a:solidFill>
                <a:sym typeface="Wingdings" pitchFamily="2" charset="2"/>
              </a:rPr>
              <a:t>Coordinated CS actions – World Breastfeeding Week, Tax justice, Accountability and tracking of commitments</a:t>
            </a:r>
          </a:p>
          <a:p>
            <a:pPr marL="539750" lvl="1" indent="-342900">
              <a:spcBef>
                <a:spcPts val="600"/>
              </a:spcBef>
              <a:buFont typeface="Wingdings" pitchFamily="2" charset="2"/>
              <a:buChar char="§"/>
              <a:tabLst>
                <a:tab pos="8610600" algn="l"/>
              </a:tabLst>
            </a:pPr>
            <a:r>
              <a:rPr lang="en-IE" sz="2000" dirty="0" smtClean="0">
                <a:solidFill>
                  <a:schemeClr val="tx1">
                    <a:lumMod val="75000"/>
                    <a:lumOff val="25000"/>
                  </a:schemeClr>
                </a:solidFill>
                <a:sym typeface="Wingdings" pitchFamily="2" charset="2"/>
              </a:rPr>
              <a:t>High media presence (radio, TV, newspapers)</a:t>
            </a:r>
          </a:p>
          <a:p>
            <a:pPr marL="539750" lvl="1" indent="-342900">
              <a:spcBef>
                <a:spcPts val="600"/>
              </a:spcBef>
              <a:buFont typeface="Wingdings" pitchFamily="2" charset="2"/>
              <a:buChar char="§"/>
              <a:tabLst>
                <a:tab pos="8610600" algn="l"/>
              </a:tabLst>
            </a:pPr>
            <a:r>
              <a:rPr lang="en-IE" sz="2000" dirty="0" smtClean="0">
                <a:solidFill>
                  <a:schemeClr val="tx1">
                    <a:lumMod val="75000"/>
                    <a:lumOff val="25000"/>
                  </a:schemeClr>
                </a:solidFill>
                <a:sym typeface="Wingdings" pitchFamily="2" charset="2"/>
              </a:rPr>
              <a:t>Community awareness</a:t>
            </a:r>
          </a:p>
          <a:p>
            <a:pPr marL="539750" lvl="1" indent="-342900">
              <a:spcBef>
                <a:spcPts val="600"/>
              </a:spcBef>
              <a:buFont typeface="Wingdings" pitchFamily="2" charset="2"/>
              <a:buChar char="§"/>
              <a:tabLst>
                <a:tab pos="8610600" algn="l"/>
              </a:tabLst>
            </a:pPr>
            <a:r>
              <a:rPr lang="en-IE" sz="2000" dirty="0" smtClean="0">
                <a:solidFill>
                  <a:schemeClr val="tx1">
                    <a:lumMod val="75000"/>
                    <a:lumOff val="25000"/>
                  </a:schemeClr>
                </a:solidFill>
                <a:sym typeface="Wingdings" pitchFamily="2" charset="2"/>
              </a:rPr>
              <a:t>Implement activities at the community level through CSO members of the alliance</a:t>
            </a:r>
          </a:p>
        </p:txBody>
      </p:sp>
      <p:pic>
        <p:nvPicPr>
          <p:cNvPr id="6" name="Picture 2" descr="http://scalingupnutrition.org/wp-content/uploads/2013/06/SUN-CNS-update-Zambia1-300x20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8217" y="1665466"/>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p:cNvSpPr txBox="1"/>
          <p:nvPr/>
        </p:nvSpPr>
        <p:spPr>
          <a:xfrm>
            <a:off x="56026" y="957580"/>
            <a:ext cx="8949691" cy="707886"/>
          </a:xfrm>
          <a:prstGeom prst="rect">
            <a:avLst/>
          </a:prstGeom>
          <a:noFill/>
        </p:spPr>
        <p:txBody>
          <a:bodyPr wrap="square" rtlCol="0">
            <a:spAutoFit/>
          </a:bodyPr>
          <a:lstStyle/>
          <a:p>
            <a:pPr marL="71438">
              <a:spcBef>
                <a:spcPts val="600"/>
              </a:spcBef>
              <a:tabLst>
                <a:tab pos="8610600" algn="l"/>
              </a:tabLst>
            </a:pPr>
            <a:r>
              <a:rPr lang="en-IE" sz="2000" b="1" dirty="0" smtClean="0">
                <a:solidFill>
                  <a:schemeClr val="tx1">
                    <a:lumMod val="75000"/>
                    <a:lumOff val="25000"/>
                  </a:schemeClr>
                </a:solidFill>
              </a:rPr>
              <a:t>Advocate</a:t>
            </a:r>
            <a:r>
              <a:rPr lang="en-IE" sz="2000" dirty="0" smtClean="0">
                <a:solidFill>
                  <a:schemeClr val="tx1">
                    <a:lumMod val="75000"/>
                    <a:lumOff val="25000"/>
                  </a:schemeClr>
                </a:solidFill>
              </a:rPr>
              <a:t> </a:t>
            </a:r>
            <a:r>
              <a:rPr lang="en-IE" sz="2000" dirty="0">
                <a:solidFill>
                  <a:schemeClr val="tx1">
                    <a:lumMod val="75000"/>
                    <a:lumOff val="25000"/>
                  </a:schemeClr>
                </a:solidFill>
              </a:rPr>
              <a:t>for </a:t>
            </a:r>
            <a:r>
              <a:rPr lang="en-IE" sz="2000" b="1" dirty="0">
                <a:solidFill>
                  <a:schemeClr val="tx1">
                    <a:lumMod val="75000"/>
                    <a:lumOff val="25000"/>
                  </a:schemeClr>
                </a:solidFill>
              </a:rPr>
              <a:t>an increased focus on nutritional outcome</a:t>
            </a:r>
            <a:r>
              <a:rPr lang="en-IE" sz="2000" dirty="0">
                <a:solidFill>
                  <a:schemeClr val="tx1">
                    <a:lumMod val="75000"/>
                    <a:lumOff val="25000"/>
                  </a:schemeClr>
                </a:solidFill>
              </a:rPr>
              <a:t> in national policies and </a:t>
            </a:r>
            <a:r>
              <a:rPr lang="en-IE" sz="2000" dirty="0" smtClean="0">
                <a:solidFill>
                  <a:schemeClr val="tx1">
                    <a:lumMod val="75000"/>
                    <a:lumOff val="25000"/>
                  </a:schemeClr>
                </a:solidFill>
              </a:rPr>
              <a:t>programmes</a:t>
            </a:r>
          </a:p>
        </p:txBody>
      </p:sp>
      <p:pic>
        <p:nvPicPr>
          <p:cNvPr id="2051" name="Picture 3" descr="E:\SUN back up 29aug2013\Events\Breastfeeding week\Zambia\photo2 Zambi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4"/>
          <a:stretch/>
        </p:blipFill>
        <p:spPr bwMode="auto">
          <a:xfrm>
            <a:off x="6148217" y="3966391"/>
            <a:ext cx="2696966" cy="22820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62807" y="342325"/>
            <a:ext cx="6056466" cy="584775"/>
          </a:xfrm>
          <a:prstGeom prst="rect">
            <a:avLst/>
          </a:prstGeom>
        </p:spPr>
        <p:txBody>
          <a:bodyPr wrap="none">
            <a:spAutoFit/>
          </a:bodyPr>
          <a:lstStyle/>
          <a:p>
            <a:r>
              <a:rPr lang="en-US" sz="3200" b="1" dirty="0" smtClean="0">
                <a:solidFill>
                  <a:schemeClr val="bg1"/>
                </a:solidFill>
              </a:rPr>
              <a:t>Zambia Civil Society SUN Alliance</a:t>
            </a:r>
            <a:endParaRPr lang="en-US" sz="3200" b="1" i="1" dirty="0">
              <a:solidFill>
                <a:schemeClr val="bg1"/>
              </a:solidFill>
            </a:endParaRPr>
          </a:p>
        </p:txBody>
      </p:sp>
      <p:pic>
        <p:nvPicPr>
          <p:cNvPr id="13" name="Picture 1" descr="D:\Civil Society\Civil Society logo-0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96151" y="-1"/>
            <a:ext cx="1847850" cy="10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296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56026" y="957580"/>
            <a:ext cx="8949691" cy="400110"/>
          </a:xfrm>
          <a:prstGeom prst="rect">
            <a:avLst/>
          </a:prstGeom>
          <a:noFill/>
        </p:spPr>
        <p:txBody>
          <a:bodyPr wrap="square" rtlCol="0">
            <a:spAutoFit/>
          </a:bodyPr>
          <a:lstStyle/>
          <a:p>
            <a:pPr marL="71438">
              <a:spcBef>
                <a:spcPts val="600"/>
              </a:spcBef>
              <a:tabLst>
                <a:tab pos="8610600" algn="l"/>
              </a:tabLst>
            </a:pPr>
            <a:r>
              <a:rPr lang="en-IE" sz="2000" b="1" dirty="0" smtClean="0">
                <a:solidFill>
                  <a:schemeClr val="tx1">
                    <a:lumMod val="75000"/>
                    <a:lumOff val="25000"/>
                  </a:schemeClr>
                </a:solidFill>
              </a:rPr>
              <a:t>Key asks from the government</a:t>
            </a:r>
            <a:endParaRPr lang="en-IE" sz="2000" dirty="0" smtClean="0">
              <a:solidFill>
                <a:schemeClr val="tx1">
                  <a:lumMod val="75000"/>
                  <a:lumOff val="25000"/>
                </a:schemeClr>
              </a:solidFill>
            </a:endParaRPr>
          </a:p>
        </p:txBody>
      </p:sp>
      <p:sp>
        <p:nvSpPr>
          <p:cNvPr id="10" name="Rectangle 9"/>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62807" y="342325"/>
            <a:ext cx="6056466" cy="584775"/>
          </a:xfrm>
          <a:prstGeom prst="rect">
            <a:avLst/>
          </a:prstGeom>
        </p:spPr>
        <p:txBody>
          <a:bodyPr wrap="none">
            <a:spAutoFit/>
          </a:bodyPr>
          <a:lstStyle/>
          <a:p>
            <a:r>
              <a:rPr lang="en-US" sz="3200" b="1" dirty="0" smtClean="0">
                <a:solidFill>
                  <a:schemeClr val="bg1"/>
                </a:solidFill>
              </a:rPr>
              <a:t>Zambia Civil Society SUN Alliance</a:t>
            </a:r>
            <a:endParaRPr lang="en-US" sz="3200" b="1" i="1" dirty="0">
              <a:solidFill>
                <a:schemeClr val="bg1"/>
              </a:solidFill>
            </a:endParaRPr>
          </a:p>
        </p:txBody>
      </p:sp>
      <p:pic>
        <p:nvPicPr>
          <p:cNvPr id="13" name="Picture 1" descr="D:\Civil Society\Civil Society logo-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96151" y="-1"/>
            <a:ext cx="1847850" cy="10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3700" y="1641475"/>
            <a:ext cx="8576098" cy="460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953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2807" y="342325"/>
            <a:ext cx="4370107" cy="584775"/>
          </a:xfrm>
          <a:prstGeom prst="rect">
            <a:avLst/>
          </a:prstGeom>
        </p:spPr>
        <p:txBody>
          <a:bodyPr wrap="none">
            <a:spAutoFit/>
          </a:bodyPr>
          <a:lstStyle/>
          <a:p>
            <a:r>
              <a:rPr lang="en-US" sz="3200" b="1" dirty="0" smtClean="0">
                <a:solidFill>
                  <a:schemeClr val="bg1"/>
                </a:solidFill>
              </a:rPr>
              <a:t>SUN CSN Priority actions</a:t>
            </a:r>
            <a:endParaRPr lang="en-US" sz="3200" b="1" i="1" dirty="0">
              <a:solidFill>
                <a:schemeClr val="bg1"/>
              </a:solidFill>
            </a:endParaRPr>
          </a:p>
        </p:txBody>
      </p:sp>
      <p:sp>
        <p:nvSpPr>
          <p:cNvPr id="2" name="TextBox 1"/>
          <p:cNvSpPr txBox="1"/>
          <p:nvPr/>
        </p:nvSpPr>
        <p:spPr>
          <a:xfrm>
            <a:off x="76200" y="1154698"/>
            <a:ext cx="8686800" cy="5093702"/>
          </a:xfrm>
          <a:prstGeom prst="rect">
            <a:avLst/>
          </a:prstGeom>
          <a:noFill/>
        </p:spPr>
        <p:txBody>
          <a:bodyPr wrap="square" rtlCol="0">
            <a:spAutoFit/>
          </a:bodyPr>
          <a:lstStyle/>
          <a:p>
            <a:pPr marL="180975" algn="just">
              <a:spcAft>
                <a:spcPts val="1200"/>
              </a:spcAft>
            </a:pPr>
            <a:r>
              <a:rPr lang="en-GB" sz="2000" b="1" i="1" dirty="0">
                <a:solidFill>
                  <a:srgbClr val="8C3C13"/>
                </a:solidFill>
              </a:rPr>
              <a:t>Strengthening national </a:t>
            </a:r>
            <a:r>
              <a:rPr lang="en-GB" sz="2000" b="1" i="1" dirty="0" smtClean="0">
                <a:solidFill>
                  <a:srgbClr val="8C3C13"/>
                </a:solidFill>
              </a:rPr>
              <a:t>civil society efforts </a:t>
            </a:r>
            <a:r>
              <a:rPr lang="en-GB" sz="2000" b="1" i="1" dirty="0">
                <a:solidFill>
                  <a:srgbClr val="8C3C13"/>
                </a:solidFill>
              </a:rPr>
              <a:t>(advocacy, implementation and </a:t>
            </a:r>
            <a:r>
              <a:rPr lang="en-GB" sz="2000" b="1" i="1" dirty="0" smtClean="0">
                <a:solidFill>
                  <a:srgbClr val="8C3C13"/>
                </a:solidFill>
              </a:rPr>
              <a:t>monitoring)</a:t>
            </a:r>
          </a:p>
          <a:p>
            <a:pPr marL="800100" lvl="1" indent="-342900">
              <a:spcAft>
                <a:spcPts val="600"/>
              </a:spcAft>
              <a:buFont typeface="Wingdings" pitchFamily="2" charset="2"/>
              <a:buChar char="Ø"/>
            </a:pPr>
            <a:r>
              <a:rPr lang="en-US" sz="2000" b="1" dirty="0" smtClean="0">
                <a:solidFill>
                  <a:schemeClr val="tx1">
                    <a:lumMod val="75000"/>
                    <a:lumOff val="25000"/>
                  </a:schemeClr>
                </a:solidFill>
              </a:rPr>
              <a:t>Mapping</a:t>
            </a:r>
            <a:r>
              <a:rPr lang="en-US" sz="2000" dirty="0" smtClean="0">
                <a:solidFill>
                  <a:schemeClr val="tx1">
                    <a:lumMod val="75000"/>
                    <a:lumOff val="25000"/>
                  </a:schemeClr>
                </a:solidFill>
              </a:rPr>
              <a:t> – global and national levels</a:t>
            </a:r>
          </a:p>
          <a:p>
            <a:pPr marL="1257300" lvl="2" indent="-342900">
              <a:spcAft>
                <a:spcPts val="600"/>
              </a:spcAft>
              <a:buFont typeface="Wingdings"/>
              <a:buChar char="à"/>
            </a:pPr>
            <a:r>
              <a:rPr lang="en-US" sz="2000" dirty="0" smtClean="0">
                <a:solidFill>
                  <a:schemeClr val="tx1">
                    <a:lumMod val="75000"/>
                    <a:lumOff val="25000"/>
                  </a:schemeClr>
                </a:solidFill>
              </a:rPr>
              <a:t>better </a:t>
            </a:r>
            <a:r>
              <a:rPr lang="en-US" sz="2000" dirty="0">
                <a:solidFill>
                  <a:schemeClr val="tx1">
                    <a:lumMod val="75000"/>
                    <a:lumOff val="25000"/>
                  </a:schemeClr>
                </a:solidFill>
              </a:rPr>
              <a:t>understand the Civil Society landscape in SUN </a:t>
            </a:r>
            <a:r>
              <a:rPr lang="en-US" sz="2000" dirty="0" smtClean="0">
                <a:solidFill>
                  <a:schemeClr val="tx1">
                    <a:lumMod val="75000"/>
                    <a:lumOff val="25000"/>
                  </a:schemeClr>
                </a:solidFill>
              </a:rPr>
              <a:t>countries</a:t>
            </a:r>
          </a:p>
          <a:p>
            <a:pPr marL="1257300" lvl="2" indent="-342900">
              <a:spcAft>
                <a:spcPts val="600"/>
              </a:spcAft>
              <a:buFont typeface="Wingdings"/>
              <a:buChar char="à"/>
            </a:pPr>
            <a:r>
              <a:rPr lang="en-US" sz="2000" dirty="0" smtClean="0">
                <a:solidFill>
                  <a:schemeClr val="tx1">
                    <a:lumMod val="75000"/>
                    <a:lumOff val="25000"/>
                  </a:schemeClr>
                </a:solidFill>
              </a:rPr>
              <a:t>identify </a:t>
            </a:r>
            <a:r>
              <a:rPr lang="en-US" sz="2000" dirty="0">
                <a:solidFill>
                  <a:schemeClr val="tx1">
                    <a:lumMod val="75000"/>
                    <a:lumOff val="25000"/>
                  </a:schemeClr>
                </a:solidFill>
              </a:rPr>
              <a:t>gaps, needs and </a:t>
            </a:r>
            <a:r>
              <a:rPr lang="en-US" sz="2000" dirty="0" smtClean="0">
                <a:solidFill>
                  <a:schemeClr val="tx1">
                    <a:lumMod val="75000"/>
                    <a:lumOff val="25000"/>
                  </a:schemeClr>
                </a:solidFill>
              </a:rPr>
              <a:t>assets</a:t>
            </a:r>
          </a:p>
          <a:p>
            <a:pPr marL="1257300" lvl="2" indent="-342900">
              <a:spcAft>
                <a:spcPts val="600"/>
              </a:spcAft>
              <a:buFont typeface="Wingdings"/>
              <a:buChar char="à"/>
            </a:pPr>
            <a:r>
              <a:rPr lang="en-US" sz="2000" dirty="0" smtClean="0">
                <a:solidFill>
                  <a:schemeClr val="tx1">
                    <a:lumMod val="75000"/>
                    <a:lumOff val="25000"/>
                  </a:schemeClr>
                </a:solidFill>
              </a:rPr>
              <a:t>ensure </a:t>
            </a:r>
            <a:r>
              <a:rPr lang="en-US" sz="2000" dirty="0">
                <a:solidFill>
                  <a:schemeClr val="tx1">
                    <a:lumMod val="75000"/>
                    <a:lumOff val="25000"/>
                  </a:schemeClr>
                </a:solidFill>
              </a:rPr>
              <a:t>the network’s efforts </a:t>
            </a:r>
            <a:r>
              <a:rPr lang="en-US" sz="2000" dirty="0" smtClean="0">
                <a:solidFill>
                  <a:schemeClr val="tx1">
                    <a:lumMod val="75000"/>
                    <a:lumOff val="25000"/>
                  </a:schemeClr>
                </a:solidFill>
              </a:rPr>
              <a:t>are </a:t>
            </a:r>
            <a:r>
              <a:rPr lang="en-US" sz="2000" dirty="0">
                <a:solidFill>
                  <a:schemeClr val="tx1">
                    <a:lumMod val="75000"/>
                    <a:lumOff val="25000"/>
                  </a:schemeClr>
                </a:solidFill>
              </a:rPr>
              <a:t>shaped from the bottom up.</a:t>
            </a:r>
            <a:endParaRPr lang="en-GB" sz="2000" dirty="0">
              <a:solidFill>
                <a:schemeClr val="tx1">
                  <a:lumMod val="75000"/>
                  <a:lumOff val="25000"/>
                </a:schemeClr>
              </a:solidFill>
            </a:endParaRPr>
          </a:p>
          <a:p>
            <a:pPr marL="800100" lvl="1" indent="-342900">
              <a:spcAft>
                <a:spcPts val="600"/>
              </a:spcAft>
              <a:buFont typeface="Wingdings" pitchFamily="2" charset="2"/>
              <a:buChar char="Ø"/>
            </a:pPr>
            <a:r>
              <a:rPr lang="en-GB" sz="2000" b="1" dirty="0">
                <a:solidFill>
                  <a:schemeClr val="tx1">
                    <a:lumMod val="75000"/>
                    <a:lumOff val="25000"/>
                  </a:schemeClr>
                </a:solidFill>
              </a:rPr>
              <a:t>Supporting the establishment of CSAs in at least 20 countries end 2014</a:t>
            </a:r>
          </a:p>
          <a:p>
            <a:pPr marL="800100" lvl="1" indent="-342900">
              <a:spcAft>
                <a:spcPts val="600"/>
              </a:spcAft>
              <a:buFont typeface="Wingdings" pitchFamily="2" charset="2"/>
              <a:buChar char="Ø"/>
            </a:pPr>
            <a:r>
              <a:rPr lang="en-GB" sz="2000" b="1" dirty="0" smtClean="0">
                <a:solidFill>
                  <a:schemeClr val="tx1">
                    <a:lumMod val="75000"/>
                    <a:lumOff val="25000"/>
                  </a:schemeClr>
                </a:solidFill>
              </a:rPr>
              <a:t>Capacity Building </a:t>
            </a:r>
            <a:r>
              <a:rPr lang="en-GB" sz="2000" dirty="0" smtClean="0">
                <a:solidFill>
                  <a:schemeClr val="tx1">
                    <a:lumMod val="75000"/>
                    <a:lumOff val="25000"/>
                  </a:schemeClr>
                </a:solidFill>
              </a:rPr>
              <a:t>of CSAs</a:t>
            </a:r>
            <a:endParaRPr lang="en-GB" sz="2000" dirty="0">
              <a:solidFill>
                <a:schemeClr val="tx1">
                  <a:lumMod val="75000"/>
                  <a:lumOff val="25000"/>
                </a:schemeClr>
              </a:solidFill>
            </a:endParaRPr>
          </a:p>
          <a:p>
            <a:pPr marL="800100" lvl="1" indent="-342900">
              <a:spcAft>
                <a:spcPts val="600"/>
              </a:spcAft>
              <a:buFont typeface="Wingdings" pitchFamily="2" charset="2"/>
              <a:buChar char="Ø"/>
            </a:pPr>
            <a:r>
              <a:rPr lang="en-GB" sz="2000" b="1" dirty="0" smtClean="0">
                <a:solidFill>
                  <a:schemeClr val="tx1">
                    <a:lumMod val="75000"/>
                    <a:lumOff val="25000"/>
                  </a:schemeClr>
                </a:solidFill>
              </a:rPr>
              <a:t>Providing </a:t>
            </a:r>
            <a:r>
              <a:rPr lang="en-GB" sz="2000" b="1" dirty="0">
                <a:solidFill>
                  <a:schemeClr val="tx1">
                    <a:lumMod val="75000"/>
                    <a:lumOff val="25000"/>
                  </a:schemeClr>
                </a:solidFill>
              </a:rPr>
              <a:t>o</a:t>
            </a:r>
            <a:r>
              <a:rPr lang="en-GB" sz="2000" b="1" dirty="0" smtClean="0">
                <a:solidFill>
                  <a:schemeClr val="tx1">
                    <a:lumMod val="75000"/>
                    <a:lumOff val="25000"/>
                  </a:schemeClr>
                </a:solidFill>
              </a:rPr>
              <a:t>ne on one support</a:t>
            </a:r>
            <a:r>
              <a:rPr lang="en-GB" sz="2000" dirty="0" smtClean="0">
                <a:solidFill>
                  <a:schemeClr val="tx1">
                    <a:lumMod val="75000"/>
                    <a:lumOff val="25000"/>
                  </a:schemeClr>
                </a:solidFill>
              </a:rPr>
              <a:t> - a </a:t>
            </a:r>
            <a:r>
              <a:rPr lang="en-GB" sz="2000" dirty="0">
                <a:solidFill>
                  <a:schemeClr val="tx1">
                    <a:lumMod val="75000"/>
                    <a:lumOff val="25000"/>
                  </a:schemeClr>
                </a:solidFill>
              </a:rPr>
              <a:t>buddy system </a:t>
            </a:r>
            <a:r>
              <a:rPr lang="en-GB" sz="2000" dirty="0" smtClean="0">
                <a:solidFill>
                  <a:schemeClr val="tx1">
                    <a:lumMod val="75000"/>
                    <a:lumOff val="25000"/>
                  </a:schemeClr>
                </a:solidFill>
              </a:rPr>
              <a:t>Steering Group &amp; CSA</a:t>
            </a:r>
            <a:endParaRPr lang="en-GB" sz="2000" dirty="0">
              <a:solidFill>
                <a:schemeClr val="tx1">
                  <a:lumMod val="75000"/>
                  <a:lumOff val="25000"/>
                </a:schemeClr>
              </a:solidFill>
            </a:endParaRPr>
          </a:p>
          <a:p>
            <a:pPr marL="800100" lvl="1" indent="-342900">
              <a:spcAft>
                <a:spcPts val="600"/>
              </a:spcAft>
              <a:buFont typeface="Wingdings" pitchFamily="2" charset="2"/>
              <a:buChar char="Ø"/>
            </a:pPr>
            <a:r>
              <a:rPr lang="en-GB" sz="2000" b="1" dirty="0" smtClean="0">
                <a:solidFill>
                  <a:schemeClr val="tx1">
                    <a:lumMod val="75000"/>
                    <a:lumOff val="25000"/>
                  </a:schemeClr>
                </a:solidFill>
              </a:rPr>
              <a:t>Guidelines and tool kits</a:t>
            </a:r>
            <a:r>
              <a:rPr lang="en-GB" sz="2000" dirty="0" smtClean="0">
                <a:solidFill>
                  <a:schemeClr val="tx1">
                    <a:lumMod val="75000"/>
                    <a:lumOff val="25000"/>
                  </a:schemeClr>
                </a:solidFill>
              </a:rPr>
              <a:t> </a:t>
            </a:r>
            <a:r>
              <a:rPr lang="en-GB" sz="2000" dirty="0">
                <a:solidFill>
                  <a:schemeClr val="tx1">
                    <a:lumMod val="75000"/>
                    <a:lumOff val="25000"/>
                  </a:schemeClr>
                </a:solidFill>
              </a:rPr>
              <a:t>to support </a:t>
            </a:r>
            <a:r>
              <a:rPr lang="en-GB" sz="2000" dirty="0" smtClean="0">
                <a:solidFill>
                  <a:schemeClr val="tx1">
                    <a:lumMod val="75000"/>
                    <a:lumOff val="25000"/>
                  </a:schemeClr>
                </a:solidFill>
              </a:rPr>
              <a:t>civil society throughout </a:t>
            </a:r>
            <a:r>
              <a:rPr lang="en-GB" sz="2000" dirty="0">
                <a:solidFill>
                  <a:schemeClr val="tx1">
                    <a:lumMod val="75000"/>
                    <a:lumOff val="25000"/>
                  </a:schemeClr>
                </a:solidFill>
              </a:rPr>
              <a:t>the </a:t>
            </a:r>
            <a:r>
              <a:rPr lang="en-GB" sz="2000" dirty="0" smtClean="0">
                <a:solidFill>
                  <a:schemeClr val="tx1">
                    <a:lumMod val="75000"/>
                    <a:lumOff val="25000"/>
                  </a:schemeClr>
                </a:solidFill>
              </a:rPr>
              <a:t>Movement (</a:t>
            </a:r>
            <a:r>
              <a:rPr lang="en-GB" sz="2000" b="1" dirty="0" smtClean="0">
                <a:solidFill>
                  <a:schemeClr val="tx1">
                    <a:lumMod val="75000"/>
                    <a:lumOff val="25000"/>
                  </a:schemeClr>
                </a:solidFill>
              </a:rPr>
              <a:t>a guidance note to </a:t>
            </a:r>
            <a:r>
              <a:rPr lang="en-GB" sz="2000" b="1" dirty="0">
                <a:solidFill>
                  <a:schemeClr val="tx1">
                    <a:lumMod val="75000"/>
                    <a:lumOff val="25000"/>
                  </a:schemeClr>
                </a:solidFill>
              </a:rPr>
              <a:t>establishing </a:t>
            </a:r>
            <a:r>
              <a:rPr lang="en-GB" sz="2000" b="1" dirty="0" smtClean="0">
                <a:solidFill>
                  <a:schemeClr val="tx1">
                    <a:lumMod val="75000"/>
                    <a:lumOff val="25000"/>
                  </a:schemeClr>
                </a:solidFill>
              </a:rPr>
              <a:t>a </a:t>
            </a:r>
            <a:r>
              <a:rPr lang="en-GB" sz="2000" b="1" dirty="0">
                <a:solidFill>
                  <a:schemeClr val="tx1">
                    <a:lumMod val="75000"/>
                    <a:lumOff val="25000"/>
                  </a:schemeClr>
                </a:solidFill>
              </a:rPr>
              <a:t>CSA</a:t>
            </a:r>
            <a:r>
              <a:rPr lang="en-GB" sz="2000" dirty="0">
                <a:solidFill>
                  <a:schemeClr val="tx1">
                    <a:lumMod val="75000"/>
                    <a:lumOff val="25000"/>
                  </a:schemeClr>
                </a:solidFill>
              </a:rPr>
              <a:t> in SUN countries informed by experiences so </a:t>
            </a:r>
            <a:r>
              <a:rPr lang="en-GB" sz="2000" dirty="0" smtClean="0">
                <a:solidFill>
                  <a:schemeClr val="tx1">
                    <a:lumMod val="75000"/>
                    <a:lumOff val="25000"/>
                  </a:schemeClr>
                </a:solidFill>
              </a:rPr>
              <a:t>far, </a:t>
            </a:r>
            <a:r>
              <a:rPr lang="en-GB" sz="2000" b="1" dirty="0" smtClean="0">
                <a:solidFill>
                  <a:schemeClr val="tx1">
                    <a:lumMod val="75000"/>
                    <a:lumOff val="25000"/>
                  </a:schemeClr>
                </a:solidFill>
              </a:rPr>
              <a:t>an “advocacy </a:t>
            </a:r>
            <a:r>
              <a:rPr lang="en-GB" sz="2000" b="1" dirty="0">
                <a:solidFill>
                  <a:schemeClr val="tx1">
                    <a:lumMod val="75000"/>
                    <a:lumOff val="25000"/>
                  </a:schemeClr>
                </a:solidFill>
              </a:rPr>
              <a:t>tool kit” </a:t>
            </a:r>
            <a:r>
              <a:rPr lang="en-GB" sz="2000" dirty="0">
                <a:solidFill>
                  <a:schemeClr val="tx1">
                    <a:lumMod val="75000"/>
                    <a:lumOff val="25000"/>
                  </a:schemeClr>
                </a:solidFill>
              </a:rPr>
              <a:t>with key messages to enable us all to “sing the same song”, </a:t>
            </a:r>
            <a:r>
              <a:rPr lang="en-GB" sz="2000" b="1" dirty="0">
                <a:solidFill>
                  <a:schemeClr val="tx1">
                    <a:lumMod val="75000"/>
                    <a:lumOff val="25000"/>
                  </a:schemeClr>
                </a:solidFill>
              </a:rPr>
              <a:t>guidance on how to engage with private sector, farmers group, </a:t>
            </a:r>
            <a:r>
              <a:rPr lang="en-GB" sz="2000" dirty="0">
                <a:solidFill>
                  <a:schemeClr val="tx1">
                    <a:lumMod val="75000"/>
                    <a:lumOff val="25000"/>
                  </a:schemeClr>
                </a:solidFill>
              </a:rPr>
              <a:t>etc</a:t>
            </a:r>
            <a:r>
              <a:rPr lang="en-GB" sz="2000" dirty="0" smtClean="0">
                <a:solidFill>
                  <a:schemeClr val="tx1">
                    <a:lumMod val="75000"/>
                    <a:lumOff val="25000"/>
                  </a:schemeClr>
                </a:solidFill>
              </a:rPr>
              <a:t>. and how to manage conflict of interests).</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325062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2807" y="342325"/>
            <a:ext cx="4370107" cy="584775"/>
          </a:xfrm>
          <a:prstGeom prst="rect">
            <a:avLst/>
          </a:prstGeom>
        </p:spPr>
        <p:txBody>
          <a:bodyPr wrap="none">
            <a:spAutoFit/>
          </a:bodyPr>
          <a:lstStyle/>
          <a:p>
            <a:r>
              <a:rPr lang="en-US" sz="3200" b="1" dirty="0" smtClean="0">
                <a:solidFill>
                  <a:schemeClr val="bg1"/>
                </a:solidFill>
              </a:rPr>
              <a:t>SUN CSN Priority actions</a:t>
            </a:r>
            <a:endParaRPr lang="en-US" sz="3200" b="1" i="1" dirty="0">
              <a:solidFill>
                <a:schemeClr val="bg1"/>
              </a:solidFill>
            </a:endParaRPr>
          </a:p>
        </p:txBody>
      </p:sp>
      <p:sp>
        <p:nvSpPr>
          <p:cNvPr id="2" name="TextBox 1"/>
          <p:cNvSpPr txBox="1"/>
          <p:nvPr/>
        </p:nvSpPr>
        <p:spPr>
          <a:xfrm>
            <a:off x="76200" y="1143000"/>
            <a:ext cx="8686800" cy="4016484"/>
          </a:xfrm>
          <a:prstGeom prst="rect">
            <a:avLst/>
          </a:prstGeom>
          <a:noFill/>
        </p:spPr>
        <p:txBody>
          <a:bodyPr wrap="square" rtlCol="0">
            <a:spAutoFit/>
          </a:bodyPr>
          <a:lstStyle/>
          <a:p>
            <a:pPr marL="266700">
              <a:spcAft>
                <a:spcPts val="1200"/>
              </a:spcAft>
            </a:pPr>
            <a:r>
              <a:rPr lang="en-GB" sz="2000" b="1" i="1" dirty="0">
                <a:solidFill>
                  <a:srgbClr val="8C3C13"/>
                </a:solidFill>
              </a:rPr>
              <a:t>Strengthening national </a:t>
            </a:r>
            <a:r>
              <a:rPr lang="en-GB" sz="2000" b="1" i="1" dirty="0" smtClean="0">
                <a:solidFill>
                  <a:srgbClr val="8C3C13"/>
                </a:solidFill>
              </a:rPr>
              <a:t>civil society efforts </a:t>
            </a:r>
            <a:r>
              <a:rPr lang="en-GB" sz="2000" b="1" i="1" dirty="0">
                <a:solidFill>
                  <a:srgbClr val="8C3C13"/>
                </a:solidFill>
              </a:rPr>
              <a:t>(advocacy, implementation and monitoring</a:t>
            </a:r>
            <a:r>
              <a:rPr lang="en-GB" sz="2000" b="1" i="1" dirty="0" smtClean="0">
                <a:solidFill>
                  <a:srgbClr val="8C3C13"/>
                </a:solidFill>
              </a:rPr>
              <a:t>)</a:t>
            </a:r>
          </a:p>
          <a:p>
            <a:pPr marL="800100" lvl="1" indent="-342900">
              <a:spcAft>
                <a:spcPts val="600"/>
              </a:spcAft>
              <a:buFont typeface="Wingdings" pitchFamily="2" charset="2"/>
              <a:buChar char="Ø"/>
            </a:pPr>
            <a:r>
              <a:rPr lang="en-GB" sz="2000" b="1" dirty="0" smtClean="0">
                <a:solidFill>
                  <a:schemeClr val="tx1">
                    <a:lumMod val="75000"/>
                    <a:lumOff val="25000"/>
                  </a:schemeClr>
                </a:solidFill>
              </a:rPr>
              <a:t>Supporting </a:t>
            </a:r>
            <a:r>
              <a:rPr lang="en-GB" sz="2000" b="1" dirty="0">
                <a:solidFill>
                  <a:schemeClr val="tx1">
                    <a:lumMod val="75000"/>
                    <a:lumOff val="25000"/>
                  </a:schemeClr>
                </a:solidFill>
              </a:rPr>
              <a:t>effective multi-sectorial partnerships </a:t>
            </a:r>
            <a:r>
              <a:rPr lang="en-GB" sz="2000" b="1" dirty="0" smtClean="0">
                <a:solidFill>
                  <a:schemeClr val="tx1">
                    <a:lumMod val="75000"/>
                    <a:lumOff val="25000"/>
                  </a:schemeClr>
                </a:solidFill>
              </a:rPr>
              <a:t>- </a:t>
            </a:r>
            <a:r>
              <a:rPr lang="en-GB" sz="2000" dirty="0" smtClean="0">
                <a:solidFill>
                  <a:schemeClr val="tx1">
                    <a:lumMod val="75000"/>
                    <a:lumOff val="25000"/>
                  </a:schemeClr>
                </a:solidFill>
              </a:rPr>
              <a:t>facilitating </a:t>
            </a:r>
            <a:r>
              <a:rPr lang="en-GB" sz="2000" dirty="0">
                <a:solidFill>
                  <a:schemeClr val="tx1">
                    <a:lumMod val="75000"/>
                    <a:lumOff val="25000"/>
                  </a:schemeClr>
                </a:solidFill>
              </a:rPr>
              <a:t>connections when </a:t>
            </a:r>
            <a:r>
              <a:rPr lang="en-GB" sz="2000" dirty="0" smtClean="0">
                <a:solidFill>
                  <a:schemeClr val="tx1">
                    <a:lumMod val="75000"/>
                    <a:lumOff val="25000"/>
                  </a:schemeClr>
                </a:solidFill>
              </a:rPr>
              <a:t>possible </a:t>
            </a:r>
            <a:r>
              <a:rPr lang="en-GB" sz="2000" dirty="0">
                <a:solidFill>
                  <a:schemeClr val="tx1">
                    <a:lumMod val="75000"/>
                    <a:lumOff val="25000"/>
                  </a:schemeClr>
                </a:solidFill>
              </a:rPr>
              <a:t>and connecting with broader SUN </a:t>
            </a:r>
            <a:r>
              <a:rPr lang="en-GB" sz="2000" dirty="0" smtClean="0">
                <a:solidFill>
                  <a:schemeClr val="tx1">
                    <a:lumMod val="75000"/>
                    <a:lumOff val="25000"/>
                  </a:schemeClr>
                </a:solidFill>
              </a:rPr>
              <a:t>efforts. </a:t>
            </a:r>
            <a:endParaRPr lang="en-GB" sz="2000" dirty="0">
              <a:solidFill>
                <a:schemeClr val="tx1">
                  <a:lumMod val="75000"/>
                  <a:lumOff val="25000"/>
                </a:schemeClr>
              </a:solidFill>
            </a:endParaRPr>
          </a:p>
          <a:p>
            <a:pPr marL="800100" lvl="1" indent="-342900">
              <a:spcAft>
                <a:spcPts val="600"/>
              </a:spcAft>
              <a:buFont typeface="Wingdings" pitchFamily="2" charset="2"/>
              <a:buChar char="Ø"/>
            </a:pPr>
            <a:r>
              <a:rPr lang="en-GB" sz="2000" b="1" dirty="0">
                <a:solidFill>
                  <a:schemeClr val="tx1">
                    <a:lumMod val="75000"/>
                    <a:lumOff val="25000"/>
                  </a:schemeClr>
                </a:solidFill>
              </a:rPr>
              <a:t>Playing an evaluation role through systematised regular reporting </a:t>
            </a:r>
            <a:r>
              <a:rPr lang="en-GB" sz="2000" dirty="0">
                <a:solidFill>
                  <a:schemeClr val="tx1">
                    <a:lumMod val="75000"/>
                    <a:lumOff val="25000"/>
                  </a:schemeClr>
                </a:solidFill>
              </a:rPr>
              <a:t>in line with SUN monitoring and evaluation framework.</a:t>
            </a:r>
          </a:p>
          <a:p>
            <a:pPr marL="800100" lvl="1" indent="-342900">
              <a:spcAft>
                <a:spcPts val="600"/>
              </a:spcAft>
              <a:buFont typeface="Wingdings" pitchFamily="2" charset="2"/>
              <a:buChar char="Ø"/>
            </a:pPr>
            <a:r>
              <a:rPr lang="en-GB" sz="2000" b="1" dirty="0">
                <a:solidFill>
                  <a:schemeClr val="tx1">
                    <a:lumMod val="75000"/>
                    <a:lumOff val="25000"/>
                  </a:schemeClr>
                </a:solidFill>
              </a:rPr>
              <a:t>Channelling opportunities for funding </a:t>
            </a:r>
            <a:r>
              <a:rPr lang="en-GB" sz="2000" dirty="0">
                <a:solidFill>
                  <a:schemeClr val="tx1">
                    <a:lumMod val="75000"/>
                    <a:lumOff val="25000"/>
                  </a:schemeClr>
                </a:solidFill>
              </a:rPr>
              <a:t>toward countries in need.</a:t>
            </a:r>
          </a:p>
          <a:p>
            <a:pPr marL="800100" lvl="1" indent="-342900">
              <a:spcAft>
                <a:spcPts val="600"/>
              </a:spcAft>
              <a:buFont typeface="Wingdings" pitchFamily="2" charset="2"/>
              <a:buChar char="Ø"/>
            </a:pPr>
            <a:r>
              <a:rPr lang="en-GB" sz="2000" b="1" dirty="0">
                <a:solidFill>
                  <a:schemeClr val="tx1">
                    <a:lumMod val="75000"/>
                    <a:lumOff val="25000"/>
                  </a:schemeClr>
                </a:solidFill>
              </a:rPr>
              <a:t>Supporting actors throughout the Network to mobilise citizens and get grassroots organisations involved in SUN</a:t>
            </a:r>
            <a:r>
              <a:rPr lang="en-GB" sz="2000" dirty="0">
                <a:solidFill>
                  <a:schemeClr val="tx1">
                    <a:lumMod val="75000"/>
                    <a:lumOff val="25000"/>
                  </a:schemeClr>
                </a:solidFill>
              </a:rPr>
              <a:t>, working towards a groundswell of grassroots support for nutrition and SUN</a:t>
            </a:r>
            <a:r>
              <a:rPr lang="en-GB" sz="2000" dirty="0" smtClean="0">
                <a:solidFill>
                  <a:schemeClr val="tx1">
                    <a:lumMod val="75000"/>
                    <a:lumOff val="25000"/>
                  </a:schemeClr>
                </a:solidFill>
              </a:rPr>
              <a:t>.</a:t>
            </a:r>
          </a:p>
          <a:p>
            <a:pPr lvl="1">
              <a:spcAft>
                <a:spcPts val="600"/>
              </a:spcAft>
            </a:pPr>
            <a:endParaRPr lang="en-GB" sz="2000" dirty="0">
              <a:solidFill>
                <a:schemeClr val="tx1">
                  <a:lumMod val="75000"/>
                  <a:lumOff val="25000"/>
                </a:schemeClr>
              </a:solidFill>
            </a:endParaRPr>
          </a:p>
        </p:txBody>
      </p:sp>
    </p:spTree>
    <p:extLst>
      <p:ext uri="{BB962C8B-B14F-4D97-AF65-F5344CB8AC3E}">
        <p14:creationId xmlns:p14="http://schemas.microsoft.com/office/powerpoint/2010/main" val="2517643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2807" y="342325"/>
            <a:ext cx="4370107" cy="584775"/>
          </a:xfrm>
          <a:prstGeom prst="rect">
            <a:avLst/>
          </a:prstGeom>
        </p:spPr>
        <p:txBody>
          <a:bodyPr wrap="none">
            <a:spAutoFit/>
          </a:bodyPr>
          <a:lstStyle/>
          <a:p>
            <a:r>
              <a:rPr lang="en-US" sz="3200" b="1" dirty="0" smtClean="0">
                <a:solidFill>
                  <a:schemeClr val="bg1"/>
                </a:solidFill>
              </a:rPr>
              <a:t>SUN CSN Priority actions</a:t>
            </a:r>
            <a:endParaRPr lang="en-US" sz="3200" b="1" i="1" dirty="0">
              <a:solidFill>
                <a:schemeClr val="bg1"/>
              </a:solidFill>
            </a:endParaRPr>
          </a:p>
        </p:txBody>
      </p:sp>
      <p:sp>
        <p:nvSpPr>
          <p:cNvPr id="2" name="TextBox 1"/>
          <p:cNvSpPr txBox="1"/>
          <p:nvPr/>
        </p:nvSpPr>
        <p:spPr>
          <a:xfrm>
            <a:off x="0" y="915680"/>
            <a:ext cx="9144000" cy="6170920"/>
          </a:xfrm>
          <a:prstGeom prst="rect">
            <a:avLst/>
          </a:prstGeom>
          <a:noFill/>
        </p:spPr>
        <p:txBody>
          <a:bodyPr wrap="square" rtlCol="0">
            <a:spAutoFit/>
          </a:bodyPr>
          <a:lstStyle/>
          <a:p>
            <a:pPr marL="180975" algn="just">
              <a:spcAft>
                <a:spcPts val="1200"/>
              </a:spcAft>
            </a:pPr>
            <a:r>
              <a:rPr lang="en-GB" sz="2000" b="1" i="1" dirty="0">
                <a:solidFill>
                  <a:srgbClr val="8C3C13"/>
                </a:solidFill>
              </a:rPr>
              <a:t>Facilitating cross-learning and exchange of knowledge, expertise and experiences</a:t>
            </a:r>
          </a:p>
          <a:p>
            <a:pPr marL="800100" lvl="1" indent="-342900">
              <a:spcAft>
                <a:spcPts val="600"/>
              </a:spcAft>
              <a:buFont typeface="Wingdings" pitchFamily="2" charset="2"/>
              <a:buChar char="Ø"/>
            </a:pPr>
            <a:r>
              <a:rPr lang="en-GB" sz="2000" b="1" dirty="0">
                <a:solidFill>
                  <a:schemeClr val="tx1">
                    <a:lumMod val="75000"/>
                    <a:lumOff val="25000"/>
                  </a:schemeClr>
                </a:solidFill>
              </a:rPr>
              <a:t> A Communications Strategy </a:t>
            </a:r>
            <a:r>
              <a:rPr lang="en-GB" sz="2000" dirty="0">
                <a:solidFill>
                  <a:schemeClr val="tx1">
                    <a:lumMod val="75000"/>
                    <a:lumOff val="25000"/>
                  </a:schemeClr>
                </a:solidFill>
              </a:rPr>
              <a:t>to:</a:t>
            </a:r>
          </a:p>
          <a:p>
            <a:pPr marL="1257300" lvl="2" indent="-342900">
              <a:spcAft>
                <a:spcPts val="600"/>
              </a:spcAft>
              <a:buFont typeface="Wingdings" pitchFamily="2" charset="2"/>
              <a:buChar char="§"/>
            </a:pPr>
            <a:r>
              <a:rPr lang="en-GB" sz="2000" dirty="0">
                <a:solidFill>
                  <a:schemeClr val="tx1">
                    <a:lumMod val="75000"/>
                    <a:lumOff val="25000"/>
                  </a:schemeClr>
                </a:solidFill>
              </a:rPr>
              <a:t>Ensure adequate flow of information within and among countries and within and amongst networks and other SUN actors</a:t>
            </a:r>
          </a:p>
          <a:p>
            <a:pPr marL="1257300" lvl="2" indent="-342900">
              <a:spcAft>
                <a:spcPts val="600"/>
              </a:spcAft>
              <a:buFont typeface="Wingdings" pitchFamily="2" charset="2"/>
              <a:buChar char="§"/>
            </a:pPr>
            <a:r>
              <a:rPr lang="en-GB" sz="2000" dirty="0" smtClean="0">
                <a:solidFill>
                  <a:schemeClr val="tx1">
                    <a:lumMod val="75000"/>
                    <a:lumOff val="25000"/>
                  </a:schemeClr>
                </a:solidFill>
              </a:rPr>
              <a:t>Foster </a:t>
            </a:r>
            <a:r>
              <a:rPr lang="en-GB" sz="2000" dirty="0">
                <a:solidFill>
                  <a:schemeClr val="tx1">
                    <a:lumMod val="75000"/>
                    <a:lumOff val="25000"/>
                  </a:schemeClr>
                </a:solidFill>
              </a:rPr>
              <a:t>cross-learning and exchange of knowledge, experiences, processes, and evidence between SUN </a:t>
            </a:r>
            <a:r>
              <a:rPr lang="en-GB" sz="2000" dirty="0" smtClean="0">
                <a:solidFill>
                  <a:schemeClr val="tx1">
                    <a:lumMod val="75000"/>
                    <a:lumOff val="25000"/>
                  </a:schemeClr>
                </a:solidFill>
              </a:rPr>
              <a:t>countries</a:t>
            </a:r>
            <a:endParaRPr lang="en-GB" sz="2000" dirty="0">
              <a:solidFill>
                <a:schemeClr val="tx1">
                  <a:lumMod val="75000"/>
                  <a:lumOff val="25000"/>
                </a:schemeClr>
              </a:solidFill>
            </a:endParaRPr>
          </a:p>
          <a:p>
            <a:pPr marL="1257300" lvl="2" indent="-342900">
              <a:spcAft>
                <a:spcPts val="600"/>
              </a:spcAft>
              <a:buFont typeface="Wingdings" pitchFamily="2" charset="2"/>
              <a:buChar char="§"/>
            </a:pPr>
            <a:r>
              <a:rPr lang="en-GB" sz="2000" dirty="0" smtClean="0">
                <a:solidFill>
                  <a:schemeClr val="tx1">
                    <a:lumMod val="75000"/>
                    <a:lumOff val="25000"/>
                  </a:schemeClr>
                </a:solidFill>
              </a:rPr>
              <a:t>Support </a:t>
            </a:r>
            <a:r>
              <a:rPr lang="en-GB" sz="2000" dirty="0">
                <a:solidFill>
                  <a:schemeClr val="tx1">
                    <a:lumMod val="75000"/>
                    <a:lumOff val="25000"/>
                  </a:schemeClr>
                </a:solidFill>
              </a:rPr>
              <a:t>the establishment of regional sub-groups of the network for Asia, Francophone Africa, Anglophone Africa and Latin </a:t>
            </a:r>
            <a:r>
              <a:rPr lang="en-GB" sz="2000" dirty="0" smtClean="0">
                <a:solidFill>
                  <a:schemeClr val="tx1">
                    <a:lumMod val="75000"/>
                    <a:lumOff val="25000"/>
                  </a:schemeClr>
                </a:solidFill>
              </a:rPr>
              <a:t>America</a:t>
            </a:r>
          </a:p>
          <a:p>
            <a:pPr marL="1257300" lvl="2" indent="-342900">
              <a:spcAft>
                <a:spcPts val="600"/>
              </a:spcAft>
              <a:buFont typeface="Wingdings" pitchFamily="2" charset="2"/>
              <a:buChar char="§"/>
            </a:pPr>
            <a:r>
              <a:rPr lang="en-GB" sz="2000" dirty="0" smtClean="0">
                <a:solidFill>
                  <a:schemeClr val="tx1">
                    <a:lumMod val="75000"/>
                    <a:lumOff val="25000"/>
                  </a:schemeClr>
                </a:solidFill>
              </a:rPr>
              <a:t>Facilitate </a:t>
            </a:r>
            <a:r>
              <a:rPr lang="en-GB" sz="2000" dirty="0">
                <a:solidFill>
                  <a:schemeClr val="tx1">
                    <a:lumMod val="75000"/>
                    <a:lumOff val="25000"/>
                  </a:schemeClr>
                </a:solidFill>
              </a:rPr>
              <a:t>capacity building strategy </a:t>
            </a:r>
            <a:r>
              <a:rPr lang="en-GB" sz="2000" dirty="0" smtClean="0">
                <a:solidFill>
                  <a:schemeClr val="tx1">
                    <a:lumMod val="75000"/>
                    <a:lumOff val="25000"/>
                  </a:schemeClr>
                </a:solidFill>
              </a:rPr>
              <a:t>implementation</a:t>
            </a:r>
            <a:endParaRPr lang="en-GB" sz="2000" dirty="0">
              <a:solidFill>
                <a:schemeClr val="tx1">
                  <a:lumMod val="75000"/>
                  <a:lumOff val="25000"/>
                </a:schemeClr>
              </a:solidFill>
            </a:endParaRPr>
          </a:p>
          <a:p>
            <a:pPr marL="1257300" lvl="2" indent="-342900">
              <a:spcAft>
                <a:spcPts val="600"/>
              </a:spcAft>
              <a:buFont typeface="Wingdings" pitchFamily="2" charset="2"/>
              <a:buChar char="§"/>
            </a:pPr>
            <a:r>
              <a:rPr lang="en-GB" sz="2000" dirty="0" smtClean="0">
                <a:solidFill>
                  <a:schemeClr val="tx1">
                    <a:lumMod val="75000"/>
                    <a:lumOff val="25000"/>
                  </a:schemeClr>
                </a:solidFill>
              </a:rPr>
              <a:t>Ensure </a:t>
            </a:r>
            <a:r>
              <a:rPr lang="en-GB" sz="2000" dirty="0">
                <a:solidFill>
                  <a:schemeClr val="tx1">
                    <a:lumMod val="75000"/>
                    <a:lumOff val="25000"/>
                  </a:schemeClr>
                </a:solidFill>
              </a:rPr>
              <a:t>dissemination of SUN experiences within the network, within SUN and more broadly to the general public and other key stakeholders in the </a:t>
            </a:r>
            <a:r>
              <a:rPr lang="en-GB" sz="2000" dirty="0" smtClean="0">
                <a:solidFill>
                  <a:schemeClr val="tx1">
                    <a:lumMod val="75000"/>
                    <a:lumOff val="25000"/>
                  </a:schemeClr>
                </a:solidFill>
              </a:rPr>
              <a:t>field</a:t>
            </a:r>
          </a:p>
          <a:p>
            <a:pPr marL="1257300" lvl="2" indent="-342900">
              <a:spcAft>
                <a:spcPts val="600"/>
              </a:spcAft>
              <a:buFont typeface="Wingdings" pitchFamily="2" charset="2"/>
              <a:buChar char="§"/>
            </a:pPr>
            <a:r>
              <a:rPr lang="en-GB" sz="2000" dirty="0" smtClean="0">
                <a:solidFill>
                  <a:schemeClr val="tx1">
                    <a:lumMod val="75000"/>
                    <a:lumOff val="25000"/>
                  </a:schemeClr>
                </a:solidFill>
              </a:rPr>
              <a:t>Ensure equitable availability, access and use of information in French, English and Spanish</a:t>
            </a:r>
          </a:p>
          <a:p>
            <a:pPr marL="1257300" lvl="2" indent="-342900">
              <a:spcAft>
                <a:spcPts val="600"/>
              </a:spcAft>
              <a:buFont typeface="Wingdings" pitchFamily="2" charset="2"/>
              <a:buChar char="§"/>
            </a:pPr>
            <a:r>
              <a:rPr lang="en-GB" sz="2000" dirty="0" smtClean="0">
                <a:solidFill>
                  <a:schemeClr val="tx1">
                    <a:lumMod val="75000"/>
                    <a:lumOff val="25000"/>
                  </a:schemeClr>
                </a:solidFill>
              </a:rPr>
              <a:t>Capitalise </a:t>
            </a:r>
            <a:r>
              <a:rPr lang="en-GB" sz="2000" dirty="0">
                <a:solidFill>
                  <a:schemeClr val="tx1">
                    <a:lumMod val="75000"/>
                    <a:lumOff val="25000"/>
                  </a:schemeClr>
                </a:solidFill>
              </a:rPr>
              <a:t>on opportunities for raised visibility and </a:t>
            </a:r>
            <a:r>
              <a:rPr lang="en-GB" sz="2000" dirty="0" smtClean="0">
                <a:solidFill>
                  <a:schemeClr val="tx1">
                    <a:lumMod val="75000"/>
                    <a:lumOff val="25000"/>
                  </a:schemeClr>
                </a:solidFill>
              </a:rPr>
              <a:t>advocacy</a:t>
            </a:r>
          </a:p>
          <a:p>
            <a:pPr marL="800100" lvl="1" indent="-342900">
              <a:spcAft>
                <a:spcPts val="600"/>
              </a:spcAft>
              <a:buFont typeface="Wingdings" pitchFamily="2" charset="2"/>
              <a:buChar char="Ø"/>
            </a:pPr>
            <a:r>
              <a:rPr lang="en-GB" sz="2000" b="1" dirty="0" smtClean="0">
                <a:solidFill>
                  <a:schemeClr val="tx1">
                    <a:lumMod val="75000"/>
                    <a:lumOff val="25000"/>
                  </a:schemeClr>
                </a:solidFill>
              </a:rPr>
              <a:t>Support </a:t>
            </a:r>
            <a:r>
              <a:rPr lang="en-GB" sz="2000" b="1" dirty="0">
                <a:solidFill>
                  <a:schemeClr val="tx1">
                    <a:lumMod val="75000"/>
                    <a:lumOff val="25000"/>
                  </a:schemeClr>
                </a:solidFill>
              </a:rPr>
              <a:t>for effective and co-beneficial multi-sectorial </a:t>
            </a:r>
            <a:r>
              <a:rPr lang="en-GB" sz="2000" b="1" dirty="0" smtClean="0">
                <a:solidFill>
                  <a:schemeClr val="tx1">
                    <a:lumMod val="75000"/>
                    <a:lumOff val="25000"/>
                  </a:schemeClr>
                </a:solidFill>
              </a:rPr>
              <a:t>partnerships.</a:t>
            </a:r>
            <a:endParaRPr lang="en-GB" sz="2000" dirty="0">
              <a:solidFill>
                <a:schemeClr val="tx1">
                  <a:lumMod val="75000"/>
                  <a:lumOff val="25000"/>
                </a:schemeClr>
              </a:solidFill>
            </a:endParaRPr>
          </a:p>
          <a:p>
            <a:pPr marL="1257300" lvl="2" indent="-342900">
              <a:spcAft>
                <a:spcPts val="600"/>
              </a:spcAft>
              <a:buFont typeface="Wingdings" pitchFamily="2" charset="2"/>
              <a:buChar char="§"/>
            </a:pPr>
            <a:endParaRPr lang="en-GB" sz="2000" dirty="0">
              <a:solidFill>
                <a:schemeClr val="tx1">
                  <a:lumMod val="75000"/>
                  <a:lumOff val="25000"/>
                </a:schemeClr>
              </a:solidFill>
            </a:endParaRPr>
          </a:p>
        </p:txBody>
      </p:sp>
    </p:spTree>
    <p:extLst>
      <p:ext uri="{BB962C8B-B14F-4D97-AF65-F5344CB8AC3E}">
        <p14:creationId xmlns:p14="http://schemas.microsoft.com/office/powerpoint/2010/main" val="207937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89575"/>
            <a:ext cx="9144000" cy="5968425"/>
          </a:xfrm>
          <a:prstGeom prst="rect">
            <a:avLst/>
          </a:prstGeom>
        </p:spPr>
      </p:pic>
      <p:pic>
        <p:nvPicPr>
          <p:cNvPr id="1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9402" y="75287"/>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181600" y="4114800"/>
            <a:ext cx="3962400" cy="2246769"/>
          </a:xfrm>
          <a:prstGeom prst="rect">
            <a:avLst/>
          </a:prstGeom>
        </p:spPr>
        <p:txBody>
          <a:bodyPr wrap="square">
            <a:spAutoFit/>
          </a:bodyPr>
          <a:lstStyle/>
          <a:p>
            <a:pPr algn="ctr"/>
            <a:r>
              <a:rPr lang="en-US" sz="3200" b="1" dirty="0" smtClean="0">
                <a:solidFill>
                  <a:srgbClr val="E4A018"/>
                </a:solidFill>
              </a:rPr>
              <a:t>It </a:t>
            </a:r>
            <a:r>
              <a:rPr lang="en-US" sz="3200" b="1" dirty="0">
                <a:solidFill>
                  <a:srgbClr val="E4A018"/>
                </a:solidFill>
              </a:rPr>
              <a:t>unites </a:t>
            </a:r>
            <a:r>
              <a:rPr lang="en-US" sz="3200" b="1" dirty="0" smtClean="0">
                <a:solidFill>
                  <a:srgbClr val="E4A018"/>
                </a:solidFill>
              </a:rPr>
              <a:t>people </a:t>
            </a:r>
          </a:p>
          <a:p>
            <a:r>
              <a:rPr lang="en-US" sz="2000" dirty="0">
                <a:solidFill>
                  <a:schemeClr val="bg1"/>
                </a:solidFill>
              </a:rPr>
              <a:t> </a:t>
            </a:r>
            <a:r>
              <a:rPr lang="en-US" sz="2000" dirty="0" smtClean="0">
                <a:solidFill>
                  <a:schemeClr val="bg1"/>
                </a:solidFill>
              </a:rPr>
              <a:t>      from </a:t>
            </a:r>
            <a:r>
              <a:rPr lang="en-US" sz="2000" dirty="0">
                <a:solidFill>
                  <a:schemeClr val="bg1"/>
                </a:solidFill>
              </a:rPr>
              <a:t>governments, civil society, </a:t>
            </a:r>
            <a:r>
              <a:rPr lang="en-US" sz="2000" dirty="0" smtClean="0">
                <a:solidFill>
                  <a:schemeClr val="bg1"/>
                </a:solidFill>
              </a:rPr>
              <a:t>          </a:t>
            </a:r>
          </a:p>
          <a:p>
            <a:r>
              <a:rPr lang="en-US" sz="2000" dirty="0">
                <a:solidFill>
                  <a:schemeClr val="bg1"/>
                </a:solidFill>
              </a:rPr>
              <a:t> </a:t>
            </a:r>
            <a:r>
              <a:rPr lang="en-US" sz="2000" dirty="0" smtClean="0">
                <a:solidFill>
                  <a:schemeClr val="bg1"/>
                </a:solidFill>
              </a:rPr>
              <a:t>           the </a:t>
            </a:r>
            <a:r>
              <a:rPr lang="en-US" sz="2000" dirty="0">
                <a:solidFill>
                  <a:schemeClr val="bg1"/>
                </a:solidFill>
              </a:rPr>
              <a:t>United Nations, donors, </a:t>
            </a:r>
            <a:r>
              <a:rPr lang="en-US" sz="2000" dirty="0" smtClean="0">
                <a:solidFill>
                  <a:schemeClr val="bg1"/>
                </a:solidFill>
              </a:rPr>
              <a:t>  </a:t>
            </a:r>
          </a:p>
          <a:p>
            <a:r>
              <a:rPr lang="en-US" sz="2000" dirty="0">
                <a:solidFill>
                  <a:schemeClr val="bg1"/>
                </a:solidFill>
              </a:rPr>
              <a:t> </a:t>
            </a:r>
            <a:r>
              <a:rPr lang="en-US" sz="2000" dirty="0" smtClean="0">
                <a:solidFill>
                  <a:schemeClr val="bg1"/>
                </a:solidFill>
              </a:rPr>
              <a:t>           businesses &amp; </a:t>
            </a:r>
            <a:r>
              <a:rPr lang="en-US" sz="2000" dirty="0">
                <a:solidFill>
                  <a:schemeClr val="bg1"/>
                </a:solidFill>
              </a:rPr>
              <a:t>researchers – </a:t>
            </a:r>
            <a:endParaRPr lang="en-US" sz="2000" dirty="0" smtClean="0">
              <a:solidFill>
                <a:schemeClr val="bg1"/>
              </a:solidFill>
            </a:endParaRPr>
          </a:p>
          <a:p>
            <a:r>
              <a:rPr lang="en-US" sz="2400" dirty="0" smtClean="0">
                <a:solidFill>
                  <a:schemeClr val="bg1"/>
                </a:solidFill>
              </a:rPr>
              <a:t>         in </a:t>
            </a:r>
            <a:r>
              <a:rPr lang="en-US" sz="2400" dirty="0">
                <a:solidFill>
                  <a:schemeClr val="bg1"/>
                </a:solidFill>
              </a:rPr>
              <a:t>a collective effort to </a:t>
            </a:r>
            <a:r>
              <a:rPr lang="en-US" sz="2400" dirty="0" smtClean="0">
                <a:solidFill>
                  <a:schemeClr val="bg1"/>
                </a:solidFill>
              </a:rPr>
              <a:t>    </a:t>
            </a:r>
          </a:p>
          <a:p>
            <a:r>
              <a:rPr lang="en-US" sz="2400" dirty="0">
                <a:solidFill>
                  <a:schemeClr val="bg1"/>
                </a:solidFill>
              </a:rPr>
              <a:t> </a:t>
            </a:r>
            <a:r>
              <a:rPr lang="en-US" sz="2400" dirty="0" smtClean="0">
                <a:solidFill>
                  <a:schemeClr val="bg1"/>
                </a:solidFill>
              </a:rPr>
              <a:t>                     improve </a:t>
            </a:r>
            <a:r>
              <a:rPr lang="en-US" sz="2400" dirty="0">
                <a:solidFill>
                  <a:schemeClr val="bg1"/>
                </a:solidFill>
              </a:rPr>
              <a:t>nutrition.</a:t>
            </a:r>
          </a:p>
        </p:txBody>
      </p:sp>
      <p:sp>
        <p:nvSpPr>
          <p:cNvPr id="7" name="Rectangle 6"/>
          <p:cNvSpPr/>
          <p:nvPr/>
        </p:nvSpPr>
        <p:spPr>
          <a:xfrm>
            <a:off x="0" y="0"/>
            <a:ext cx="9144000"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7599" y="179278"/>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675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2807" y="342325"/>
            <a:ext cx="4370107" cy="584775"/>
          </a:xfrm>
          <a:prstGeom prst="rect">
            <a:avLst/>
          </a:prstGeom>
        </p:spPr>
        <p:txBody>
          <a:bodyPr wrap="none">
            <a:spAutoFit/>
          </a:bodyPr>
          <a:lstStyle/>
          <a:p>
            <a:r>
              <a:rPr lang="en-US" sz="3200" b="1" dirty="0" smtClean="0">
                <a:solidFill>
                  <a:schemeClr val="bg1"/>
                </a:solidFill>
              </a:rPr>
              <a:t>SUN CSN Priority actions</a:t>
            </a:r>
            <a:endParaRPr lang="en-US" sz="3200" b="1" i="1" dirty="0">
              <a:solidFill>
                <a:schemeClr val="bg1"/>
              </a:solidFill>
            </a:endParaRPr>
          </a:p>
        </p:txBody>
      </p:sp>
      <p:sp>
        <p:nvSpPr>
          <p:cNvPr id="2" name="TextBox 1"/>
          <p:cNvSpPr txBox="1"/>
          <p:nvPr/>
        </p:nvSpPr>
        <p:spPr>
          <a:xfrm>
            <a:off x="76200" y="914400"/>
            <a:ext cx="8686800" cy="5863144"/>
          </a:xfrm>
          <a:prstGeom prst="rect">
            <a:avLst/>
          </a:prstGeom>
          <a:noFill/>
        </p:spPr>
        <p:txBody>
          <a:bodyPr wrap="square" rtlCol="0">
            <a:spAutoFit/>
          </a:bodyPr>
          <a:lstStyle/>
          <a:p>
            <a:pPr marL="180975" algn="just">
              <a:spcAft>
                <a:spcPts val="1200"/>
              </a:spcAft>
            </a:pPr>
            <a:r>
              <a:rPr lang="en-GB" sz="2000" b="1" i="1" dirty="0" smtClean="0">
                <a:solidFill>
                  <a:schemeClr val="accent6">
                    <a:lumMod val="50000"/>
                  </a:schemeClr>
                </a:solidFill>
              </a:rPr>
              <a:t>Ensuring </a:t>
            </a:r>
            <a:r>
              <a:rPr lang="en-GB" sz="2000" b="1" i="1" dirty="0">
                <a:solidFill>
                  <a:schemeClr val="accent6">
                    <a:lumMod val="50000"/>
                  </a:schemeClr>
                </a:solidFill>
              </a:rPr>
              <a:t>that national level advocacy and implementation efforts at the </a:t>
            </a:r>
            <a:r>
              <a:rPr lang="en-GB" sz="2000" b="1" i="1" dirty="0" smtClean="0">
                <a:solidFill>
                  <a:schemeClr val="accent6">
                    <a:lumMod val="50000"/>
                  </a:schemeClr>
                </a:solidFill>
              </a:rPr>
              <a:t>national level translate to global leadership</a:t>
            </a:r>
          </a:p>
          <a:p>
            <a:pPr marL="800100" lvl="1" indent="-342900">
              <a:spcAft>
                <a:spcPts val="600"/>
              </a:spcAft>
              <a:buFont typeface="Wingdings" pitchFamily="2" charset="2"/>
              <a:buChar char="Ø"/>
            </a:pPr>
            <a:r>
              <a:rPr lang="en-GB" sz="2000" b="1" dirty="0" smtClean="0">
                <a:solidFill>
                  <a:schemeClr val="tx1">
                    <a:lumMod val="75000"/>
                    <a:lumOff val="25000"/>
                  </a:schemeClr>
                </a:solidFill>
              </a:rPr>
              <a:t>Facilitating a reporting process that captures progress</a:t>
            </a:r>
            <a:r>
              <a:rPr lang="en-GB" sz="2000" dirty="0" smtClean="0">
                <a:solidFill>
                  <a:schemeClr val="tx1">
                    <a:lumMod val="75000"/>
                    <a:lumOff val="25000"/>
                  </a:schemeClr>
                </a:solidFill>
              </a:rPr>
              <a:t> of vital Civil Society advocacy and implementation efforts in SUN countries around the 4 SUN processes:</a:t>
            </a:r>
          </a:p>
          <a:p>
            <a:pPr lvl="1">
              <a:spcAft>
                <a:spcPts val="600"/>
              </a:spcAft>
            </a:pPr>
            <a:endParaRPr lang="en-GB" sz="2000" dirty="0" smtClean="0">
              <a:solidFill>
                <a:schemeClr val="tx1">
                  <a:lumMod val="75000"/>
                  <a:lumOff val="25000"/>
                </a:schemeClr>
              </a:solidFill>
            </a:endParaRPr>
          </a:p>
          <a:p>
            <a:pPr lvl="1">
              <a:spcAft>
                <a:spcPts val="600"/>
              </a:spcAft>
            </a:pPr>
            <a:endParaRPr lang="en-GB" sz="2000" dirty="0">
              <a:solidFill>
                <a:schemeClr val="tx1">
                  <a:lumMod val="75000"/>
                  <a:lumOff val="25000"/>
                </a:schemeClr>
              </a:solidFill>
            </a:endParaRPr>
          </a:p>
          <a:p>
            <a:pPr lvl="1">
              <a:spcAft>
                <a:spcPts val="600"/>
              </a:spcAft>
            </a:pPr>
            <a:endParaRPr lang="en-GB" sz="2000" dirty="0" smtClean="0">
              <a:solidFill>
                <a:schemeClr val="tx1">
                  <a:lumMod val="75000"/>
                  <a:lumOff val="25000"/>
                </a:schemeClr>
              </a:solidFill>
            </a:endParaRPr>
          </a:p>
          <a:p>
            <a:pPr lvl="1">
              <a:spcAft>
                <a:spcPts val="600"/>
              </a:spcAft>
            </a:pPr>
            <a:endParaRPr lang="en-GB" sz="2000" dirty="0" smtClean="0">
              <a:solidFill>
                <a:schemeClr val="tx1">
                  <a:lumMod val="75000"/>
                  <a:lumOff val="25000"/>
                </a:schemeClr>
              </a:solidFill>
            </a:endParaRPr>
          </a:p>
          <a:p>
            <a:pPr lvl="1">
              <a:spcAft>
                <a:spcPts val="600"/>
              </a:spcAft>
            </a:pPr>
            <a:endParaRPr lang="en-GB" sz="2000" dirty="0">
              <a:solidFill>
                <a:schemeClr val="tx1">
                  <a:lumMod val="75000"/>
                  <a:lumOff val="25000"/>
                </a:schemeClr>
              </a:solidFill>
            </a:endParaRPr>
          </a:p>
          <a:p>
            <a:pPr lvl="1">
              <a:spcAft>
                <a:spcPts val="600"/>
              </a:spcAft>
            </a:pPr>
            <a:endParaRPr lang="en-GB" sz="2000" dirty="0">
              <a:solidFill>
                <a:schemeClr val="tx1">
                  <a:lumMod val="75000"/>
                  <a:lumOff val="25000"/>
                </a:schemeClr>
              </a:solidFill>
            </a:endParaRPr>
          </a:p>
          <a:p>
            <a:pPr lvl="1">
              <a:spcAft>
                <a:spcPts val="600"/>
              </a:spcAft>
            </a:pPr>
            <a:endParaRPr lang="en-GB" sz="2000" dirty="0" smtClean="0">
              <a:solidFill>
                <a:schemeClr val="tx1">
                  <a:lumMod val="75000"/>
                  <a:lumOff val="25000"/>
                </a:schemeClr>
              </a:solidFill>
            </a:endParaRPr>
          </a:p>
          <a:p>
            <a:pPr marL="800100" lvl="1" indent="-342900">
              <a:spcAft>
                <a:spcPts val="600"/>
              </a:spcAft>
              <a:buFont typeface="Wingdings" pitchFamily="2" charset="2"/>
              <a:buChar char="Ø"/>
            </a:pPr>
            <a:r>
              <a:rPr lang="en-GB" sz="2000" b="1" dirty="0" smtClean="0">
                <a:solidFill>
                  <a:schemeClr val="tx1">
                    <a:lumMod val="75000"/>
                    <a:lumOff val="25000"/>
                  </a:schemeClr>
                </a:solidFill>
              </a:rPr>
              <a:t>Capturing </a:t>
            </a:r>
            <a:r>
              <a:rPr lang="en-GB" sz="2000" b="1" dirty="0">
                <a:solidFill>
                  <a:schemeClr val="tx1">
                    <a:lumMod val="75000"/>
                    <a:lumOff val="25000"/>
                  </a:schemeClr>
                </a:solidFill>
              </a:rPr>
              <a:t>lessons learnt </a:t>
            </a:r>
            <a:r>
              <a:rPr lang="en-GB" sz="2000" dirty="0">
                <a:solidFill>
                  <a:schemeClr val="tx1">
                    <a:lumMod val="75000"/>
                    <a:lumOff val="25000"/>
                  </a:schemeClr>
                </a:solidFill>
              </a:rPr>
              <a:t>in a manner that will be available and relevant to the global </a:t>
            </a:r>
            <a:r>
              <a:rPr lang="en-GB" sz="2000" dirty="0" smtClean="0">
                <a:solidFill>
                  <a:schemeClr val="tx1">
                    <a:lumMod val="75000"/>
                    <a:lumOff val="25000"/>
                  </a:schemeClr>
                </a:solidFill>
              </a:rPr>
              <a:t>arena</a:t>
            </a:r>
            <a:endParaRPr lang="en-GB" sz="2000" dirty="0">
              <a:solidFill>
                <a:schemeClr val="tx1">
                  <a:lumMod val="75000"/>
                  <a:lumOff val="25000"/>
                </a:schemeClr>
              </a:solidFill>
            </a:endParaRPr>
          </a:p>
          <a:p>
            <a:pPr marL="800100" lvl="1" indent="-342900">
              <a:spcAft>
                <a:spcPts val="600"/>
              </a:spcAft>
              <a:buFont typeface="Wingdings" pitchFamily="2" charset="2"/>
              <a:buChar char="Ø"/>
            </a:pPr>
            <a:r>
              <a:rPr lang="en-GB" sz="2000" b="1" dirty="0" smtClean="0">
                <a:solidFill>
                  <a:schemeClr val="tx1">
                    <a:lumMod val="75000"/>
                    <a:lumOff val="25000"/>
                  </a:schemeClr>
                </a:solidFill>
              </a:rPr>
              <a:t>Advocating</a:t>
            </a:r>
            <a:r>
              <a:rPr lang="en-GB" sz="2000" dirty="0" smtClean="0">
                <a:solidFill>
                  <a:schemeClr val="tx1">
                    <a:lumMod val="75000"/>
                    <a:lumOff val="25000"/>
                  </a:schemeClr>
                </a:solidFill>
              </a:rPr>
              <a:t> </a:t>
            </a:r>
            <a:r>
              <a:rPr lang="en-GB" sz="2000" dirty="0">
                <a:solidFill>
                  <a:schemeClr val="tx1">
                    <a:lumMod val="75000"/>
                    <a:lumOff val="25000"/>
                  </a:schemeClr>
                </a:solidFill>
              </a:rPr>
              <a:t>– influencing country and donor policies and priorities, specific policy changes and integration of nutrition in global </a:t>
            </a:r>
            <a:r>
              <a:rPr lang="en-GB" sz="2000" dirty="0" smtClean="0">
                <a:solidFill>
                  <a:schemeClr val="tx1">
                    <a:lumMod val="75000"/>
                    <a:lumOff val="25000"/>
                  </a:schemeClr>
                </a:solidFill>
              </a:rPr>
              <a:t>policies</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67943" y="2461176"/>
            <a:ext cx="4303314" cy="278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984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2807" y="342325"/>
            <a:ext cx="3906454" cy="584775"/>
          </a:xfrm>
          <a:prstGeom prst="rect">
            <a:avLst/>
          </a:prstGeom>
        </p:spPr>
        <p:txBody>
          <a:bodyPr wrap="none">
            <a:spAutoFit/>
          </a:bodyPr>
          <a:lstStyle/>
          <a:p>
            <a:r>
              <a:rPr lang="en-US" sz="3200" b="1" dirty="0" smtClean="0">
                <a:solidFill>
                  <a:schemeClr val="bg1"/>
                </a:solidFill>
              </a:rPr>
              <a:t>Advocacy at the heart</a:t>
            </a:r>
            <a:endParaRPr lang="en-US" sz="3200" b="1" i="1" dirty="0">
              <a:solidFill>
                <a:schemeClr val="bg1"/>
              </a:solidFill>
            </a:endParaRPr>
          </a:p>
        </p:txBody>
      </p:sp>
      <p:sp>
        <p:nvSpPr>
          <p:cNvPr id="2" name="TextBox 1"/>
          <p:cNvSpPr txBox="1"/>
          <p:nvPr/>
        </p:nvSpPr>
        <p:spPr>
          <a:xfrm>
            <a:off x="76200" y="1312307"/>
            <a:ext cx="8686800" cy="4555093"/>
          </a:xfrm>
          <a:prstGeom prst="rect">
            <a:avLst/>
          </a:prstGeom>
          <a:noFill/>
        </p:spPr>
        <p:txBody>
          <a:bodyPr wrap="square" rtlCol="0">
            <a:spAutoFit/>
          </a:bodyPr>
          <a:lstStyle/>
          <a:p>
            <a:pPr marL="800100" lvl="1" indent="-342900">
              <a:spcBef>
                <a:spcPts val="600"/>
              </a:spcBef>
              <a:spcAft>
                <a:spcPts val="600"/>
              </a:spcAft>
              <a:buFont typeface="Wingdings" pitchFamily="2" charset="2"/>
              <a:buChar char="Ø"/>
            </a:pPr>
            <a:r>
              <a:rPr lang="en-GB" sz="2000" b="1" dirty="0" smtClean="0">
                <a:solidFill>
                  <a:schemeClr val="tx1">
                    <a:lumMod val="75000"/>
                    <a:lumOff val="25000"/>
                  </a:schemeClr>
                </a:solidFill>
              </a:rPr>
              <a:t>Advocacy </a:t>
            </a:r>
            <a:r>
              <a:rPr lang="en-GB" sz="2000" b="1" dirty="0">
                <a:solidFill>
                  <a:schemeClr val="tx1">
                    <a:lumMod val="75000"/>
                    <a:lumOff val="25000"/>
                  </a:schemeClr>
                </a:solidFill>
              </a:rPr>
              <a:t>for nutrition </a:t>
            </a:r>
            <a:r>
              <a:rPr lang="en-GB" sz="2000" dirty="0">
                <a:solidFill>
                  <a:schemeClr val="tx1">
                    <a:lumMod val="75000"/>
                    <a:lumOff val="25000"/>
                  </a:schemeClr>
                </a:solidFill>
              </a:rPr>
              <a:t>at the national level </a:t>
            </a:r>
            <a:r>
              <a:rPr lang="en-GB" sz="2000" b="1" dirty="0">
                <a:solidFill>
                  <a:schemeClr val="tx1">
                    <a:lumMod val="75000"/>
                    <a:lumOff val="25000"/>
                  </a:schemeClr>
                </a:solidFill>
              </a:rPr>
              <a:t>continues to be </a:t>
            </a:r>
            <a:r>
              <a:rPr lang="en-GB" sz="2000" b="1" dirty="0" smtClean="0">
                <a:solidFill>
                  <a:schemeClr val="tx1">
                    <a:lumMod val="75000"/>
                    <a:lumOff val="25000"/>
                  </a:schemeClr>
                </a:solidFill>
              </a:rPr>
              <a:t>strengthened</a:t>
            </a:r>
          </a:p>
          <a:p>
            <a:pPr marL="800100" lvl="1" indent="-342900">
              <a:spcBef>
                <a:spcPts val="600"/>
              </a:spcBef>
              <a:spcAft>
                <a:spcPts val="600"/>
              </a:spcAft>
              <a:buFont typeface="Wingdings" pitchFamily="2" charset="2"/>
              <a:buChar char="Ø"/>
            </a:pPr>
            <a:r>
              <a:rPr lang="en-GB" sz="2000" b="1" dirty="0" smtClean="0">
                <a:solidFill>
                  <a:schemeClr val="tx1">
                    <a:lumMod val="75000"/>
                    <a:lumOff val="25000"/>
                  </a:schemeClr>
                </a:solidFill>
              </a:rPr>
              <a:t>Linkages </a:t>
            </a:r>
            <a:r>
              <a:rPr lang="en-GB" sz="2000" b="1" dirty="0">
                <a:solidFill>
                  <a:schemeClr val="tx1">
                    <a:lumMod val="75000"/>
                    <a:lumOff val="25000"/>
                  </a:schemeClr>
                </a:solidFill>
              </a:rPr>
              <a:t>to the global agenda have been limited </a:t>
            </a:r>
            <a:r>
              <a:rPr lang="en-GB" sz="2000" dirty="0">
                <a:solidFill>
                  <a:schemeClr val="tx1">
                    <a:lumMod val="75000"/>
                    <a:lumOff val="25000"/>
                  </a:schemeClr>
                </a:solidFill>
              </a:rPr>
              <a:t>and depended on relationships between key </a:t>
            </a:r>
            <a:r>
              <a:rPr lang="en-GB" sz="2000" dirty="0" smtClean="0">
                <a:solidFill>
                  <a:schemeClr val="tx1">
                    <a:lumMod val="75000"/>
                    <a:lumOff val="25000"/>
                  </a:schemeClr>
                </a:solidFill>
              </a:rPr>
              <a:t>individuals</a:t>
            </a:r>
          </a:p>
          <a:p>
            <a:pPr marL="800100" lvl="1" indent="-342900">
              <a:spcBef>
                <a:spcPts val="600"/>
              </a:spcBef>
              <a:spcAft>
                <a:spcPts val="600"/>
              </a:spcAft>
              <a:buFont typeface="Wingdings" pitchFamily="2" charset="2"/>
              <a:buChar char="Ø"/>
            </a:pPr>
            <a:r>
              <a:rPr lang="en-GB" sz="2000" b="1" dirty="0" smtClean="0">
                <a:solidFill>
                  <a:schemeClr val="tx1">
                    <a:lumMod val="75000"/>
                    <a:lumOff val="25000"/>
                  </a:schemeClr>
                </a:solidFill>
              </a:rPr>
              <a:t>A major global advocacy success - </a:t>
            </a:r>
            <a:r>
              <a:rPr lang="en-GB" sz="2000" dirty="0" smtClean="0">
                <a:solidFill>
                  <a:schemeClr val="tx1">
                    <a:lumMod val="75000"/>
                    <a:lumOff val="25000"/>
                  </a:schemeClr>
                </a:solidFill>
              </a:rPr>
              <a:t>CSOs </a:t>
            </a:r>
            <a:r>
              <a:rPr lang="en-GB" sz="2000" dirty="0">
                <a:solidFill>
                  <a:schemeClr val="tx1">
                    <a:lumMod val="75000"/>
                    <a:lumOff val="25000"/>
                  </a:schemeClr>
                </a:solidFill>
              </a:rPr>
              <a:t>have worked in a concerted manor to influence global nutrition </a:t>
            </a:r>
            <a:r>
              <a:rPr lang="en-GB" sz="2000" dirty="0" smtClean="0">
                <a:solidFill>
                  <a:schemeClr val="tx1">
                    <a:lumMod val="75000"/>
                    <a:lumOff val="25000"/>
                  </a:schemeClr>
                </a:solidFill>
              </a:rPr>
              <a:t>events: </a:t>
            </a:r>
          </a:p>
          <a:p>
            <a:pPr marL="1257300" lvl="2" indent="-342900">
              <a:spcBef>
                <a:spcPts val="600"/>
              </a:spcBef>
              <a:spcAft>
                <a:spcPts val="600"/>
              </a:spcAft>
              <a:buFont typeface="Arial" pitchFamily="34" charset="0"/>
              <a:buChar char="•"/>
            </a:pPr>
            <a:r>
              <a:rPr lang="en-GB" sz="2000" dirty="0" smtClean="0">
                <a:solidFill>
                  <a:schemeClr val="tx1">
                    <a:lumMod val="75000"/>
                    <a:lumOff val="25000"/>
                  </a:schemeClr>
                </a:solidFill>
              </a:rPr>
              <a:t>Hosting </a:t>
            </a:r>
            <a:r>
              <a:rPr lang="en-GB" sz="2000" dirty="0">
                <a:solidFill>
                  <a:schemeClr val="tx1">
                    <a:lumMod val="75000"/>
                    <a:lumOff val="25000"/>
                  </a:schemeClr>
                </a:solidFill>
              </a:rPr>
              <a:t>a ‘</a:t>
            </a:r>
            <a:r>
              <a:rPr lang="en-GB" sz="2000" b="1" dirty="0">
                <a:solidFill>
                  <a:schemeClr val="tx1">
                    <a:lumMod val="75000"/>
                    <a:lumOff val="25000"/>
                  </a:schemeClr>
                </a:solidFill>
              </a:rPr>
              <a:t>Global Day of Action</a:t>
            </a:r>
            <a:r>
              <a:rPr lang="en-GB" sz="2000" dirty="0">
                <a:solidFill>
                  <a:schemeClr val="tx1">
                    <a:lumMod val="75000"/>
                    <a:lumOff val="25000"/>
                  </a:schemeClr>
                </a:solidFill>
              </a:rPr>
              <a:t>’ to galvanize political commitment to nutrition in the run up to the Nutrition for Growth Event and the </a:t>
            </a:r>
            <a:r>
              <a:rPr lang="en-GB" sz="2000" dirty="0" smtClean="0">
                <a:solidFill>
                  <a:schemeClr val="tx1">
                    <a:lumMod val="75000"/>
                    <a:lumOff val="25000"/>
                  </a:schemeClr>
                </a:solidFill>
              </a:rPr>
              <a:t>G8</a:t>
            </a:r>
          </a:p>
          <a:p>
            <a:pPr marL="1257300" lvl="2" indent="-342900">
              <a:spcBef>
                <a:spcPts val="600"/>
              </a:spcBef>
              <a:spcAft>
                <a:spcPts val="600"/>
              </a:spcAft>
              <a:buFont typeface="Arial" pitchFamily="34" charset="0"/>
              <a:buChar char="•"/>
            </a:pPr>
            <a:r>
              <a:rPr lang="en-GB" sz="2000" dirty="0" smtClean="0">
                <a:solidFill>
                  <a:schemeClr val="tx1">
                    <a:lumMod val="75000"/>
                    <a:lumOff val="25000"/>
                  </a:schemeClr>
                </a:solidFill>
              </a:rPr>
              <a:t>Contributing to the success in securing </a:t>
            </a:r>
            <a:r>
              <a:rPr lang="en-GB" sz="2000" b="1" dirty="0" smtClean="0">
                <a:solidFill>
                  <a:schemeClr val="tx1">
                    <a:lumMod val="75000"/>
                    <a:lumOff val="25000"/>
                  </a:schemeClr>
                </a:solidFill>
              </a:rPr>
              <a:t>commitments</a:t>
            </a:r>
            <a:r>
              <a:rPr lang="en-GB" sz="2000" dirty="0" smtClean="0">
                <a:solidFill>
                  <a:schemeClr val="tx1">
                    <a:lumMod val="75000"/>
                    <a:lumOff val="25000"/>
                  </a:schemeClr>
                </a:solidFill>
              </a:rPr>
              <a:t> at the </a:t>
            </a:r>
            <a:r>
              <a:rPr lang="en-GB" sz="2000" b="1" dirty="0" smtClean="0">
                <a:solidFill>
                  <a:schemeClr val="tx1">
                    <a:lumMod val="75000"/>
                    <a:lumOff val="25000"/>
                  </a:schemeClr>
                </a:solidFill>
              </a:rPr>
              <a:t>Nutrition </a:t>
            </a:r>
            <a:r>
              <a:rPr lang="en-GB" sz="2000" b="1" dirty="0">
                <a:solidFill>
                  <a:schemeClr val="tx1">
                    <a:lumMod val="75000"/>
                    <a:lumOff val="25000"/>
                  </a:schemeClr>
                </a:solidFill>
              </a:rPr>
              <a:t>for </a:t>
            </a:r>
            <a:r>
              <a:rPr lang="en-GB" sz="2000" b="1" dirty="0" smtClean="0">
                <a:solidFill>
                  <a:schemeClr val="tx1">
                    <a:lumMod val="75000"/>
                    <a:lumOff val="25000"/>
                  </a:schemeClr>
                </a:solidFill>
              </a:rPr>
              <a:t>Growth</a:t>
            </a:r>
            <a:r>
              <a:rPr lang="en-GB" sz="2000" dirty="0" smtClean="0">
                <a:solidFill>
                  <a:schemeClr val="tx1">
                    <a:lumMod val="75000"/>
                    <a:lumOff val="25000"/>
                  </a:schemeClr>
                </a:solidFill>
              </a:rPr>
              <a:t> event</a:t>
            </a:r>
            <a:endParaRPr lang="en-GB" sz="2000" dirty="0">
              <a:solidFill>
                <a:schemeClr val="tx1">
                  <a:lumMod val="75000"/>
                  <a:lumOff val="25000"/>
                </a:schemeClr>
              </a:solidFill>
            </a:endParaRPr>
          </a:p>
          <a:p>
            <a:pPr marL="1257300" lvl="2" indent="-342900">
              <a:spcBef>
                <a:spcPts val="600"/>
              </a:spcBef>
              <a:spcAft>
                <a:spcPts val="600"/>
              </a:spcAft>
              <a:buFont typeface="Arial" pitchFamily="34" charset="0"/>
              <a:buChar char="•"/>
            </a:pPr>
            <a:r>
              <a:rPr lang="en-GB" sz="2000" b="1" dirty="0" smtClean="0">
                <a:solidFill>
                  <a:schemeClr val="tx1">
                    <a:lumMod val="75000"/>
                    <a:lumOff val="25000"/>
                  </a:schemeClr>
                </a:solidFill>
              </a:rPr>
              <a:t>Coordinating </a:t>
            </a:r>
            <a:r>
              <a:rPr lang="en-GB" sz="2000" b="1" dirty="0">
                <a:solidFill>
                  <a:schemeClr val="tx1">
                    <a:lumMod val="75000"/>
                    <a:lumOff val="25000"/>
                  </a:schemeClr>
                </a:solidFill>
              </a:rPr>
              <a:t>efforts </a:t>
            </a:r>
            <a:r>
              <a:rPr lang="en-GB" sz="2000" dirty="0">
                <a:solidFill>
                  <a:schemeClr val="tx1">
                    <a:lumMod val="75000"/>
                    <a:lumOff val="25000"/>
                  </a:schemeClr>
                </a:solidFill>
              </a:rPr>
              <a:t>to speak to governments with a common voice on the need to scale up financing for SUN countries national nutrition plans</a:t>
            </a:r>
            <a:endParaRPr lang="en-GB" sz="2000" dirty="0" smtClean="0">
              <a:solidFill>
                <a:schemeClr val="tx1">
                  <a:lumMod val="75000"/>
                  <a:lumOff val="25000"/>
                </a:schemeClr>
              </a:solidFill>
            </a:endParaRPr>
          </a:p>
        </p:txBody>
      </p:sp>
    </p:spTree>
    <p:extLst>
      <p:ext uri="{BB962C8B-B14F-4D97-AF65-F5344CB8AC3E}">
        <p14:creationId xmlns:p14="http://schemas.microsoft.com/office/powerpoint/2010/main" val="937935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89575"/>
            <a:ext cx="9151620" cy="608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2400" y="1003300"/>
            <a:ext cx="2083199" cy="584775"/>
          </a:xfrm>
          <a:prstGeom prst="rect">
            <a:avLst/>
          </a:prstGeom>
          <a:noFill/>
        </p:spPr>
        <p:txBody>
          <a:bodyPr wrap="none" rtlCol="0">
            <a:spAutoFit/>
          </a:bodyPr>
          <a:lstStyle/>
          <a:p>
            <a:r>
              <a:rPr lang="en-US" sz="3200" b="1" dirty="0" smtClean="0">
                <a:solidFill>
                  <a:srgbClr val="E4A018"/>
                </a:solidFill>
              </a:rPr>
              <a:t>Together….</a:t>
            </a:r>
            <a:endParaRPr lang="en-US" sz="3200" b="1" dirty="0">
              <a:solidFill>
                <a:srgbClr val="E4A018"/>
              </a:solidFill>
            </a:endParaRPr>
          </a:p>
        </p:txBody>
      </p:sp>
      <p:sp>
        <p:nvSpPr>
          <p:cNvPr id="13" name="Rectangle 12"/>
          <p:cNvSpPr/>
          <p:nvPr/>
        </p:nvSpPr>
        <p:spPr>
          <a:xfrm>
            <a:off x="0" y="0"/>
            <a:ext cx="9144000"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7599" y="179278"/>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1689100"/>
            <a:ext cx="3429000" cy="4154984"/>
          </a:xfrm>
          <a:prstGeom prst="rect">
            <a:avLst/>
          </a:prstGeom>
        </p:spPr>
        <p:txBody>
          <a:bodyPr wrap="square">
            <a:spAutoFit/>
          </a:bodyPr>
          <a:lstStyle/>
          <a:p>
            <a:pPr fontAlgn="base"/>
            <a:r>
              <a:rPr lang="en-US" sz="2000" b="1" dirty="0" smtClean="0">
                <a:solidFill>
                  <a:schemeClr val="bg1"/>
                </a:solidFill>
              </a:rPr>
              <a:t>W</a:t>
            </a:r>
            <a:r>
              <a:rPr lang="en-US" sz="2400" b="1" dirty="0" smtClean="0">
                <a:solidFill>
                  <a:schemeClr val="bg1"/>
                </a:solidFill>
              </a:rPr>
              <a:t>e are revealing what    </a:t>
            </a:r>
          </a:p>
          <a:p>
            <a:pPr fontAlgn="base"/>
            <a:r>
              <a:rPr lang="en-US" sz="2400" b="1" dirty="0">
                <a:solidFill>
                  <a:schemeClr val="bg1"/>
                </a:solidFill>
              </a:rPr>
              <a:t> </a:t>
            </a:r>
            <a:r>
              <a:rPr lang="en-US" sz="2400" b="1" dirty="0" smtClean="0">
                <a:solidFill>
                  <a:schemeClr val="bg1"/>
                </a:solidFill>
              </a:rPr>
              <a:t>    has been hidden to all.  </a:t>
            </a:r>
          </a:p>
          <a:p>
            <a:pPr fontAlgn="base"/>
            <a:endParaRPr lang="en-US" sz="2400" b="1" dirty="0">
              <a:solidFill>
                <a:schemeClr val="bg1"/>
              </a:solidFill>
            </a:endParaRPr>
          </a:p>
          <a:p>
            <a:pPr fontAlgn="base"/>
            <a:r>
              <a:rPr lang="en-US" sz="2400" b="1" dirty="0" smtClean="0">
                <a:solidFill>
                  <a:schemeClr val="bg1"/>
                </a:solidFill>
              </a:rPr>
              <a:t>We are making healthier    </a:t>
            </a:r>
          </a:p>
          <a:p>
            <a:pPr fontAlgn="base"/>
            <a:r>
              <a:rPr lang="en-US" sz="2400" b="1" dirty="0">
                <a:solidFill>
                  <a:schemeClr val="bg1"/>
                </a:solidFill>
              </a:rPr>
              <a:t> </a:t>
            </a:r>
            <a:r>
              <a:rPr lang="en-US" sz="2400" b="1" dirty="0" smtClean="0">
                <a:solidFill>
                  <a:schemeClr val="bg1"/>
                </a:solidFill>
              </a:rPr>
              <a:t>  &amp; stronger societies.</a:t>
            </a:r>
          </a:p>
          <a:p>
            <a:pPr fontAlgn="base"/>
            <a:endParaRPr lang="en-US" sz="2400" b="1" dirty="0" smtClean="0">
              <a:solidFill>
                <a:schemeClr val="bg1"/>
              </a:solidFill>
            </a:endParaRPr>
          </a:p>
          <a:p>
            <a:pPr fontAlgn="base"/>
            <a:r>
              <a:rPr lang="en-US" sz="2400" b="1" dirty="0" smtClean="0">
                <a:solidFill>
                  <a:schemeClr val="bg1"/>
                </a:solidFill>
              </a:rPr>
              <a:t>Our goal is a better </a:t>
            </a:r>
          </a:p>
          <a:p>
            <a:pPr fontAlgn="base"/>
            <a:r>
              <a:rPr lang="en-US" sz="2400" b="1" dirty="0" smtClean="0">
                <a:solidFill>
                  <a:schemeClr val="bg1"/>
                </a:solidFill>
              </a:rPr>
              <a:t>world for all</a:t>
            </a:r>
          </a:p>
          <a:p>
            <a:pPr fontAlgn="base"/>
            <a:r>
              <a:rPr lang="en-US" sz="2400" b="1" dirty="0" smtClean="0">
                <a:solidFill>
                  <a:schemeClr val="bg1"/>
                </a:solidFill>
              </a:rPr>
              <a:t>    …especially our   </a:t>
            </a:r>
          </a:p>
          <a:p>
            <a:pPr fontAlgn="base"/>
            <a:r>
              <a:rPr lang="en-US" sz="2400" b="1" dirty="0">
                <a:solidFill>
                  <a:schemeClr val="bg1"/>
                </a:solidFill>
              </a:rPr>
              <a:t>	</a:t>
            </a:r>
            <a:r>
              <a:rPr lang="en-US" sz="2400" b="1" dirty="0" smtClean="0">
                <a:solidFill>
                  <a:schemeClr val="bg1"/>
                </a:solidFill>
              </a:rPr>
              <a:t>         children</a:t>
            </a:r>
          </a:p>
          <a:p>
            <a:pPr fontAlgn="base"/>
            <a:endParaRPr lang="en-US" sz="2400" b="1" dirty="0">
              <a:solidFill>
                <a:schemeClr val="bg1"/>
              </a:solidFill>
            </a:endParaRPr>
          </a:p>
        </p:txBody>
      </p:sp>
      <p:sp>
        <p:nvSpPr>
          <p:cNvPr id="3" name="Rectangle 2"/>
          <p:cNvSpPr/>
          <p:nvPr/>
        </p:nvSpPr>
        <p:spPr>
          <a:xfrm>
            <a:off x="1600599" y="6161037"/>
            <a:ext cx="1577548" cy="461665"/>
          </a:xfrm>
          <a:prstGeom prst="rect">
            <a:avLst/>
          </a:prstGeom>
        </p:spPr>
        <p:txBody>
          <a:bodyPr wrap="none">
            <a:spAutoFit/>
          </a:bodyPr>
          <a:lstStyle/>
          <a:p>
            <a:pPr algn="ctr" fontAlgn="base"/>
            <a:r>
              <a:rPr lang="en-US" sz="2400" b="1" i="1" dirty="0">
                <a:solidFill>
                  <a:schemeClr val="bg1"/>
                </a:solidFill>
              </a:rPr>
              <a:t>Thank you </a:t>
            </a:r>
          </a:p>
        </p:txBody>
      </p:sp>
    </p:spTree>
    <p:extLst>
      <p:ext uri="{BB962C8B-B14F-4D97-AF65-F5344CB8AC3E}">
        <p14:creationId xmlns:p14="http://schemas.microsoft.com/office/powerpoint/2010/main" val="3938989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89575"/>
            <a:ext cx="9144000" cy="60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04800" y="957590"/>
            <a:ext cx="1470082" cy="523220"/>
          </a:xfrm>
          <a:prstGeom prst="rect">
            <a:avLst/>
          </a:prstGeom>
          <a:noFill/>
        </p:spPr>
        <p:txBody>
          <a:bodyPr wrap="none" rtlCol="0">
            <a:spAutoFit/>
          </a:bodyPr>
          <a:lstStyle/>
          <a:p>
            <a:r>
              <a:rPr lang="en-US" sz="2800" b="1" dirty="0" smtClean="0">
                <a:solidFill>
                  <a:srgbClr val="E4A018"/>
                </a:solidFill>
              </a:rPr>
              <a:t>together</a:t>
            </a:r>
            <a:endParaRPr lang="en-US" sz="2800" b="1" dirty="0">
              <a:solidFill>
                <a:srgbClr val="E4A018"/>
              </a:solidFill>
            </a:endParaRPr>
          </a:p>
        </p:txBody>
      </p:sp>
      <p:sp>
        <p:nvSpPr>
          <p:cNvPr id="13" name="Rectangle 12"/>
          <p:cNvSpPr/>
          <p:nvPr/>
        </p:nvSpPr>
        <p:spPr>
          <a:xfrm>
            <a:off x="0" y="0"/>
            <a:ext cx="9144000"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7599" y="179278"/>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371600"/>
            <a:ext cx="4572000" cy="1815882"/>
          </a:xfrm>
          <a:prstGeom prst="rect">
            <a:avLst/>
          </a:prstGeom>
        </p:spPr>
        <p:txBody>
          <a:bodyPr>
            <a:spAutoFit/>
          </a:bodyPr>
          <a:lstStyle/>
          <a:p>
            <a:pPr fontAlgn="base"/>
            <a:r>
              <a:rPr lang="en-US" sz="2000" dirty="0" smtClean="0">
                <a:solidFill>
                  <a:schemeClr val="bg1"/>
                </a:solidFill>
              </a:rPr>
              <a:t>           we </a:t>
            </a:r>
            <a:r>
              <a:rPr lang="en-US" sz="2000" dirty="0">
                <a:solidFill>
                  <a:schemeClr val="bg1"/>
                </a:solidFill>
              </a:rPr>
              <a:t>can achieve</a:t>
            </a:r>
          </a:p>
          <a:p>
            <a:pPr fontAlgn="base"/>
            <a:r>
              <a:rPr lang="en-US" sz="2000" dirty="0" smtClean="0">
                <a:solidFill>
                  <a:schemeClr val="bg1"/>
                </a:solidFill>
              </a:rPr>
              <a:t>  what </a:t>
            </a:r>
            <a:r>
              <a:rPr lang="en-US" sz="2000" dirty="0">
                <a:solidFill>
                  <a:schemeClr val="bg1"/>
                </a:solidFill>
              </a:rPr>
              <a:t>no single effort could,</a:t>
            </a:r>
          </a:p>
          <a:p>
            <a:pPr fontAlgn="base"/>
            <a:r>
              <a:rPr lang="en-US" sz="2400" b="1" dirty="0" smtClean="0">
                <a:solidFill>
                  <a:schemeClr val="bg1"/>
                </a:solidFill>
              </a:rPr>
              <a:t>     and </a:t>
            </a:r>
            <a:r>
              <a:rPr lang="en-US" sz="2400" b="1" dirty="0">
                <a:solidFill>
                  <a:schemeClr val="bg1"/>
                </a:solidFill>
              </a:rPr>
              <a:t>make the world a </a:t>
            </a:r>
            <a:endParaRPr lang="en-US" sz="2400" b="1" dirty="0" smtClean="0">
              <a:solidFill>
                <a:schemeClr val="bg1"/>
              </a:solidFill>
            </a:endParaRPr>
          </a:p>
          <a:p>
            <a:pPr fontAlgn="base"/>
            <a:r>
              <a:rPr lang="en-US" sz="2400" b="1" dirty="0" smtClean="0">
                <a:solidFill>
                  <a:schemeClr val="bg1"/>
                </a:solidFill>
              </a:rPr>
              <a:t>     healthier, stronger </a:t>
            </a:r>
          </a:p>
          <a:p>
            <a:pPr fontAlgn="base"/>
            <a:r>
              <a:rPr lang="en-US" sz="2400" b="1" dirty="0" smtClean="0">
                <a:solidFill>
                  <a:schemeClr val="bg1"/>
                </a:solidFill>
              </a:rPr>
              <a:t>            place </a:t>
            </a:r>
            <a:r>
              <a:rPr lang="en-US" sz="2400" b="1" dirty="0">
                <a:solidFill>
                  <a:schemeClr val="bg1"/>
                </a:solidFill>
              </a:rPr>
              <a:t>for us all.</a:t>
            </a:r>
          </a:p>
        </p:txBody>
      </p:sp>
    </p:spTree>
    <p:extLst>
      <p:ext uri="{BB962C8B-B14F-4D97-AF65-F5344CB8AC3E}">
        <p14:creationId xmlns:p14="http://schemas.microsoft.com/office/powerpoint/2010/main" val="756997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133" y="983363"/>
            <a:ext cx="82973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997147"/>
            <a:ext cx="4986866" cy="5860853"/>
          </a:xfrm>
          <a:prstGeom prst="rect">
            <a:avLst/>
          </a:prstGeom>
          <a:solidFill>
            <a:srgbClr val="E6C548">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183529" y="983363"/>
            <a:ext cx="4986867" cy="5874637"/>
          </a:xfrm>
          <a:prstGeom prst="rect">
            <a:avLst/>
          </a:prstGeom>
          <a:solidFill>
            <a:srgbClr val="1A766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4151" y="1671397"/>
            <a:ext cx="3814268" cy="5078313"/>
          </a:xfrm>
          <a:prstGeom prst="rect">
            <a:avLst/>
          </a:prstGeom>
          <a:noFill/>
        </p:spPr>
        <p:txBody>
          <a:bodyPr wrap="square">
            <a:spAutoFit/>
          </a:bodyPr>
          <a:lstStyle/>
          <a:p>
            <a:pPr marL="1588"/>
            <a:r>
              <a:rPr lang="en-US" b="1" dirty="0" smtClean="0">
                <a:solidFill>
                  <a:schemeClr val="tx1">
                    <a:lumMod val="75000"/>
                    <a:lumOff val="25000"/>
                  </a:schemeClr>
                </a:solidFill>
              </a:rPr>
              <a:t>Feeding Practices &amp; Behaviors: </a:t>
            </a:r>
            <a:r>
              <a:rPr lang="en-US" dirty="0" smtClean="0">
                <a:solidFill>
                  <a:schemeClr val="tx1">
                    <a:lumMod val="75000"/>
                    <a:lumOff val="25000"/>
                  </a:schemeClr>
                </a:solidFill>
              </a:rPr>
              <a:t>Encouraging exclusive breastfeeding up to 6 months of age and continued breastfeeding together with appropriate and nutritious food up to 2 years of age and beyond </a:t>
            </a:r>
          </a:p>
          <a:p>
            <a:pPr marL="1588"/>
            <a:endParaRPr lang="en-US" dirty="0" smtClean="0">
              <a:solidFill>
                <a:schemeClr val="tx1">
                  <a:lumMod val="75000"/>
                  <a:lumOff val="25000"/>
                </a:schemeClr>
              </a:solidFill>
            </a:endParaRPr>
          </a:p>
          <a:p>
            <a:pPr marL="1588"/>
            <a:r>
              <a:rPr lang="en-US" b="1" dirty="0">
                <a:solidFill>
                  <a:schemeClr val="tx1">
                    <a:lumMod val="75000"/>
                    <a:lumOff val="25000"/>
                  </a:schemeClr>
                </a:solidFill>
              </a:rPr>
              <a:t>F</a:t>
            </a:r>
            <a:r>
              <a:rPr lang="en-US" b="1" dirty="0" smtClean="0">
                <a:solidFill>
                  <a:schemeClr val="tx1">
                    <a:lumMod val="75000"/>
                    <a:lumOff val="25000"/>
                  </a:schemeClr>
                </a:solidFill>
              </a:rPr>
              <a:t>ortification of foods:</a:t>
            </a:r>
            <a:r>
              <a:rPr lang="en-US" b="1" dirty="0">
                <a:solidFill>
                  <a:schemeClr val="tx1">
                    <a:lumMod val="75000"/>
                    <a:lumOff val="25000"/>
                  </a:schemeClr>
                </a:solidFill>
              </a:rPr>
              <a:t> </a:t>
            </a:r>
            <a:r>
              <a:rPr lang="en-US" dirty="0" smtClean="0">
                <a:solidFill>
                  <a:schemeClr val="tx1">
                    <a:lumMod val="75000"/>
                    <a:lumOff val="25000"/>
                  </a:schemeClr>
                </a:solidFill>
              </a:rPr>
              <a:t>Enabling access to nutrients through incorporating them into foods</a:t>
            </a:r>
          </a:p>
          <a:p>
            <a:pPr marL="1588"/>
            <a:endParaRPr lang="en-US" dirty="0" smtClean="0">
              <a:solidFill>
                <a:schemeClr val="tx1">
                  <a:lumMod val="75000"/>
                  <a:lumOff val="25000"/>
                </a:schemeClr>
              </a:solidFill>
            </a:endParaRPr>
          </a:p>
          <a:p>
            <a:pPr marL="1588"/>
            <a:r>
              <a:rPr lang="en-US" b="1" dirty="0">
                <a:solidFill>
                  <a:schemeClr val="tx1">
                    <a:lumMod val="75000"/>
                    <a:lumOff val="25000"/>
                  </a:schemeClr>
                </a:solidFill>
              </a:rPr>
              <a:t>M</a:t>
            </a:r>
            <a:r>
              <a:rPr lang="en-US" b="1" dirty="0" smtClean="0">
                <a:solidFill>
                  <a:schemeClr val="tx1">
                    <a:lumMod val="75000"/>
                    <a:lumOff val="25000"/>
                  </a:schemeClr>
                </a:solidFill>
              </a:rPr>
              <a:t>icronutrient supplementation:</a:t>
            </a:r>
          </a:p>
          <a:p>
            <a:pPr marL="1588"/>
            <a:r>
              <a:rPr lang="en-US" dirty="0" smtClean="0">
                <a:solidFill>
                  <a:schemeClr val="tx1">
                    <a:lumMod val="75000"/>
                    <a:lumOff val="25000"/>
                  </a:schemeClr>
                </a:solidFill>
              </a:rPr>
              <a:t>Direct provision of extra nutrients</a:t>
            </a:r>
          </a:p>
          <a:p>
            <a:pPr marL="1588"/>
            <a:endParaRPr lang="en-US" dirty="0" smtClean="0">
              <a:solidFill>
                <a:schemeClr val="tx1">
                  <a:lumMod val="75000"/>
                  <a:lumOff val="25000"/>
                </a:schemeClr>
              </a:solidFill>
            </a:endParaRPr>
          </a:p>
          <a:p>
            <a:pPr marL="1588"/>
            <a:r>
              <a:rPr lang="en-US" b="1" dirty="0">
                <a:solidFill>
                  <a:schemeClr val="tx1">
                    <a:lumMod val="75000"/>
                    <a:lumOff val="25000"/>
                  </a:schemeClr>
                </a:solidFill>
              </a:rPr>
              <a:t>T</a:t>
            </a:r>
            <a:r>
              <a:rPr lang="en-US" b="1" dirty="0" smtClean="0">
                <a:solidFill>
                  <a:schemeClr val="tx1">
                    <a:lumMod val="75000"/>
                    <a:lumOff val="25000"/>
                  </a:schemeClr>
                </a:solidFill>
              </a:rPr>
              <a:t>reatment of acute malnutrition:</a:t>
            </a:r>
          </a:p>
          <a:p>
            <a:pPr marL="1588"/>
            <a:r>
              <a:rPr lang="en-US" dirty="0" smtClean="0">
                <a:solidFill>
                  <a:schemeClr val="tx1">
                    <a:lumMod val="75000"/>
                    <a:lumOff val="25000"/>
                  </a:schemeClr>
                </a:solidFill>
              </a:rPr>
              <a:t>Enabling persons with moderate and severe malnutrition to access effective treatment</a:t>
            </a:r>
            <a:endParaRPr lang="en-US" dirty="0">
              <a:solidFill>
                <a:schemeClr val="tx1">
                  <a:lumMod val="75000"/>
                  <a:lumOff val="25000"/>
                </a:schemeClr>
              </a:solidFill>
            </a:endParaRPr>
          </a:p>
        </p:txBody>
      </p:sp>
      <p:sp>
        <p:nvSpPr>
          <p:cNvPr id="9" name="Rectangle 8"/>
          <p:cNvSpPr/>
          <p:nvPr/>
        </p:nvSpPr>
        <p:spPr>
          <a:xfrm>
            <a:off x="4986866" y="1502688"/>
            <a:ext cx="4157135" cy="5355312"/>
          </a:xfrm>
          <a:prstGeom prst="rect">
            <a:avLst/>
          </a:prstGeom>
          <a:noFill/>
        </p:spPr>
        <p:txBody>
          <a:bodyPr wrap="square">
            <a:spAutoFit/>
          </a:bodyPr>
          <a:lstStyle/>
          <a:p>
            <a:r>
              <a:rPr lang="en-US" b="1" dirty="0" smtClean="0">
                <a:solidFill>
                  <a:schemeClr val="tx1">
                    <a:lumMod val="75000"/>
                    <a:lumOff val="25000"/>
                  </a:schemeClr>
                </a:solidFill>
              </a:rPr>
              <a:t>Agriculture: </a:t>
            </a:r>
            <a:r>
              <a:rPr lang="en-US" dirty="0" smtClean="0">
                <a:solidFill>
                  <a:schemeClr val="tx1">
                    <a:lumMod val="75000"/>
                    <a:lumOff val="25000"/>
                  </a:schemeClr>
                </a:solidFill>
              </a:rPr>
              <a:t>Making nutritious food more accessible to everyone, and supporting small farms as a source of income for women and families</a:t>
            </a:r>
          </a:p>
          <a:p>
            <a:endParaRPr lang="en-US" dirty="0">
              <a:solidFill>
                <a:schemeClr val="tx1">
                  <a:lumMod val="75000"/>
                  <a:lumOff val="25000"/>
                </a:schemeClr>
              </a:solidFill>
            </a:endParaRPr>
          </a:p>
          <a:p>
            <a:r>
              <a:rPr lang="en-US" b="1" dirty="0" smtClean="0">
                <a:solidFill>
                  <a:schemeClr val="tx1">
                    <a:lumMod val="75000"/>
                    <a:lumOff val="25000"/>
                  </a:schemeClr>
                </a:solidFill>
              </a:rPr>
              <a:t>Clean Water &amp; Sanitation: </a:t>
            </a:r>
            <a:r>
              <a:rPr lang="en-US" dirty="0" smtClean="0">
                <a:solidFill>
                  <a:schemeClr val="tx1">
                    <a:lumMod val="75000"/>
                    <a:lumOff val="25000"/>
                  </a:schemeClr>
                </a:solidFill>
              </a:rPr>
              <a:t>Improving access to reduce infection and disease</a:t>
            </a:r>
            <a:endParaRPr lang="en-US" dirty="0">
              <a:solidFill>
                <a:schemeClr val="tx1">
                  <a:lumMod val="75000"/>
                  <a:lumOff val="25000"/>
                </a:schemeClr>
              </a:solidFill>
            </a:endParaRPr>
          </a:p>
          <a:p>
            <a:endParaRPr lang="en-US" b="1" dirty="0" smtClean="0">
              <a:solidFill>
                <a:schemeClr val="tx1">
                  <a:lumMod val="75000"/>
                  <a:lumOff val="25000"/>
                </a:schemeClr>
              </a:solidFill>
            </a:endParaRPr>
          </a:p>
          <a:p>
            <a:r>
              <a:rPr lang="en-US" b="1" dirty="0" smtClean="0">
                <a:solidFill>
                  <a:schemeClr val="tx1">
                    <a:lumMod val="75000"/>
                    <a:lumOff val="25000"/>
                  </a:schemeClr>
                </a:solidFill>
              </a:rPr>
              <a:t>Education &amp; Employment: </a:t>
            </a:r>
            <a:r>
              <a:rPr lang="en-US" dirty="0" smtClean="0">
                <a:solidFill>
                  <a:schemeClr val="tx1">
                    <a:lumMod val="75000"/>
                    <a:lumOff val="25000"/>
                  </a:schemeClr>
                </a:solidFill>
              </a:rPr>
              <a:t>Making sure children have the nutrition needed to learn and earn a decent income as adults</a:t>
            </a:r>
          </a:p>
          <a:p>
            <a:endParaRPr lang="en-US" dirty="0">
              <a:solidFill>
                <a:schemeClr val="tx1">
                  <a:lumMod val="75000"/>
                  <a:lumOff val="25000"/>
                </a:schemeClr>
              </a:solidFill>
            </a:endParaRPr>
          </a:p>
          <a:p>
            <a:r>
              <a:rPr lang="en-US" b="1" dirty="0" smtClean="0">
                <a:solidFill>
                  <a:schemeClr val="tx1">
                    <a:lumMod val="75000"/>
                    <a:lumOff val="25000"/>
                  </a:schemeClr>
                </a:solidFill>
              </a:rPr>
              <a:t>Health Care: </a:t>
            </a:r>
            <a:r>
              <a:rPr lang="en-US" dirty="0">
                <a:solidFill>
                  <a:schemeClr val="tx1">
                    <a:lumMod val="75000"/>
                    <a:lumOff val="25000"/>
                  </a:schemeClr>
                </a:solidFill>
              </a:rPr>
              <a:t>A</a:t>
            </a:r>
            <a:r>
              <a:rPr lang="en-US" dirty="0" smtClean="0">
                <a:solidFill>
                  <a:schemeClr val="tx1">
                    <a:lumMod val="75000"/>
                    <a:lumOff val="25000"/>
                  </a:schemeClr>
                </a:solidFill>
              </a:rPr>
              <a:t>ccess to services that enable women &amp; children to be healthy</a:t>
            </a:r>
          </a:p>
          <a:p>
            <a:endParaRPr lang="en-US" dirty="0">
              <a:solidFill>
                <a:schemeClr val="tx1">
                  <a:lumMod val="75000"/>
                  <a:lumOff val="25000"/>
                </a:schemeClr>
              </a:solidFill>
            </a:endParaRPr>
          </a:p>
          <a:p>
            <a:r>
              <a:rPr lang="en-US" b="1" dirty="0" smtClean="0">
                <a:solidFill>
                  <a:schemeClr val="tx1">
                    <a:lumMod val="75000"/>
                    <a:lumOff val="25000"/>
                  </a:schemeClr>
                </a:solidFill>
              </a:rPr>
              <a:t>Support for Resilience: </a:t>
            </a:r>
            <a:r>
              <a:rPr lang="en-US" dirty="0" smtClean="0">
                <a:solidFill>
                  <a:schemeClr val="tx1">
                    <a:lumMod val="75000"/>
                    <a:lumOff val="25000"/>
                  </a:schemeClr>
                </a:solidFill>
              </a:rPr>
              <a:t>Establishing a stronger, healthier population and sustained prosperity to better endure emergencies and conflicts</a:t>
            </a:r>
          </a:p>
        </p:txBody>
      </p:sp>
      <p:sp>
        <p:nvSpPr>
          <p:cNvPr id="10" name="Rectangle 9"/>
          <p:cNvSpPr/>
          <p:nvPr/>
        </p:nvSpPr>
        <p:spPr>
          <a:xfrm>
            <a:off x="4920158" y="1097663"/>
            <a:ext cx="4250238" cy="461665"/>
          </a:xfrm>
          <a:prstGeom prst="rect">
            <a:avLst/>
          </a:prstGeom>
          <a:noFill/>
        </p:spPr>
        <p:txBody>
          <a:bodyPr wrap="square">
            <a:spAutoFit/>
          </a:bodyPr>
          <a:lstStyle/>
          <a:p>
            <a:pPr algn="ctr"/>
            <a:r>
              <a:rPr lang="en-US" sz="2400" b="1" dirty="0" smtClean="0">
                <a:solidFill>
                  <a:schemeClr val="tx1">
                    <a:lumMod val="65000"/>
                    <a:lumOff val="35000"/>
                  </a:schemeClr>
                </a:solidFill>
              </a:rPr>
              <a:t>Nutrition-Sensitive Strategies</a:t>
            </a:r>
            <a:endParaRPr lang="en-US" sz="2400" b="1" dirty="0">
              <a:solidFill>
                <a:schemeClr val="tx1">
                  <a:lumMod val="65000"/>
                  <a:lumOff val="35000"/>
                </a:schemeClr>
              </a:solidFill>
            </a:endParaRPr>
          </a:p>
        </p:txBody>
      </p:sp>
      <p:sp>
        <p:nvSpPr>
          <p:cNvPr id="11" name="Rectangle 10"/>
          <p:cNvSpPr/>
          <p:nvPr/>
        </p:nvSpPr>
        <p:spPr>
          <a:xfrm>
            <a:off x="0" y="1097662"/>
            <a:ext cx="4180973" cy="461665"/>
          </a:xfrm>
          <a:prstGeom prst="rect">
            <a:avLst/>
          </a:prstGeom>
          <a:noFill/>
        </p:spPr>
        <p:txBody>
          <a:bodyPr wrap="square">
            <a:spAutoFit/>
          </a:bodyPr>
          <a:lstStyle/>
          <a:p>
            <a:pPr algn="ctr"/>
            <a:r>
              <a:rPr lang="en-US" sz="2400" b="1" dirty="0" smtClean="0">
                <a:solidFill>
                  <a:schemeClr val="tx1">
                    <a:lumMod val="65000"/>
                    <a:lumOff val="35000"/>
                  </a:schemeClr>
                </a:solidFill>
              </a:rPr>
              <a:t> Specific Actions for Nutrition</a:t>
            </a:r>
            <a:endParaRPr lang="en-US" sz="2400" b="1" dirty="0">
              <a:solidFill>
                <a:schemeClr val="tx1">
                  <a:lumMod val="65000"/>
                  <a:lumOff val="35000"/>
                </a:schemeClr>
              </a:solidFill>
            </a:endParaRPr>
          </a:p>
        </p:txBody>
      </p:sp>
      <p:sp>
        <p:nvSpPr>
          <p:cNvPr id="27" name="Rectangle 26"/>
          <p:cNvSpPr/>
          <p:nvPr/>
        </p:nvSpPr>
        <p:spPr>
          <a:xfrm>
            <a:off x="0" y="0"/>
            <a:ext cx="9144000"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28735"/>
            <a:ext cx="7966733" cy="954107"/>
          </a:xfrm>
          <a:prstGeom prst="rect">
            <a:avLst/>
          </a:prstGeom>
        </p:spPr>
        <p:txBody>
          <a:bodyPr wrap="none">
            <a:spAutoFit/>
          </a:bodyPr>
          <a:lstStyle/>
          <a:p>
            <a:r>
              <a:rPr lang="en-US" sz="2800" b="1" dirty="0" smtClean="0">
                <a:solidFill>
                  <a:schemeClr val="bg1"/>
                </a:solidFill>
              </a:rPr>
              <a:t>Nutrition-sensitive </a:t>
            </a:r>
            <a:r>
              <a:rPr lang="en-US" sz="2800" b="1" dirty="0">
                <a:solidFill>
                  <a:schemeClr val="bg1"/>
                </a:solidFill>
              </a:rPr>
              <a:t>s</a:t>
            </a:r>
            <a:r>
              <a:rPr lang="en-US" sz="2800" b="1" dirty="0" smtClean="0">
                <a:solidFill>
                  <a:schemeClr val="bg1"/>
                </a:solidFill>
              </a:rPr>
              <a:t>trategies </a:t>
            </a:r>
            <a:r>
              <a:rPr lang="en-US" sz="2800" b="1" dirty="0">
                <a:solidFill>
                  <a:schemeClr val="bg1"/>
                </a:solidFill>
              </a:rPr>
              <a:t>i</a:t>
            </a:r>
            <a:r>
              <a:rPr lang="en-US" sz="2800" b="1" dirty="0" smtClean="0">
                <a:solidFill>
                  <a:schemeClr val="bg1"/>
                </a:solidFill>
              </a:rPr>
              <a:t>ncrease the impact of</a:t>
            </a:r>
          </a:p>
          <a:p>
            <a:r>
              <a:rPr lang="en-US" sz="2800" b="1" dirty="0">
                <a:solidFill>
                  <a:schemeClr val="bg1"/>
                </a:solidFill>
              </a:rPr>
              <a:t>s</a:t>
            </a:r>
            <a:r>
              <a:rPr lang="en-US" sz="2800" b="1" dirty="0" smtClean="0">
                <a:solidFill>
                  <a:schemeClr val="bg1"/>
                </a:solidFill>
              </a:rPr>
              <a:t>pecific </a:t>
            </a:r>
            <a:r>
              <a:rPr lang="en-US" sz="2800" b="1" dirty="0">
                <a:solidFill>
                  <a:schemeClr val="bg1"/>
                </a:solidFill>
              </a:rPr>
              <a:t>a</a:t>
            </a:r>
            <a:r>
              <a:rPr lang="en-US" sz="2800" b="1" dirty="0" smtClean="0">
                <a:solidFill>
                  <a:schemeClr val="bg1"/>
                </a:solidFill>
              </a:rPr>
              <a:t>ctions for nutrition</a:t>
            </a:r>
            <a:endParaRPr lang="en-US" sz="2800" b="1" dirty="0">
              <a:solidFill>
                <a:schemeClr val="bg1"/>
              </a:solidFill>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597" y="198977"/>
            <a:ext cx="1168458" cy="49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072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5101" y="366355"/>
            <a:ext cx="3329566" cy="584775"/>
          </a:xfrm>
          <a:prstGeom prst="rect">
            <a:avLst/>
          </a:prstGeom>
        </p:spPr>
        <p:txBody>
          <a:bodyPr wrap="none">
            <a:spAutoFit/>
          </a:bodyPr>
          <a:lstStyle/>
          <a:p>
            <a:r>
              <a:rPr lang="en-US" sz="3200" b="1" dirty="0" smtClean="0">
                <a:solidFill>
                  <a:schemeClr val="bg1"/>
                </a:solidFill>
              </a:rPr>
              <a:t>The SUN approach</a:t>
            </a:r>
            <a:endParaRPr lang="en-US" sz="3200" b="1" dirty="0">
              <a:solidFill>
                <a:schemeClr val="bg1"/>
              </a:solidFill>
            </a:endParaRPr>
          </a:p>
        </p:txBody>
      </p:sp>
      <p:pic>
        <p:nvPicPr>
          <p:cNvPr id="1026" name="Picture 2" descr="H:\CSO Network\CS Network Strategy\SUN graphics\overall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9525"/>
            <a:ext cx="8686800" cy="68389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0315" y="0"/>
            <a:ext cx="9154315" cy="889575"/>
          </a:xfrm>
          <a:prstGeom prst="rect">
            <a:avLst/>
          </a:prstGeom>
          <a:solidFill>
            <a:srgbClr val="E4A018">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293" y="76200"/>
            <a:ext cx="3006849" cy="707886"/>
          </a:xfrm>
          <a:prstGeom prst="rect">
            <a:avLst/>
          </a:prstGeom>
        </p:spPr>
        <p:txBody>
          <a:bodyPr wrap="none">
            <a:spAutoFit/>
          </a:bodyPr>
          <a:lstStyle/>
          <a:p>
            <a:r>
              <a:rPr lang="en-GB" sz="2000" b="1" dirty="0">
                <a:solidFill>
                  <a:srgbClr val="8C3C13"/>
                </a:solidFill>
              </a:rPr>
              <a:t>SUN Civil Society </a:t>
            </a:r>
            <a:r>
              <a:rPr lang="en-GB" sz="2000" b="1" dirty="0" smtClean="0">
                <a:solidFill>
                  <a:srgbClr val="8C3C13"/>
                </a:solidFill>
              </a:rPr>
              <a:t>Network</a:t>
            </a:r>
            <a:br>
              <a:rPr lang="en-GB" sz="2000" b="1" dirty="0" smtClean="0">
                <a:solidFill>
                  <a:srgbClr val="8C3C13"/>
                </a:solidFill>
              </a:rPr>
            </a:br>
            <a:r>
              <a:rPr lang="en-GB" sz="2000" b="1" dirty="0" smtClean="0">
                <a:solidFill>
                  <a:srgbClr val="8C3C13"/>
                </a:solidFill>
              </a:rPr>
              <a:t>within </a:t>
            </a:r>
            <a:r>
              <a:rPr lang="en-GB" sz="2000" b="1" dirty="0">
                <a:solidFill>
                  <a:srgbClr val="8C3C13"/>
                </a:solidFill>
              </a:rPr>
              <a:t>the SUN movement</a:t>
            </a:r>
            <a:endParaRPr lang="en-US" sz="2000" b="1" i="1" dirty="0">
              <a:solidFill>
                <a:srgbClr val="8C3C13"/>
              </a:solidFill>
            </a:endParaRPr>
          </a:p>
        </p:txBody>
      </p:sp>
    </p:spTree>
    <p:extLst>
      <p:ext uri="{BB962C8B-B14F-4D97-AF65-F5344CB8AC3E}">
        <p14:creationId xmlns:p14="http://schemas.microsoft.com/office/powerpoint/2010/main" val="450595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5101" y="366355"/>
            <a:ext cx="7204793" cy="584775"/>
          </a:xfrm>
          <a:prstGeom prst="rect">
            <a:avLst/>
          </a:prstGeom>
        </p:spPr>
        <p:txBody>
          <a:bodyPr wrap="none">
            <a:spAutoFit/>
          </a:bodyPr>
          <a:lstStyle/>
          <a:p>
            <a:r>
              <a:rPr lang="en-US" sz="3200" b="1" dirty="0" smtClean="0">
                <a:solidFill>
                  <a:schemeClr val="bg1"/>
                </a:solidFill>
              </a:rPr>
              <a:t>The SUN Civil Society Network (SUN CSN)</a:t>
            </a:r>
            <a:endParaRPr lang="en-US" sz="3200" b="1" dirty="0">
              <a:solidFill>
                <a:schemeClr val="bg1"/>
              </a:solidFill>
            </a:endParaRPr>
          </a:p>
        </p:txBody>
      </p:sp>
      <p:sp>
        <p:nvSpPr>
          <p:cNvPr id="2" name="TextBox 1"/>
          <p:cNvSpPr txBox="1"/>
          <p:nvPr/>
        </p:nvSpPr>
        <p:spPr>
          <a:xfrm>
            <a:off x="76200" y="762000"/>
            <a:ext cx="8610600" cy="2708434"/>
          </a:xfrm>
          <a:prstGeom prst="rect">
            <a:avLst/>
          </a:prstGeom>
          <a:noFill/>
        </p:spPr>
        <p:txBody>
          <a:bodyPr wrap="square" rtlCol="0">
            <a:spAutoFit/>
          </a:bodyPr>
          <a:lstStyle/>
          <a:p>
            <a:pPr marL="266700">
              <a:tabLst>
                <a:tab pos="8610600" algn="l"/>
              </a:tabLst>
            </a:pPr>
            <a:endParaRPr lang="en-IE" sz="2000" b="1" i="1" dirty="0" smtClean="0"/>
          </a:p>
          <a:p>
            <a:pPr marL="266700">
              <a:spcAft>
                <a:spcPts val="1200"/>
              </a:spcAft>
              <a:tabLst>
                <a:tab pos="8610600" algn="l"/>
              </a:tabLst>
            </a:pPr>
            <a:r>
              <a:rPr lang="en-IE" sz="2000" b="1" i="1" dirty="0" smtClean="0">
                <a:solidFill>
                  <a:schemeClr val="accent6">
                    <a:lumMod val="50000"/>
                  </a:schemeClr>
                </a:solidFill>
              </a:rPr>
              <a:t>Civil </a:t>
            </a:r>
            <a:r>
              <a:rPr lang="en-IE" sz="2000" b="1" i="1" dirty="0">
                <a:solidFill>
                  <a:schemeClr val="accent6">
                    <a:lumMod val="50000"/>
                  </a:schemeClr>
                </a:solidFill>
              </a:rPr>
              <a:t>society organizations collectively have a very powerful voice and can provide grass-roots support for scaling up nutrition locally</a:t>
            </a:r>
            <a:r>
              <a:rPr lang="en-IE" sz="2000" b="1" i="1" dirty="0" smtClean="0">
                <a:solidFill>
                  <a:schemeClr val="accent6">
                    <a:lumMod val="50000"/>
                  </a:schemeClr>
                </a:solidFill>
              </a:rPr>
              <a:t>.</a:t>
            </a:r>
          </a:p>
          <a:p>
            <a:pPr marL="552450" indent="-285750">
              <a:buFont typeface="Arial" pitchFamily="34" charset="0"/>
              <a:buChar char="•"/>
              <a:tabLst>
                <a:tab pos="8610600" algn="l"/>
              </a:tabLst>
            </a:pPr>
            <a:r>
              <a:rPr lang="en-IE" sz="2000" b="1" dirty="0" smtClean="0">
                <a:solidFill>
                  <a:schemeClr val="tx1">
                    <a:lumMod val="75000"/>
                    <a:lumOff val="25000"/>
                  </a:schemeClr>
                </a:solidFill>
              </a:rPr>
              <a:t>SUN CSN was</a:t>
            </a:r>
            <a:r>
              <a:rPr lang="en-IE" sz="2000" dirty="0" smtClean="0">
                <a:solidFill>
                  <a:schemeClr val="tx1">
                    <a:lumMod val="75000"/>
                    <a:lumOff val="25000"/>
                  </a:schemeClr>
                </a:solidFill>
              </a:rPr>
              <a:t> </a:t>
            </a:r>
            <a:r>
              <a:rPr lang="en-IE" sz="2000" b="1" dirty="0" smtClean="0">
                <a:solidFill>
                  <a:schemeClr val="tx1">
                    <a:lumMod val="75000"/>
                    <a:lumOff val="25000"/>
                  </a:schemeClr>
                </a:solidFill>
              </a:rPr>
              <a:t>inaugurated</a:t>
            </a:r>
            <a:r>
              <a:rPr lang="en-IE" sz="2000" dirty="0" smtClean="0">
                <a:solidFill>
                  <a:schemeClr val="tx1">
                    <a:lumMod val="75000"/>
                    <a:lumOff val="25000"/>
                  </a:schemeClr>
                </a:solidFill>
              </a:rPr>
              <a:t> </a:t>
            </a:r>
            <a:r>
              <a:rPr lang="en-IE" sz="2000" b="1" dirty="0" smtClean="0">
                <a:solidFill>
                  <a:schemeClr val="tx1">
                    <a:lumMod val="75000"/>
                    <a:lumOff val="25000"/>
                  </a:schemeClr>
                </a:solidFill>
              </a:rPr>
              <a:t>on June 11, 2013 </a:t>
            </a:r>
            <a:r>
              <a:rPr lang="en-IE" sz="2000" dirty="0" smtClean="0">
                <a:solidFill>
                  <a:schemeClr val="tx1">
                    <a:lumMod val="75000"/>
                    <a:lumOff val="25000"/>
                  </a:schemeClr>
                </a:solidFill>
              </a:rPr>
              <a:t>– a </a:t>
            </a:r>
            <a:r>
              <a:rPr lang="en-IE" sz="2000" b="1" dirty="0" smtClean="0">
                <a:solidFill>
                  <a:schemeClr val="tx1">
                    <a:lumMod val="75000"/>
                    <a:lumOff val="25000"/>
                  </a:schemeClr>
                </a:solidFill>
              </a:rPr>
              <a:t>declaration</a:t>
            </a:r>
            <a:r>
              <a:rPr lang="en-IE" sz="2000" dirty="0" smtClean="0">
                <a:solidFill>
                  <a:schemeClr val="tx1">
                    <a:lumMod val="75000"/>
                    <a:lumOff val="25000"/>
                  </a:schemeClr>
                </a:solidFill>
              </a:rPr>
              <a:t> </a:t>
            </a:r>
            <a:r>
              <a:rPr lang="en-US" sz="2000" dirty="0" smtClean="0">
                <a:solidFill>
                  <a:schemeClr val="tx1">
                    <a:lumMod val="75000"/>
                    <a:lumOff val="25000"/>
                  </a:schemeClr>
                </a:solidFill>
              </a:rPr>
              <a:t>reaffirming </a:t>
            </a:r>
            <a:r>
              <a:rPr lang="en-US" sz="2000" dirty="0">
                <a:solidFill>
                  <a:schemeClr val="tx1">
                    <a:lumMod val="75000"/>
                    <a:lumOff val="25000"/>
                  </a:schemeClr>
                </a:solidFill>
              </a:rPr>
              <a:t>civil society’s commitment to support national efforts to scale up </a:t>
            </a:r>
            <a:r>
              <a:rPr lang="en-US" sz="2000" dirty="0" smtClean="0">
                <a:solidFill>
                  <a:schemeClr val="tx1">
                    <a:lumMod val="75000"/>
                    <a:lumOff val="25000"/>
                  </a:schemeClr>
                </a:solidFill>
              </a:rPr>
              <a:t>nutrition &amp; discussions </a:t>
            </a:r>
            <a:r>
              <a:rPr lang="en-US" sz="2000" dirty="0">
                <a:solidFill>
                  <a:schemeClr val="tx1">
                    <a:lumMod val="75000"/>
                    <a:lumOff val="25000"/>
                  </a:schemeClr>
                </a:solidFill>
              </a:rPr>
              <a:t>shaped </a:t>
            </a:r>
            <a:r>
              <a:rPr lang="en-US" sz="2000" b="1" dirty="0">
                <a:solidFill>
                  <a:schemeClr val="tx1">
                    <a:lumMod val="75000"/>
                    <a:lumOff val="25000"/>
                  </a:schemeClr>
                </a:solidFill>
              </a:rPr>
              <a:t>priorities</a:t>
            </a:r>
            <a:r>
              <a:rPr lang="en-US" sz="2000" dirty="0">
                <a:solidFill>
                  <a:schemeClr val="tx1">
                    <a:lumMod val="75000"/>
                    <a:lumOff val="25000"/>
                  </a:schemeClr>
                </a:solidFill>
              </a:rPr>
              <a:t> to guide the SUN Civil Society network agenda</a:t>
            </a:r>
            <a:r>
              <a:rPr lang="en-GB" sz="2000" dirty="0">
                <a:solidFill>
                  <a:schemeClr val="tx1">
                    <a:lumMod val="75000"/>
                    <a:lumOff val="25000"/>
                  </a:schemeClr>
                </a:solidFill>
              </a:rPr>
              <a:t> and </a:t>
            </a:r>
            <a:r>
              <a:rPr lang="en-GB" sz="2000" dirty="0" smtClean="0">
                <a:solidFill>
                  <a:schemeClr val="tx1">
                    <a:lumMod val="75000"/>
                    <a:lumOff val="25000"/>
                  </a:schemeClr>
                </a:solidFill>
              </a:rPr>
              <a:t>actions.</a:t>
            </a:r>
            <a:endParaRPr lang="en-IE" sz="2000" dirty="0" smtClean="0">
              <a:solidFill>
                <a:schemeClr val="tx1">
                  <a:lumMod val="75000"/>
                  <a:lumOff val="25000"/>
                </a:schemeClr>
              </a:solidFill>
            </a:endParaRPr>
          </a:p>
          <a:p>
            <a:pPr marL="266700">
              <a:tabLst>
                <a:tab pos="8610600" algn="l"/>
              </a:tabLst>
            </a:pPr>
            <a:endParaRPr lang="en-GB" sz="2000" dirty="0" smtClean="0">
              <a:solidFill>
                <a:schemeClr val="tx1">
                  <a:lumMod val="75000"/>
                  <a:lumOff val="25000"/>
                </a:schemeClr>
              </a:solidFill>
            </a:endParaRPr>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3278021"/>
            <a:ext cx="2275122" cy="323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71725" y="3278427"/>
            <a:ext cx="2278173" cy="323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Final Documents CSN June 2013\IMG_572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48200" y="3454154"/>
            <a:ext cx="4324350" cy="288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78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2807" y="342325"/>
            <a:ext cx="3180679" cy="584775"/>
          </a:xfrm>
          <a:prstGeom prst="rect">
            <a:avLst/>
          </a:prstGeom>
        </p:spPr>
        <p:txBody>
          <a:bodyPr wrap="none">
            <a:spAutoFit/>
          </a:bodyPr>
          <a:lstStyle/>
          <a:p>
            <a:r>
              <a:rPr lang="en-US" sz="3200" b="1" dirty="0" smtClean="0">
                <a:solidFill>
                  <a:schemeClr val="bg1"/>
                </a:solidFill>
              </a:rPr>
              <a:t>SUN CSN Purpose</a:t>
            </a:r>
            <a:endParaRPr lang="en-US" sz="3200" b="1" i="1" dirty="0">
              <a:solidFill>
                <a:schemeClr val="bg1"/>
              </a:solidFill>
            </a:endParaRPr>
          </a:p>
        </p:txBody>
      </p:sp>
      <p:sp>
        <p:nvSpPr>
          <p:cNvPr id="2" name="TextBox 1"/>
          <p:cNvSpPr txBox="1"/>
          <p:nvPr/>
        </p:nvSpPr>
        <p:spPr>
          <a:xfrm>
            <a:off x="76200" y="1310819"/>
            <a:ext cx="8686800" cy="4708981"/>
          </a:xfrm>
          <a:prstGeom prst="rect">
            <a:avLst/>
          </a:prstGeom>
          <a:noFill/>
        </p:spPr>
        <p:txBody>
          <a:bodyPr wrap="square" rtlCol="0">
            <a:spAutoFit/>
          </a:bodyPr>
          <a:lstStyle/>
          <a:p>
            <a:pPr marL="552450" indent="-285750">
              <a:spcBef>
                <a:spcPts val="1200"/>
              </a:spcBef>
              <a:spcAft>
                <a:spcPts val="600"/>
              </a:spcAft>
              <a:buFont typeface="Arial" pitchFamily="34" charset="0"/>
              <a:buChar char="•"/>
              <a:tabLst>
                <a:tab pos="8432800" algn="l"/>
              </a:tabLst>
            </a:pPr>
            <a:r>
              <a:rPr lang="en-IE" sz="2000" dirty="0" smtClean="0">
                <a:solidFill>
                  <a:schemeClr val="tx1">
                    <a:lumMod val="75000"/>
                    <a:lumOff val="25000"/>
                  </a:schemeClr>
                </a:solidFill>
              </a:rPr>
              <a:t>At the global </a:t>
            </a:r>
            <a:r>
              <a:rPr lang="en-IE" sz="2000" dirty="0">
                <a:solidFill>
                  <a:schemeClr val="tx1">
                    <a:lumMod val="75000"/>
                    <a:lumOff val="25000"/>
                  </a:schemeClr>
                </a:solidFill>
              </a:rPr>
              <a:t>level, </a:t>
            </a:r>
            <a:r>
              <a:rPr lang="en-IE" sz="2000" dirty="0" smtClean="0">
                <a:solidFill>
                  <a:schemeClr val="tx1">
                    <a:lumMod val="75000"/>
                    <a:lumOff val="25000"/>
                  </a:schemeClr>
                </a:solidFill>
              </a:rPr>
              <a:t>the SUN CSN was established:</a:t>
            </a:r>
          </a:p>
          <a:p>
            <a:pPr marL="1066800" lvl="1" indent="-342900">
              <a:spcBef>
                <a:spcPts val="1200"/>
              </a:spcBef>
              <a:spcAft>
                <a:spcPts val="600"/>
              </a:spcAft>
              <a:buFont typeface="Wingdings" pitchFamily="2" charset="2"/>
              <a:buChar char="v"/>
              <a:tabLst>
                <a:tab pos="8432800" algn="l"/>
              </a:tabLst>
            </a:pPr>
            <a:r>
              <a:rPr lang="en-IE" sz="2000" dirty="0" smtClean="0">
                <a:solidFill>
                  <a:schemeClr val="tx1">
                    <a:lumMod val="75000"/>
                    <a:lumOff val="25000"/>
                  </a:schemeClr>
                </a:solidFill>
              </a:rPr>
              <a:t>to </a:t>
            </a:r>
            <a:r>
              <a:rPr lang="en-IE" sz="2000" b="1" dirty="0" smtClean="0">
                <a:solidFill>
                  <a:schemeClr val="tx1">
                    <a:lumMod val="75000"/>
                    <a:lumOff val="25000"/>
                  </a:schemeClr>
                </a:solidFill>
              </a:rPr>
              <a:t>support</a:t>
            </a:r>
            <a:r>
              <a:rPr lang="en-IE" sz="2000" dirty="0" smtClean="0">
                <a:solidFill>
                  <a:schemeClr val="tx1">
                    <a:lumMod val="75000"/>
                    <a:lumOff val="25000"/>
                  </a:schemeClr>
                </a:solidFill>
              </a:rPr>
              <a:t> </a:t>
            </a:r>
            <a:r>
              <a:rPr lang="en-IE" sz="2000" dirty="0">
                <a:solidFill>
                  <a:schemeClr val="tx1">
                    <a:lumMod val="75000"/>
                    <a:lumOff val="25000"/>
                  </a:schemeClr>
                </a:solidFill>
              </a:rPr>
              <a:t>the </a:t>
            </a:r>
            <a:r>
              <a:rPr lang="en-IE" sz="2000" b="1" dirty="0">
                <a:solidFill>
                  <a:schemeClr val="tx1">
                    <a:lumMod val="75000"/>
                    <a:lumOff val="25000"/>
                  </a:schemeClr>
                </a:solidFill>
              </a:rPr>
              <a:t>formation</a:t>
            </a:r>
            <a:r>
              <a:rPr lang="en-IE" sz="2000" dirty="0">
                <a:solidFill>
                  <a:schemeClr val="tx1">
                    <a:lumMod val="75000"/>
                    <a:lumOff val="25000"/>
                  </a:schemeClr>
                </a:solidFill>
              </a:rPr>
              <a:t> and </a:t>
            </a:r>
            <a:r>
              <a:rPr lang="en-IE" sz="2000" b="1" dirty="0">
                <a:solidFill>
                  <a:schemeClr val="tx1">
                    <a:lumMod val="75000"/>
                    <a:lumOff val="25000"/>
                  </a:schemeClr>
                </a:solidFill>
              </a:rPr>
              <a:t>evolution</a:t>
            </a:r>
            <a:r>
              <a:rPr lang="en-IE" sz="2000" dirty="0">
                <a:solidFill>
                  <a:schemeClr val="tx1">
                    <a:lumMod val="75000"/>
                    <a:lumOff val="25000"/>
                  </a:schemeClr>
                </a:solidFill>
              </a:rPr>
              <a:t> of </a:t>
            </a:r>
            <a:r>
              <a:rPr lang="en-IE" sz="2000" b="1" dirty="0">
                <a:solidFill>
                  <a:schemeClr val="tx1">
                    <a:lumMod val="75000"/>
                    <a:lumOff val="25000"/>
                  </a:schemeClr>
                </a:solidFill>
              </a:rPr>
              <a:t>civil society alliances in SUN </a:t>
            </a:r>
            <a:r>
              <a:rPr lang="en-IE" sz="2000" b="1" dirty="0" smtClean="0">
                <a:solidFill>
                  <a:schemeClr val="tx1">
                    <a:lumMod val="75000"/>
                    <a:lumOff val="25000"/>
                  </a:schemeClr>
                </a:solidFill>
              </a:rPr>
              <a:t>countries</a:t>
            </a:r>
          </a:p>
          <a:p>
            <a:pPr marL="1066800" lvl="1" indent="-342900">
              <a:spcBef>
                <a:spcPts val="1200"/>
              </a:spcBef>
              <a:spcAft>
                <a:spcPts val="600"/>
              </a:spcAft>
              <a:buFont typeface="Wingdings" pitchFamily="2" charset="2"/>
              <a:buChar char="v"/>
              <a:tabLst>
                <a:tab pos="8432800" algn="l"/>
              </a:tabLst>
            </a:pPr>
            <a:r>
              <a:rPr lang="en-IE" sz="2000" dirty="0" smtClean="0">
                <a:solidFill>
                  <a:schemeClr val="tx1">
                    <a:lumMod val="75000"/>
                    <a:lumOff val="25000"/>
                  </a:schemeClr>
                </a:solidFill>
              </a:rPr>
              <a:t>to </a:t>
            </a:r>
            <a:r>
              <a:rPr lang="en-IE" sz="2000" b="1" dirty="0">
                <a:solidFill>
                  <a:schemeClr val="tx1">
                    <a:lumMod val="75000"/>
                    <a:lumOff val="25000"/>
                  </a:schemeClr>
                </a:solidFill>
              </a:rPr>
              <a:t>encourage the alignment </a:t>
            </a:r>
            <a:r>
              <a:rPr lang="en-IE" sz="2000" dirty="0">
                <a:solidFill>
                  <a:schemeClr val="tx1">
                    <a:lumMod val="75000"/>
                    <a:lumOff val="25000"/>
                  </a:schemeClr>
                </a:solidFill>
              </a:rPr>
              <a:t>of Civil Society Organisations’ (CSO) </a:t>
            </a:r>
            <a:r>
              <a:rPr lang="en-IE" sz="2000" b="1" dirty="0">
                <a:solidFill>
                  <a:schemeClr val="tx1">
                    <a:lumMod val="75000"/>
                    <a:lumOff val="25000"/>
                  </a:schemeClr>
                </a:solidFill>
              </a:rPr>
              <a:t>strategies</a:t>
            </a:r>
            <a:r>
              <a:rPr lang="en-IE" sz="2000" dirty="0">
                <a:solidFill>
                  <a:schemeClr val="tx1">
                    <a:lumMod val="75000"/>
                    <a:lumOff val="25000"/>
                  </a:schemeClr>
                </a:solidFill>
              </a:rPr>
              <a:t>, </a:t>
            </a:r>
            <a:r>
              <a:rPr lang="en-IE" sz="2000" b="1" dirty="0">
                <a:solidFill>
                  <a:schemeClr val="tx1">
                    <a:lumMod val="75000"/>
                    <a:lumOff val="25000"/>
                  </a:schemeClr>
                </a:solidFill>
              </a:rPr>
              <a:t>programmes</a:t>
            </a:r>
            <a:r>
              <a:rPr lang="en-IE" sz="2000" dirty="0">
                <a:solidFill>
                  <a:schemeClr val="tx1">
                    <a:lumMod val="75000"/>
                    <a:lumOff val="25000"/>
                  </a:schemeClr>
                </a:solidFill>
              </a:rPr>
              <a:t> and </a:t>
            </a:r>
            <a:r>
              <a:rPr lang="en-IE" sz="2000" b="1" dirty="0">
                <a:solidFill>
                  <a:schemeClr val="tx1">
                    <a:lumMod val="75000"/>
                    <a:lumOff val="25000"/>
                  </a:schemeClr>
                </a:solidFill>
              </a:rPr>
              <a:t>resources</a:t>
            </a:r>
            <a:r>
              <a:rPr lang="en-IE" sz="2000" dirty="0">
                <a:solidFill>
                  <a:schemeClr val="tx1">
                    <a:lumMod val="75000"/>
                    <a:lumOff val="25000"/>
                  </a:schemeClr>
                </a:solidFill>
              </a:rPr>
              <a:t> with country plans for scaling up </a:t>
            </a:r>
            <a:r>
              <a:rPr lang="en-IE" sz="2000" dirty="0" smtClean="0">
                <a:solidFill>
                  <a:schemeClr val="tx1">
                    <a:lumMod val="75000"/>
                    <a:lumOff val="25000"/>
                  </a:schemeClr>
                </a:solidFill>
              </a:rPr>
              <a:t>nutrition</a:t>
            </a:r>
          </a:p>
          <a:p>
            <a:pPr marL="1066800" lvl="1" indent="-342900">
              <a:spcBef>
                <a:spcPts val="1200"/>
              </a:spcBef>
              <a:spcAft>
                <a:spcPts val="600"/>
              </a:spcAft>
              <a:buFont typeface="Wingdings" pitchFamily="2" charset="2"/>
              <a:buChar char="v"/>
              <a:tabLst>
                <a:tab pos="8432800" algn="l"/>
              </a:tabLst>
            </a:pPr>
            <a:r>
              <a:rPr lang="en-IE" sz="2000" dirty="0" smtClean="0">
                <a:solidFill>
                  <a:schemeClr val="tx1">
                    <a:lumMod val="75000"/>
                    <a:lumOff val="25000"/>
                  </a:schemeClr>
                </a:solidFill>
              </a:rPr>
              <a:t>to </a:t>
            </a:r>
            <a:r>
              <a:rPr lang="en-IE" sz="2000" b="1" dirty="0" smtClean="0">
                <a:solidFill>
                  <a:schemeClr val="tx1">
                    <a:lumMod val="75000"/>
                    <a:lumOff val="25000"/>
                  </a:schemeClr>
                </a:solidFill>
              </a:rPr>
              <a:t>encourage </a:t>
            </a:r>
            <a:r>
              <a:rPr lang="en-IE" sz="2000" b="1" dirty="0">
                <a:solidFill>
                  <a:schemeClr val="tx1">
                    <a:lumMod val="75000"/>
                    <a:lumOff val="25000"/>
                  </a:schemeClr>
                </a:solidFill>
              </a:rPr>
              <a:t>effective engagement </a:t>
            </a:r>
            <a:r>
              <a:rPr lang="en-IE" sz="2000" dirty="0">
                <a:solidFill>
                  <a:schemeClr val="tx1">
                    <a:lumMod val="75000"/>
                    <a:lumOff val="25000"/>
                  </a:schemeClr>
                </a:solidFill>
              </a:rPr>
              <a:t>from civil society in the SUN process at national and global level </a:t>
            </a:r>
          </a:p>
          <a:p>
            <a:pPr marL="1066800" lvl="1" indent="-342900">
              <a:spcBef>
                <a:spcPts val="1200"/>
              </a:spcBef>
              <a:spcAft>
                <a:spcPts val="600"/>
              </a:spcAft>
              <a:buFont typeface="Wingdings" pitchFamily="2" charset="2"/>
              <a:buChar char="v"/>
              <a:tabLst>
                <a:tab pos="8432800" algn="l"/>
              </a:tabLst>
            </a:pPr>
            <a:r>
              <a:rPr lang="en-IE" sz="2000" dirty="0" smtClean="0">
                <a:solidFill>
                  <a:schemeClr val="tx1">
                    <a:lumMod val="75000"/>
                    <a:lumOff val="25000"/>
                  </a:schemeClr>
                </a:solidFill>
              </a:rPr>
              <a:t>to </a:t>
            </a:r>
            <a:r>
              <a:rPr lang="en-IE" sz="2000" b="1" dirty="0" smtClean="0">
                <a:solidFill>
                  <a:schemeClr val="tx1">
                    <a:lumMod val="75000"/>
                    <a:lumOff val="25000"/>
                  </a:schemeClr>
                </a:solidFill>
              </a:rPr>
              <a:t>support Civil Society Alliances (CSAs) </a:t>
            </a:r>
            <a:r>
              <a:rPr lang="en-IE" sz="2000" dirty="0">
                <a:solidFill>
                  <a:schemeClr val="tx1">
                    <a:lumMod val="75000"/>
                    <a:lumOff val="25000"/>
                  </a:schemeClr>
                </a:solidFill>
              </a:rPr>
              <a:t>in SUN countries to </a:t>
            </a:r>
            <a:r>
              <a:rPr lang="en-IE" sz="2000" b="1" dirty="0">
                <a:solidFill>
                  <a:schemeClr val="tx1">
                    <a:lumMod val="75000"/>
                    <a:lumOff val="25000"/>
                  </a:schemeClr>
                </a:solidFill>
              </a:rPr>
              <a:t>advocate</a:t>
            </a:r>
            <a:r>
              <a:rPr lang="en-IE" sz="2000" dirty="0">
                <a:solidFill>
                  <a:schemeClr val="tx1">
                    <a:lumMod val="75000"/>
                    <a:lumOff val="25000"/>
                  </a:schemeClr>
                </a:solidFill>
              </a:rPr>
              <a:t> </a:t>
            </a:r>
            <a:r>
              <a:rPr lang="en-IE" sz="2000" b="1" dirty="0">
                <a:solidFill>
                  <a:schemeClr val="tx1">
                    <a:lumMod val="75000"/>
                    <a:lumOff val="25000"/>
                  </a:schemeClr>
                </a:solidFill>
              </a:rPr>
              <a:t>for</a:t>
            </a:r>
            <a:r>
              <a:rPr lang="en-IE" sz="2000" dirty="0">
                <a:solidFill>
                  <a:schemeClr val="tx1">
                    <a:lumMod val="75000"/>
                    <a:lumOff val="25000"/>
                  </a:schemeClr>
                </a:solidFill>
              </a:rPr>
              <a:t> the development of </a:t>
            </a:r>
            <a:r>
              <a:rPr lang="en-IE" sz="2000" b="1" dirty="0">
                <a:solidFill>
                  <a:schemeClr val="tx1">
                    <a:lumMod val="75000"/>
                    <a:lumOff val="25000"/>
                  </a:schemeClr>
                </a:solidFill>
              </a:rPr>
              <a:t>ambitious plans</a:t>
            </a:r>
            <a:r>
              <a:rPr lang="en-IE" sz="2000" dirty="0">
                <a:solidFill>
                  <a:schemeClr val="tx1">
                    <a:lumMod val="75000"/>
                    <a:lumOff val="25000"/>
                  </a:schemeClr>
                </a:solidFill>
              </a:rPr>
              <a:t>, </a:t>
            </a:r>
            <a:r>
              <a:rPr lang="en-IE" sz="2000" b="1" dirty="0">
                <a:solidFill>
                  <a:schemeClr val="tx1">
                    <a:lumMod val="75000"/>
                    <a:lumOff val="25000"/>
                  </a:schemeClr>
                </a:solidFill>
              </a:rPr>
              <a:t>contribute</a:t>
            </a:r>
            <a:r>
              <a:rPr lang="en-IE" sz="2000" dirty="0">
                <a:solidFill>
                  <a:schemeClr val="tx1">
                    <a:lumMod val="75000"/>
                    <a:lumOff val="25000"/>
                  </a:schemeClr>
                </a:solidFill>
              </a:rPr>
              <a:t> to the implementation and </a:t>
            </a:r>
            <a:r>
              <a:rPr lang="en-IE" sz="2000" b="1" dirty="0">
                <a:solidFill>
                  <a:schemeClr val="tx1">
                    <a:lumMod val="75000"/>
                    <a:lumOff val="25000"/>
                  </a:schemeClr>
                </a:solidFill>
              </a:rPr>
              <a:t>rolling out</a:t>
            </a:r>
            <a:r>
              <a:rPr lang="en-IE" sz="2000" dirty="0">
                <a:solidFill>
                  <a:schemeClr val="tx1">
                    <a:lumMod val="75000"/>
                    <a:lumOff val="25000"/>
                  </a:schemeClr>
                </a:solidFill>
              </a:rPr>
              <a:t> of national </a:t>
            </a:r>
            <a:r>
              <a:rPr lang="en-IE" sz="2000" dirty="0" err="1">
                <a:solidFill>
                  <a:schemeClr val="tx1">
                    <a:lumMod val="75000"/>
                    <a:lumOff val="25000"/>
                  </a:schemeClr>
                </a:solidFill>
              </a:rPr>
              <a:t>costed</a:t>
            </a:r>
            <a:r>
              <a:rPr lang="en-IE" sz="2000" dirty="0">
                <a:solidFill>
                  <a:schemeClr val="tx1">
                    <a:lumMod val="75000"/>
                    <a:lumOff val="25000"/>
                  </a:schemeClr>
                </a:solidFill>
              </a:rPr>
              <a:t> plans and </a:t>
            </a:r>
            <a:r>
              <a:rPr lang="en-IE" sz="2000" b="1" dirty="0">
                <a:solidFill>
                  <a:schemeClr val="tx1">
                    <a:lumMod val="75000"/>
                    <a:lumOff val="25000"/>
                  </a:schemeClr>
                </a:solidFill>
              </a:rPr>
              <a:t>hold stakeholders to account </a:t>
            </a:r>
            <a:r>
              <a:rPr lang="en-IE" sz="2000" dirty="0">
                <a:solidFill>
                  <a:schemeClr val="tx1">
                    <a:lumMod val="75000"/>
                    <a:lumOff val="25000"/>
                  </a:schemeClr>
                </a:solidFill>
              </a:rPr>
              <a:t>for the delivery of those plans.</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3126930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62807" y="342325"/>
            <a:ext cx="3829703" cy="584775"/>
          </a:xfrm>
          <a:prstGeom prst="rect">
            <a:avLst/>
          </a:prstGeom>
        </p:spPr>
        <p:txBody>
          <a:bodyPr wrap="none">
            <a:spAutoFit/>
          </a:bodyPr>
          <a:lstStyle/>
          <a:p>
            <a:r>
              <a:rPr lang="en-US" sz="3200" b="1" dirty="0" smtClean="0">
                <a:solidFill>
                  <a:schemeClr val="bg1"/>
                </a:solidFill>
              </a:rPr>
              <a:t>SUN CSN Governance</a:t>
            </a:r>
            <a:endParaRPr lang="en-US" sz="3200" b="1" i="1" dirty="0">
              <a:solidFill>
                <a:schemeClr val="bg1"/>
              </a:solidFill>
            </a:endParaRPr>
          </a:p>
        </p:txBody>
      </p:sp>
      <p:sp>
        <p:nvSpPr>
          <p:cNvPr id="2" name="TextBox 1"/>
          <p:cNvSpPr txBox="1"/>
          <p:nvPr/>
        </p:nvSpPr>
        <p:spPr>
          <a:xfrm>
            <a:off x="76200" y="1310819"/>
            <a:ext cx="8686800" cy="4093428"/>
          </a:xfrm>
          <a:prstGeom prst="rect">
            <a:avLst/>
          </a:prstGeom>
          <a:noFill/>
        </p:spPr>
        <p:txBody>
          <a:bodyPr wrap="square" rtlCol="0">
            <a:spAutoFit/>
          </a:bodyPr>
          <a:lstStyle/>
          <a:p>
            <a:pPr marL="552450" indent="-285750">
              <a:buFont typeface="Arial" pitchFamily="34" charset="0"/>
              <a:buChar char="•"/>
              <a:tabLst>
                <a:tab pos="8610600" algn="l"/>
              </a:tabLst>
            </a:pPr>
            <a:r>
              <a:rPr lang="en-IE" sz="2000" b="1" dirty="0">
                <a:solidFill>
                  <a:schemeClr val="tx1">
                    <a:lumMod val="75000"/>
                    <a:lumOff val="25000"/>
                  </a:schemeClr>
                </a:solidFill>
              </a:rPr>
              <a:t>SUN CSN </a:t>
            </a:r>
            <a:r>
              <a:rPr lang="en-IE" sz="2000" b="1" dirty="0" smtClean="0">
                <a:solidFill>
                  <a:schemeClr val="tx1">
                    <a:lumMod val="75000"/>
                    <a:lumOff val="25000"/>
                  </a:schemeClr>
                </a:solidFill>
              </a:rPr>
              <a:t>governance</a:t>
            </a:r>
          </a:p>
          <a:p>
            <a:pPr marL="266700">
              <a:tabLst>
                <a:tab pos="8610600" algn="l"/>
              </a:tabLst>
            </a:pPr>
            <a:endParaRPr lang="en-IE" sz="2000" b="1" dirty="0">
              <a:solidFill>
                <a:schemeClr val="tx1">
                  <a:lumMod val="75000"/>
                  <a:lumOff val="25000"/>
                </a:schemeClr>
              </a:solidFill>
            </a:endParaRPr>
          </a:p>
          <a:p>
            <a:pPr marL="1009650" lvl="1" indent="-285750">
              <a:buFont typeface="Wingdings" pitchFamily="2" charset="2"/>
              <a:buChar char="Ø"/>
              <a:tabLst>
                <a:tab pos="8610600" algn="l"/>
              </a:tabLst>
            </a:pPr>
            <a:r>
              <a:rPr lang="en-IE" sz="2000" b="1" dirty="0">
                <a:solidFill>
                  <a:schemeClr val="tx1">
                    <a:lumMod val="75000"/>
                    <a:lumOff val="25000"/>
                  </a:schemeClr>
                </a:solidFill>
              </a:rPr>
              <a:t>A chair -</a:t>
            </a:r>
            <a:r>
              <a:rPr lang="en-IE" sz="2000" dirty="0">
                <a:solidFill>
                  <a:schemeClr val="tx1">
                    <a:lumMod val="75000"/>
                    <a:lumOff val="25000"/>
                  </a:schemeClr>
                </a:solidFill>
              </a:rPr>
              <a:t> Brendan Cox (</a:t>
            </a:r>
            <a:r>
              <a:rPr lang="en-IE" sz="2000" i="1" dirty="0">
                <a:solidFill>
                  <a:schemeClr val="tx1">
                    <a:lumMod val="75000"/>
                    <a:lumOff val="25000"/>
                  </a:schemeClr>
                </a:solidFill>
              </a:rPr>
              <a:t>Director of Policy &amp; Advocacy – Save the Children</a:t>
            </a:r>
            <a:r>
              <a:rPr lang="en-IE" sz="2000" i="1" dirty="0" smtClean="0">
                <a:solidFill>
                  <a:schemeClr val="tx1">
                    <a:lumMod val="75000"/>
                    <a:lumOff val="25000"/>
                  </a:schemeClr>
                </a:solidFill>
              </a:rPr>
              <a:t>)</a:t>
            </a:r>
          </a:p>
          <a:p>
            <a:pPr marL="723900" lvl="1">
              <a:tabLst>
                <a:tab pos="8610600" algn="l"/>
              </a:tabLst>
            </a:pPr>
            <a:endParaRPr lang="en-IE" sz="2000" dirty="0">
              <a:solidFill>
                <a:schemeClr val="tx1">
                  <a:lumMod val="75000"/>
                  <a:lumOff val="25000"/>
                </a:schemeClr>
              </a:solidFill>
            </a:endParaRPr>
          </a:p>
          <a:p>
            <a:pPr marL="1009650" lvl="1" indent="-285750">
              <a:buFont typeface="Wingdings" pitchFamily="2" charset="2"/>
              <a:buChar char="Ø"/>
              <a:tabLst>
                <a:tab pos="8610600" algn="l"/>
              </a:tabLst>
            </a:pPr>
            <a:r>
              <a:rPr lang="en-IE" sz="2000" b="1" dirty="0">
                <a:solidFill>
                  <a:schemeClr val="tx1">
                    <a:lumMod val="75000"/>
                    <a:lumOff val="25000"/>
                  </a:schemeClr>
                </a:solidFill>
              </a:rPr>
              <a:t>A secretariat and a </a:t>
            </a:r>
            <a:r>
              <a:rPr lang="en-IE" sz="2000" b="1" dirty="0" smtClean="0">
                <a:solidFill>
                  <a:schemeClr val="tx1">
                    <a:lumMod val="75000"/>
                    <a:lumOff val="25000"/>
                  </a:schemeClr>
                </a:solidFill>
              </a:rPr>
              <a:t>coordinator </a:t>
            </a:r>
            <a:r>
              <a:rPr lang="en-IE" sz="2000" dirty="0" smtClean="0">
                <a:solidFill>
                  <a:schemeClr val="tx1">
                    <a:lumMod val="75000"/>
                    <a:lumOff val="25000"/>
                  </a:schemeClr>
                </a:solidFill>
              </a:rPr>
              <a:t>– Claire Blanchard</a:t>
            </a:r>
            <a:endParaRPr lang="en-IE" sz="2000" b="1" dirty="0" smtClean="0">
              <a:solidFill>
                <a:schemeClr val="tx1">
                  <a:lumMod val="75000"/>
                  <a:lumOff val="25000"/>
                </a:schemeClr>
              </a:solidFill>
            </a:endParaRPr>
          </a:p>
          <a:p>
            <a:pPr marL="723900" lvl="1">
              <a:tabLst>
                <a:tab pos="8610600" algn="l"/>
              </a:tabLst>
            </a:pPr>
            <a:endParaRPr lang="en-IE" sz="2000" b="1" dirty="0">
              <a:solidFill>
                <a:schemeClr val="tx1">
                  <a:lumMod val="75000"/>
                  <a:lumOff val="25000"/>
                </a:schemeClr>
              </a:solidFill>
            </a:endParaRPr>
          </a:p>
          <a:p>
            <a:pPr marL="1009650" lvl="1" indent="-285750">
              <a:buFont typeface="Wingdings" pitchFamily="2" charset="2"/>
              <a:buChar char="Ø"/>
              <a:tabLst>
                <a:tab pos="8610600" algn="l"/>
              </a:tabLst>
            </a:pPr>
            <a:r>
              <a:rPr lang="en-IE" sz="2000" b="1" dirty="0" smtClean="0">
                <a:solidFill>
                  <a:schemeClr val="tx1">
                    <a:lumMod val="75000"/>
                    <a:lumOff val="25000"/>
                  </a:schemeClr>
                </a:solidFill>
              </a:rPr>
              <a:t>An </a:t>
            </a:r>
            <a:r>
              <a:rPr lang="en-IE" sz="2000" b="1" dirty="0">
                <a:solidFill>
                  <a:schemeClr val="tx1">
                    <a:lumMod val="75000"/>
                    <a:lumOff val="25000"/>
                  </a:schemeClr>
                </a:solidFill>
              </a:rPr>
              <a:t>elected Steering </a:t>
            </a:r>
            <a:r>
              <a:rPr lang="en-IE" sz="2000" b="1" dirty="0" smtClean="0">
                <a:solidFill>
                  <a:schemeClr val="tx1">
                    <a:lumMod val="75000"/>
                    <a:lumOff val="25000"/>
                  </a:schemeClr>
                </a:solidFill>
              </a:rPr>
              <a:t>Group</a:t>
            </a:r>
          </a:p>
          <a:p>
            <a:pPr marL="723900" lvl="1">
              <a:tabLst>
                <a:tab pos="8610600" algn="l"/>
              </a:tabLst>
            </a:pPr>
            <a:endParaRPr lang="en-IE" sz="2000" b="1" dirty="0">
              <a:solidFill>
                <a:schemeClr val="tx1">
                  <a:lumMod val="75000"/>
                  <a:lumOff val="25000"/>
                </a:schemeClr>
              </a:solidFill>
            </a:endParaRPr>
          </a:p>
          <a:p>
            <a:pPr marL="1009650" lvl="1" indent="-285750">
              <a:buFont typeface="Wingdings" pitchFamily="2" charset="2"/>
              <a:buChar char="Ø"/>
              <a:tabLst>
                <a:tab pos="8610600" algn="l"/>
              </a:tabLst>
            </a:pPr>
            <a:r>
              <a:rPr lang="en-IE" sz="2000" b="1" dirty="0">
                <a:solidFill>
                  <a:schemeClr val="tx1">
                    <a:lumMod val="75000"/>
                    <a:lumOff val="25000"/>
                  </a:schemeClr>
                </a:solidFill>
              </a:rPr>
              <a:t>National SUN Civil Society Alliances (CSAs</a:t>
            </a:r>
            <a:r>
              <a:rPr lang="en-IE" sz="2000" b="1" dirty="0" smtClean="0">
                <a:solidFill>
                  <a:schemeClr val="tx1">
                    <a:lumMod val="75000"/>
                    <a:lumOff val="25000"/>
                  </a:schemeClr>
                </a:solidFill>
              </a:rPr>
              <a:t>)</a:t>
            </a:r>
          </a:p>
          <a:p>
            <a:pPr marL="723900" lvl="1">
              <a:tabLst>
                <a:tab pos="8610600" algn="l"/>
              </a:tabLst>
            </a:pPr>
            <a:endParaRPr lang="en-IE" sz="2000" b="1" dirty="0">
              <a:solidFill>
                <a:schemeClr val="tx1">
                  <a:lumMod val="75000"/>
                  <a:lumOff val="25000"/>
                </a:schemeClr>
              </a:solidFill>
            </a:endParaRPr>
          </a:p>
          <a:p>
            <a:pPr marL="1009650" lvl="1" indent="-285750">
              <a:buFont typeface="Wingdings" pitchFamily="2" charset="2"/>
              <a:buChar char="Ø"/>
              <a:tabLst>
                <a:tab pos="8610600" algn="l"/>
              </a:tabLst>
            </a:pPr>
            <a:r>
              <a:rPr lang="en-IE" sz="2000" b="1" dirty="0">
                <a:solidFill>
                  <a:schemeClr val="tx1">
                    <a:lumMod val="75000"/>
                    <a:lumOff val="25000"/>
                  </a:schemeClr>
                </a:solidFill>
              </a:rPr>
              <a:t>Supporting partners </a:t>
            </a:r>
            <a:r>
              <a:rPr lang="en-IE" sz="2000" i="1" dirty="0">
                <a:solidFill>
                  <a:schemeClr val="tx1">
                    <a:lumMod val="75000"/>
                    <a:lumOff val="25000"/>
                  </a:schemeClr>
                </a:solidFill>
              </a:rPr>
              <a:t>(still being defined)</a:t>
            </a:r>
            <a:endParaRPr lang="en-IE" sz="2000" b="1" dirty="0">
              <a:solidFill>
                <a:schemeClr val="tx1">
                  <a:lumMod val="75000"/>
                  <a:lumOff val="25000"/>
                </a:schemeClr>
              </a:solidFill>
            </a:endParaRPr>
          </a:p>
          <a:p>
            <a:pPr marL="723900" lvl="1">
              <a:tabLst>
                <a:tab pos="8610600" algn="l"/>
              </a:tabLst>
            </a:pPr>
            <a:endParaRPr lang="en-IE" sz="2000" b="1" dirty="0">
              <a:solidFill>
                <a:schemeClr val="tx1">
                  <a:lumMod val="75000"/>
                  <a:lumOff val="25000"/>
                </a:schemeClr>
              </a:solidFill>
            </a:endParaRPr>
          </a:p>
          <a:p>
            <a:pPr marL="552450" indent="-285750">
              <a:buFont typeface="Arial" pitchFamily="34" charset="0"/>
              <a:buChar char="•"/>
              <a:tabLst>
                <a:tab pos="8610600" algn="l"/>
              </a:tabLst>
            </a:pPr>
            <a:r>
              <a:rPr lang="en-IE" sz="2000" b="1" dirty="0">
                <a:solidFill>
                  <a:schemeClr val="tx1">
                    <a:lumMod val="75000"/>
                    <a:lumOff val="25000"/>
                  </a:schemeClr>
                </a:solidFill>
              </a:rPr>
              <a:t>SUN CSN – rotating hosting </a:t>
            </a:r>
            <a:r>
              <a:rPr lang="en-IE" sz="2000" dirty="0">
                <a:solidFill>
                  <a:schemeClr val="tx1">
                    <a:lumMod val="75000"/>
                    <a:lumOff val="25000"/>
                  </a:schemeClr>
                </a:solidFill>
              </a:rPr>
              <a:t>(current host organisation – Save the Children)</a:t>
            </a:r>
          </a:p>
        </p:txBody>
      </p:sp>
    </p:spTree>
    <p:extLst>
      <p:ext uri="{BB962C8B-B14F-4D97-AF65-F5344CB8AC3E}">
        <p14:creationId xmlns:p14="http://schemas.microsoft.com/office/powerpoint/2010/main" val="27784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CSO Network\CS Network Strategy\SUN graphics\SUN CSN governance_diagram.png"/>
          <p:cNvPicPr/>
          <p:nvPr/>
        </p:nvPicPr>
        <p:blipFill>
          <a:blip r:embed="rId2">
            <a:extLst>
              <a:ext uri="{28A0092B-C50C-407E-A947-70E740481C1C}">
                <a14:useLocalDpi xmlns:a14="http://schemas.microsoft.com/office/drawing/2010/main"/>
              </a:ext>
            </a:extLst>
          </a:blip>
          <a:srcRect/>
          <a:stretch>
            <a:fillRect/>
          </a:stretch>
        </p:blipFill>
        <p:spPr bwMode="auto">
          <a:xfrm>
            <a:off x="304800" y="1371600"/>
            <a:ext cx="8382000" cy="4648199"/>
          </a:xfrm>
          <a:prstGeom prst="rect">
            <a:avLst/>
          </a:prstGeom>
          <a:noFill/>
          <a:ln>
            <a:noFill/>
          </a:ln>
        </p:spPr>
      </p:pic>
      <p:sp>
        <p:nvSpPr>
          <p:cNvPr id="3" name="Rectangle 2"/>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62807" y="342325"/>
            <a:ext cx="5471562" cy="584775"/>
          </a:xfrm>
          <a:prstGeom prst="rect">
            <a:avLst/>
          </a:prstGeom>
        </p:spPr>
        <p:txBody>
          <a:bodyPr wrap="none">
            <a:spAutoFit/>
          </a:bodyPr>
          <a:lstStyle/>
          <a:p>
            <a:r>
              <a:rPr lang="en-US" sz="3200" b="1" dirty="0" smtClean="0">
                <a:solidFill>
                  <a:schemeClr val="bg1"/>
                </a:solidFill>
              </a:rPr>
              <a:t>SUN CSN Governance Structure</a:t>
            </a:r>
            <a:endParaRPr lang="en-US" sz="3200" b="1" i="1" dirty="0">
              <a:solidFill>
                <a:schemeClr val="bg1"/>
              </a:solidFill>
            </a:endParaRP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6172200"/>
            <a:ext cx="8610600" cy="369332"/>
          </a:xfrm>
          <a:prstGeom prst="rect">
            <a:avLst/>
          </a:prstGeom>
          <a:noFill/>
        </p:spPr>
        <p:txBody>
          <a:bodyPr wrap="square" rtlCol="0">
            <a:spAutoFit/>
          </a:bodyPr>
          <a:lstStyle/>
          <a:p>
            <a:pPr algn="ctr"/>
            <a:r>
              <a:rPr lang="en-GB" i="1" dirty="0" smtClean="0">
                <a:solidFill>
                  <a:schemeClr val="tx1">
                    <a:lumMod val="75000"/>
                    <a:lumOff val="25000"/>
                  </a:schemeClr>
                </a:solidFill>
              </a:rPr>
              <a:t>This diagram includes both structures in place and planned structures to put in place. </a:t>
            </a:r>
            <a:endParaRPr lang="en-GB" i="1" dirty="0">
              <a:solidFill>
                <a:schemeClr val="tx1">
                  <a:lumMod val="75000"/>
                  <a:lumOff val="25000"/>
                </a:schemeClr>
              </a:solidFill>
            </a:endParaRPr>
          </a:p>
        </p:txBody>
      </p:sp>
    </p:spTree>
    <p:extLst>
      <p:ext uri="{BB962C8B-B14F-4D97-AF65-F5344CB8AC3E}">
        <p14:creationId xmlns:p14="http://schemas.microsoft.com/office/powerpoint/2010/main" val="2394782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37566</TotalTime>
  <Words>1825</Words>
  <Application>Microsoft Office PowerPoint</Application>
  <PresentationFormat>On-screen Show (4:3)</PresentationFormat>
  <Paragraphs>229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GMMB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Carter</dc:creator>
  <cp:lastModifiedBy>Claire Blanchard</cp:lastModifiedBy>
  <cp:revision>351</cp:revision>
  <cp:lastPrinted>2013-01-17T19:13:04Z</cp:lastPrinted>
  <dcterms:created xsi:type="dcterms:W3CDTF">2012-11-25T14:42:50Z</dcterms:created>
  <dcterms:modified xsi:type="dcterms:W3CDTF">2013-11-01T07:50:08Z</dcterms:modified>
</cp:coreProperties>
</file>