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4"/>
  </p:sldMasterIdLst>
  <p:notesMasterIdLst>
    <p:notesMasterId r:id="rId9"/>
  </p:notesMasterIdLst>
  <p:sldIdLst>
    <p:sldId id="295" r:id="rId5"/>
    <p:sldId id="278" r:id="rId6"/>
    <p:sldId id="298" r:id="rId7"/>
    <p:sldId id="296" r:id="rId8"/>
  </p:sldIdLst>
  <p:sldSz cx="9144000" cy="6858000" type="screen4x3"/>
  <p:notesSz cx="6858000" cy="9144000"/>
  <p:custDataLst>
    <p:tags r:id="rId1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33AA672-AC8F-CAE9-2843-D0122658E1D4}" name="Caroline Andridge" initials="CA" userId="S::candridge@r4d.org::9484f7a4-ff0e-4fbd-8ccf-47cd29c9b40b" providerId="AD"/>
  <p188:author id="{38255999-4B36-262A-EBE3-574574535CE6}" name="Mary D'Alimonte" initials="MD" userId="S::mdalimonte@r4d.org::6fd886f1-9cb1-4b75-800f-1f86f127bcdb" providerId="AD"/>
  <p188:author id="{F191FCC5-0582-441F-8E86-D46CF149DD71}" name="Lorna Harp" initials="LH" userId="S::lharp@r4d.org::d1636888-592a-4116-93b3-c50e3d5ebe9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yle Borces" initials="KB" lastIdx="1" clrIdx="0">
    <p:extLst>
      <p:ext uri="{19B8F6BF-5375-455C-9EA6-DF929625EA0E}">
        <p15:presenceInfo xmlns:p15="http://schemas.microsoft.com/office/powerpoint/2012/main" userId="S::kborces@r4d.org::64d5e083-f6b4-4e0d-a0f1-3bc179b7c8c2" providerId="AD"/>
      </p:ext>
    </p:extLst>
  </p:cmAuthor>
  <p:cmAuthor id="2" name="Caroline  Andridge" initials="CA" lastIdx="137" clrIdx="1">
    <p:extLst>
      <p:ext uri="{19B8F6BF-5375-455C-9EA6-DF929625EA0E}">
        <p15:presenceInfo xmlns:p15="http://schemas.microsoft.com/office/powerpoint/2012/main" userId="S::candridge@r4d.org::9484f7a4-ff0e-4fbd-8ccf-47cd29c9b40b" providerId="AD"/>
      </p:ext>
    </p:extLst>
  </p:cmAuthor>
  <p:cmAuthor id="3" name="Mary D'Alimonte" initials="MD" lastIdx="128" clrIdx="2">
    <p:extLst>
      <p:ext uri="{19B8F6BF-5375-455C-9EA6-DF929625EA0E}">
        <p15:presenceInfo xmlns:p15="http://schemas.microsoft.com/office/powerpoint/2012/main" userId="S::mdalimonte@r4d.org::6fd886f1-9cb1-4b75-800f-1f86f127bcdb" providerId="AD"/>
      </p:ext>
    </p:extLst>
  </p:cmAuthor>
  <p:cmAuthor id="4" name="Felicity  Nelson" initials="FN" lastIdx="4" clrIdx="3">
    <p:extLst>
      <p:ext uri="{19B8F6BF-5375-455C-9EA6-DF929625EA0E}">
        <p15:presenceInfo xmlns:p15="http://schemas.microsoft.com/office/powerpoint/2012/main" userId="S::fnelson@r4d.org::d77273e4-5c6c-496e-928f-6a7893a2478b" providerId="AD"/>
      </p:ext>
    </p:extLst>
  </p:cmAuthor>
  <p:cmAuthor id="5" name="Augustin Flory" initials="AF" lastIdx="6" clrIdx="4">
    <p:extLst>
      <p:ext uri="{19B8F6BF-5375-455C-9EA6-DF929625EA0E}">
        <p15:presenceInfo xmlns:p15="http://schemas.microsoft.com/office/powerpoint/2012/main" userId="S::aflory@r4d.org::7a8d7d3a-9f21-482a-a703-45e4b168c6c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0C2F"/>
    <a:srgbClr val="0067B9"/>
    <a:srgbClr val="6C6463"/>
    <a:srgbClr val="CC0000"/>
    <a:srgbClr val="FF9999"/>
    <a:srgbClr val="CFCD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150" autoAdjust="0"/>
  </p:normalViewPr>
  <p:slideViewPr>
    <p:cSldViewPr snapToGrid="0">
      <p:cViewPr varScale="1">
        <p:scale>
          <a:sx n="80" d="100"/>
          <a:sy n="80" d="100"/>
        </p:scale>
        <p:origin x="243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Andridge" userId="9484f7a4-ff0e-4fbd-8ccf-47cd29c9b40b" providerId="ADAL" clId="{99A59B3B-63BE-4D1D-A21B-BC6F67100F1A}"/>
    <pc:docChg chg="modSld">
      <pc:chgData name="Caroline Andridge" userId="9484f7a4-ff0e-4fbd-8ccf-47cd29c9b40b" providerId="ADAL" clId="{99A59B3B-63BE-4D1D-A21B-BC6F67100F1A}" dt="2023-07-19T15:43:53.506" v="38" actId="20577"/>
      <pc:docMkLst>
        <pc:docMk/>
      </pc:docMkLst>
      <pc:sldChg chg="modNotesTx">
        <pc:chgData name="Caroline Andridge" userId="9484f7a4-ff0e-4fbd-8ccf-47cd29c9b40b" providerId="ADAL" clId="{99A59B3B-63BE-4D1D-A21B-BC6F67100F1A}" dt="2023-07-19T15:43:53.506" v="38" actId="20577"/>
        <pc:sldMkLst>
          <pc:docMk/>
          <pc:sldMk cId="1261975571" sldId="29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61F107-DF9E-4BDE-ACB2-26851EE5646A}" type="datetimeFigureOut">
              <a:rPr lang="en-US" smtClean="0"/>
              <a:t>7/19/2023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D036A5-59A8-4C20-AC7B-37FF93745615}" type="slidenum">
              <a:rPr lang="en-US" smtClean="0"/>
              <a:t>‹#›</a:t>
            </a:fld>
            <a:endParaRPr lang="en-US"/>
          </a:p>
        </p:txBody>
      </p:sp>
    </p:spTree>
    <p:extLst>
      <p:ext uri="{BB962C8B-B14F-4D97-AF65-F5344CB8AC3E}">
        <p14:creationId xmlns:p14="http://schemas.microsoft.com/office/powerpoint/2010/main" val="1631581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 note on interpreting the NPM: </a:t>
            </a:r>
            <a:r>
              <a:rPr lang="en-US" dirty="0"/>
              <a:t>Within the OECD Creditor Reporting System (CRS), the NPM is applied to commitments and disbursements at the project level (some donor institutions apply it at the sub-project level, but the same logic applies). If correctly applied, the score indicates that the project to which it’s applied has a basic nutrition purpose code or contains a nutrition objective or indicator. We interpret the NPM as telling us the monetary value that’s disbursed to a project with a nutrition objective or indicator, then, </a:t>
            </a:r>
            <a:r>
              <a:rPr lang="en-US" i="1" dirty="0"/>
              <a:t>not </a:t>
            </a:r>
            <a:r>
              <a:rPr lang="en-US" i="0" dirty="0"/>
              <a:t>that the monetary value is all going to the nutrition objective or indicator. To report the estimated amount going specifically to nutrition actions within the project, we would need to be able to separate and identify the amount of money going only to nutrition within the project, which CRS reporting – and therefore the NPM – does not do.</a:t>
            </a:r>
          </a:p>
          <a:p>
            <a:endParaRPr lang="en-US" i="0" dirty="0"/>
          </a:p>
          <a:p>
            <a:r>
              <a:rPr lang="en-US" b="1" i="0" dirty="0"/>
              <a:t>For example</a:t>
            </a:r>
            <a:r>
              <a:rPr lang="en-US" i="0" dirty="0"/>
              <a:t>, we </a:t>
            </a:r>
            <a:r>
              <a:rPr lang="en-US" i="0" u="sng" dirty="0">
                <a:solidFill>
                  <a:srgbClr val="FF0000"/>
                </a:solidFill>
              </a:rPr>
              <a:t>can</a:t>
            </a:r>
            <a:r>
              <a:rPr lang="en-US" i="0" dirty="0"/>
              <a:t> say, “In 2020, Donor A disbursed $1.7 billion to 1,200 </a:t>
            </a:r>
            <a:r>
              <a:rPr lang="en-US" i="1" dirty="0"/>
              <a:t>projects with a nutrition objective or indicator</a:t>
            </a:r>
            <a:r>
              <a:rPr lang="en-US" i="0" dirty="0"/>
              <a:t>.” We </a:t>
            </a:r>
            <a:r>
              <a:rPr lang="en-US" i="0" u="sng" dirty="0"/>
              <a:t>cannot</a:t>
            </a:r>
            <a:r>
              <a:rPr lang="en-US" i="0" dirty="0"/>
              <a:t> say “In 2020, Donor A disbursed $385 million to </a:t>
            </a:r>
            <a:r>
              <a:rPr lang="en-US" i="1" dirty="0"/>
              <a:t>nutrition activities within 1,200 projects</a:t>
            </a:r>
            <a:r>
              <a:rPr lang="en-US" i="0" dirty="0"/>
              <a:t>.” The NPM is a qualitative tool that does not quantitatively assess the proportion of that disbursement that went specifically to nutrition actions within those projects.</a:t>
            </a:r>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680859C-0DF2-4288-8520-961BC9B154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0822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A note on improved insights from the NPM: </a:t>
            </a:r>
            <a:r>
              <a:rPr lang="en-US" b="0" dirty="0"/>
              <a:t>Before the NPM was introduced, most donor institutions used the </a:t>
            </a:r>
            <a:r>
              <a:rPr lang="en-US" dirty="0"/>
              <a:t>SUN method to report nutrition financing estimates to the Global Nutrition Report (GNR). Unfortunately, the SUN method lacks transparency and consistency. Donor institutions calculate their nutrition contributions internally based on variations of the SUN methodology and then report a finance estimate that the public cannot recreate, making comparisons challenging. The NPM, on the other hand, is a more transparent reporting method. Because it’s reported within the public OECD CRS database, all data users can see which projects received which scores, and then calculate the amounts committed or disbursed accordingly. The NPM data can also be disaggregated by any variable reported in the extensive CRS database. That means that data can now be reported by commitments, disbursements, recipient (country, region, etc.), by channel type (UN institution, private sector, NGO, etc.), and more. Perhaps most importantly, this data can also easily be sliced by sector and purpose codes, to highlight nutrition across all investment types. The ability to look across sectors in this level of detail gives us greater insight into progress and opportunities to mainstream nutrition within and across them.</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BFC1782-7458-4B1F-98A3-57550776E74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2567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BFC1782-7458-4B1F-98A3-57550776E74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4843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BFC1782-7458-4B1F-98A3-57550776E74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5634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7/19/2023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12850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7/19/2023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8848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B61BEF0D-F0BB-DE4B-95CE-6DB70DBA9567}" type="datetimeFigureOut">
              <a:rPr lang="en-US" dirty="0"/>
              <a:pPr/>
              <a:t>7/19/2023</a:t>
            </a:fld>
            <a:endParaRPr lang="en-US" dirty="0"/>
          </a:p>
        </p:txBody>
      </p:sp>
      <p:sp>
        <p:nvSpPr>
          <p:cNvPr id="5" name="Footer Placeholder 4"/>
          <p:cNvSpPr>
            <a:spLocks noGrp="1"/>
          </p:cNvSpPr>
          <p:nvPr>
            <p:ph type="ftr" sz="quarter" idx="11"/>
          </p:nvPr>
        </p:nvSpPr>
        <p:spPr>
          <a:xfrm>
            <a:off x="581192" y="5951810"/>
            <a:ext cx="5922209" cy="365125"/>
          </a:xfrm>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30811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D2345048-C443-4D23-8BE5-9E0D6239E301}"/>
              </a:ext>
            </a:extLst>
          </p:cNvPr>
          <p:cNvGraphicFramePr>
            <a:graphicFrameLocks noChangeAspect="1"/>
          </p:cNvGraphicFramePr>
          <p:nvPr userDrawn="1">
            <p:custDataLst>
              <p:tags r:id="rId1"/>
            </p:custDataLst>
            <p:extLst>
              <p:ext uri="{D42A27DB-BD31-4B8C-83A1-F6EECF244321}">
                <p14:modId xmlns:p14="http://schemas.microsoft.com/office/powerpoint/2010/main" val="4620553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51" imgH="450" progId="TCLayout.ActiveDocument.1">
                  <p:embed/>
                </p:oleObj>
              </mc:Choice>
              <mc:Fallback>
                <p:oleObj name="think-cell Slide" r:id="rId3" imgW="451" imgH="450" progId="TCLayout.ActiveDocument.1">
                  <p:embed/>
                  <p:pic>
                    <p:nvPicPr>
                      <p:cNvPr id="8" name="Object 7" hidden="1">
                        <a:extLst>
                          <a:ext uri="{FF2B5EF4-FFF2-40B4-BE49-F238E27FC236}">
                            <a16:creationId xmlns:a16="http://schemas.microsoft.com/office/drawing/2014/main" id="{D2345048-C443-4D23-8BE5-9E0D6239E30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normAutofit/>
          </a:bodyPr>
          <a:lstStyle>
            <a:lvl1pPr>
              <a:defRPr sz="4000"/>
            </a:lvl1pPr>
          </a:lstStyle>
          <a:p>
            <a:r>
              <a:rPr lang="en-US" dirty="0"/>
              <a:t>Click to edit Master title style</a:t>
            </a:r>
          </a:p>
        </p:txBody>
      </p:sp>
      <p:sp>
        <p:nvSpPr>
          <p:cNvPr id="4" name="Date Placeholder 3"/>
          <p:cNvSpPr>
            <a:spLocks noGrp="1"/>
          </p:cNvSpPr>
          <p:nvPr>
            <p:ph type="dt" sz="half" idx="10"/>
          </p:nvPr>
        </p:nvSpPr>
        <p:spPr/>
        <p:txBody>
          <a:bodyPr/>
          <a:lstStyle/>
          <a:p>
            <a:fld id="{958D676D-1648-4141-ABA0-43FD34651177}" type="datetime1">
              <a:rPr lang="en-US" smtClean="0"/>
              <a:t>7/19/2023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A3089-038A-418F-8D8F-6862B9ED8CE6}" type="slidenum">
              <a:rPr lang="en-US" smtClean="0"/>
              <a:t>‹#›</a:t>
            </a:fld>
            <a:endParaRPr lang="en-US"/>
          </a:p>
        </p:txBody>
      </p:sp>
      <p:sp>
        <p:nvSpPr>
          <p:cNvPr id="9" name="Content Placeholder 2">
            <a:extLst>
              <a:ext uri="{FF2B5EF4-FFF2-40B4-BE49-F238E27FC236}">
                <a16:creationId xmlns:a16="http://schemas.microsoft.com/office/drawing/2014/main" id="{1718AF1F-7B96-4674-BEFA-1CE137CFE413}"/>
              </a:ext>
            </a:extLst>
          </p:cNvPr>
          <p:cNvSpPr>
            <a:spLocks noGrp="1"/>
          </p:cNvSpPr>
          <p:nvPr>
            <p:ph idx="13" hasCustomPrompt="1"/>
          </p:nvPr>
        </p:nvSpPr>
        <p:spPr>
          <a:xfrm>
            <a:off x="822960" y="2066217"/>
            <a:ext cx="7543800" cy="3053038"/>
          </a:xfrm>
        </p:spPr>
        <p:txBody>
          <a:bodyPr>
            <a:noAutofit/>
          </a:bodyPr>
          <a:lstStyle>
            <a:lvl1pPr>
              <a:buClr>
                <a:schemeClr val="accent1"/>
              </a:buClr>
              <a:buFont typeface="Wingdings" pitchFamily="2" charset="2"/>
              <a:buChar char="§"/>
              <a:defRPr sz="1800" b="0" i="0">
                <a:solidFill>
                  <a:schemeClr val="tx1">
                    <a:lumMod val="75000"/>
                    <a:lumOff val="25000"/>
                  </a:schemeClr>
                </a:solidFill>
                <a:latin typeface="+mn-lt"/>
                <a:cs typeface="Museo Slab 300"/>
              </a:defRPr>
            </a:lvl1pPr>
            <a:lvl2pPr>
              <a:buClr>
                <a:schemeClr val="accent1"/>
              </a:buClr>
              <a:buFont typeface="Wingdings" pitchFamily="2" charset="2"/>
              <a:buChar char="§"/>
              <a:defRPr sz="1600" b="0" i="0">
                <a:solidFill>
                  <a:schemeClr val="tx1">
                    <a:lumMod val="75000"/>
                    <a:lumOff val="25000"/>
                  </a:schemeClr>
                </a:solidFill>
                <a:latin typeface="+mn-lt"/>
                <a:cs typeface="Museo Slab 300"/>
              </a:defRPr>
            </a:lvl2pPr>
            <a:lvl3pPr>
              <a:buClr>
                <a:schemeClr val="accent1"/>
              </a:buClr>
              <a:buFont typeface="Wingdings" pitchFamily="2" charset="2"/>
              <a:buChar char="§"/>
              <a:defRPr sz="1400" b="0" i="0">
                <a:solidFill>
                  <a:schemeClr val="tx1">
                    <a:lumMod val="75000"/>
                    <a:lumOff val="25000"/>
                  </a:schemeClr>
                </a:solidFill>
                <a:latin typeface="+mn-lt"/>
                <a:cs typeface="Museo Slab 300"/>
              </a:defRPr>
            </a:lvl3pPr>
            <a:lvl4pPr>
              <a:buClr>
                <a:schemeClr val="accent1"/>
              </a:buClr>
              <a:buFont typeface="Wingdings" pitchFamily="2" charset="2"/>
              <a:buChar char="§"/>
              <a:defRPr sz="1200" b="0" i="0">
                <a:solidFill>
                  <a:schemeClr val="tx1">
                    <a:lumMod val="75000"/>
                    <a:lumOff val="25000"/>
                  </a:schemeClr>
                </a:solidFill>
                <a:latin typeface="+mn-lt"/>
                <a:cs typeface="Museo Slab 300"/>
              </a:defRPr>
            </a:lvl4pPr>
            <a:lvl5pPr>
              <a:buClr>
                <a:schemeClr val="accent1"/>
              </a:buClr>
              <a:buFont typeface="Wingdings" pitchFamily="2" charset="2"/>
              <a:buChar char="§"/>
              <a:defRPr sz="1050" b="0" i="0">
                <a:solidFill>
                  <a:schemeClr val="tx1">
                    <a:lumMod val="75000"/>
                    <a:lumOff val="25000"/>
                  </a:schemeClr>
                </a:solidFill>
                <a:latin typeface="+mn-lt"/>
                <a:cs typeface="Museo Slab 300"/>
              </a:defRPr>
            </a:lvl5pPr>
          </a:lstStyle>
          <a:p>
            <a:pPr lvl="0"/>
            <a:r>
              <a:rPr lang="en-US" dirty="0"/>
              <a:t> 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30556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581192" y="2228003"/>
            <a:ext cx="7989752" cy="363079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7/19/2023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636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dirty="0"/>
              <a:t>Click to edit Master title style</a:t>
            </a:r>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7/19/2023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28326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B61BEF0D-F0BB-DE4B-95CE-6DB70DBA9567}" type="datetimeFigureOut">
              <a:rPr lang="en-US" dirty="0"/>
              <a:pPr/>
              <a:t>7/19/2023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00161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7/19/2023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34490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7/19/2023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27023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8014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dirty="0"/>
              <a:t>Click to edit Master title style</a:t>
            </a:r>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7/19/2023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28273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dirty="0"/>
              <a:t>Click to edit Master title style</a:t>
            </a:r>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53560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D7726FBD-241C-FC46-C5ED-7D641504A12C}"/>
              </a:ext>
            </a:extLst>
          </p:cNvPr>
          <p:cNvGraphicFramePr>
            <a:graphicFrameLocks noChangeAspect="1"/>
          </p:cNvGraphicFramePr>
          <p:nvPr userDrawn="1">
            <p:custDataLst>
              <p:tags r:id="rId14"/>
            </p:custDataLst>
            <p:extLst>
              <p:ext uri="{D42A27DB-BD31-4B8C-83A1-F6EECF244321}">
                <p14:modId xmlns:p14="http://schemas.microsoft.com/office/powerpoint/2010/main" val="35975801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5" imgW="395" imgH="396" progId="TCLayout.ActiveDocument.1">
                  <p:embed/>
                </p:oleObj>
              </mc:Choice>
              <mc:Fallback>
                <p:oleObj name="think-cell Slide" r:id="rId15" imgW="395" imgH="396" progId="TCLayout.ActiveDocument.1">
                  <p:embed/>
                  <p:pic>
                    <p:nvPicPr>
                      <p:cNvPr id="8" name="Object 7" hidden="1">
                        <a:extLst>
                          <a:ext uri="{FF2B5EF4-FFF2-40B4-BE49-F238E27FC236}">
                            <a16:creationId xmlns:a16="http://schemas.microsoft.com/office/drawing/2014/main" id="{D7726FBD-241C-FC46-C5ED-7D641504A12C}"/>
                          </a:ext>
                        </a:extLst>
                      </p:cNvPr>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a:t>
            </a:r>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7/19/2023</a:t>
            </a:fld>
            <a:endParaRPr lang="en-US" dirty="0"/>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808563054"/>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4.xml"/><Relationship Id="rId5" Type="http://schemas.openxmlformats.org/officeDocument/2006/relationships/image" Target="../media/image2.e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5.xml"/><Relationship Id="rId5" Type="http://schemas.openxmlformats.org/officeDocument/2006/relationships/image" Target="../media/image2.emf"/><Relationship Id="rId4"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6.xml"/><Relationship Id="rId5" Type="http://schemas.openxmlformats.org/officeDocument/2006/relationships/image" Target="../media/image2.emf"/><Relationship Id="rId4" Type="http://schemas.openxmlformats.org/officeDocument/2006/relationships/oleObject" Target="../embeddings/oleObject5.bin"/></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notesSlide" Target="../notesSlides/notesSlide4.xml"/><Relationship Id="rId7" Type="http://schemas.openxmlformats.org/officeDocument/2006/relationships/image" Target="../media/image4.png"/><Relationship Id="rId2" Type="http://schemas.openxmlformats.org/officeDocument/2006/relationships/slideLayout" Target="../slideLayouts/slideLayout12.xml"/><Relationship Id="rId1" Type="http://schemas.openxmlformats.org/officeDocument/2006/relationships/tags" Target="../tags/tag7.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emf"/><Relationship Id="rId10" Type="http://schemas.openxmlformats.org/officeDocument/2006/relationships/image" Target="../media/image7.png"/><Relationship Id="rId4" Type="http://schemas.openxmlformats.org/officeDocument/2006/relationships/oleObject" Target="../embeddings/oleObject6.bin"/><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BCDDDAEE-9870-4D05-B685-57F843CC0529}"/>
              </a:ext>
            </a:extLst>
          </p:cNvPr>
          <p:cNvGraphicFramePr>
            <a:graphicFrameLocks noChangeAspect="1"/>
          </p:cNvGraphicFramePr>
          <p:nvPr>
            <p:custDataLst>
              <p:tags r:id="rId1"/>
            </p:custDataLst>
            <p:extLst>
              <p:ext uri="{D42A27DB-BD31-4B8C-83A1-F6EECF244321}">
                <p14:modId xmlns:p14="http://schemas.microsoft.com/office/powerpoint/2010/main" val="1372880002"/>
              </p:ext>
            </p:extLst>
          </p:nvPr>
        </p:nvGraphicFramePr>
        <p:xfrm>
          <a:off x="-1141809" y="858441"/>
          <a:ext cx="1191" cy="1191"/>
        </p:xfrm>
        <a:graphic>
          <a:graphicData uri="http://schemas.openxmlformats.org/presentationml/2006/ole">
            <mc:AlternateContent xmlns:mc="http://schemas.openxmlformats.org/markup-compatibility/2006">
              <mc:Choice xmlns:v="urn:schemas-microsoft-com:vml" Requires="v">
                <p:oleObj name="think-cell Slide" r:id="rId4" imgW="451" imgH="450" progId="TCLayout.ActiveDocument.1">
                  <p:embed/>
                </p:oleObj>
              </mc:Choice>
              <mc:Fallback>
                <p:oleObj name="think-cell Slide" r:id="rId4" imgW="451" imgH="450" progId="TCLayout.ActiveDocument.1">
                  <p:embed/>
                  <p:pic>
                    <p:nvPicPr>
                      <p:cNvPr id="5" name="Object 4" hidden="1">
                        <a:extLst>
                          <a:ext uri="{FF2B5EF4-FFF2-40B4-BE49-F238E27FC236}">
                            <a16:creationId xmlns:a16="http://schemas.microsoft.com/office/drawing/2014/main" id="{BCDDDAEE-9870-4D05-B685-57F843CC0529}"/>
                          </a:ext>
                        </a:extLst>
                      </p:cNvPr>
                      <p:cNvPicPr/>
                      <p:nvPr/>
                    </p:nvPicPr>
                    <p:blipFill>
                      <a:blip r:embed="rId5"/>
                      <a:stretch>
                        <a:fillRect/>
                      </a:stretch>
                    </p:blipFill>
                    <p:spPr>
                      <a:xfrm>
                        <a:off x="-1141809" y="858441"/>
                        <a:ext cx="1191" cy="1191"/>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75599039-1ADD-4844-8F57-A6990F3A57BF}"/>
              </a:ext>
            </a:extLst>
          </p:cNvPr>
          <p:cNvSpPr>
            <a:spLocks noGrp="1"/>
          </p:cNvSpPr>
          <p:nvPr>
            <p:ph type="title"/>
          </p:nvPr>
        </p:nvSpPr>
        <p:spPr>
          <a:xfrm>
            <a:off x="589279" y="678842"/>
            <a:ext cx="8143708" cy="608753"/>
          </a:xfrm>
        </p:spPr>
        <p:txBody>
          <a:bodyPr vert="horz">
            <a:normAutofit/>
          </a:bodyPr>
          <a:lstStyle/>
          <a:p>
            <a:r>
              <a:rPr lang="en-US" sz="2400" dirty="0">
                <a:solidFill>
                  <a:schemeClr val="accent2">
                    <a:lumMod val="75000"/>
                  </a:schemeClr>
                </a:solidFill>
              </a:rPr>
              <a:t>What is the OECD Nutrition Policy Marker (NPM)?</a:t>
            </a:r>
          </a:p>
        </p:txBody>
      </p:sp>
      <p:sp>
        <p:nvSpPr>
          <p:cNvPr id="3" name="Content Placeholder 2">
            <a:extLst>
              <a:ext uri="{FF2B5EF4-FFF2-40B4-BE49-F238E27FC236}">
                <a16:creationId xmlns:a16="http://schemas.microsoft.com/office/drawing/2014/main" id="{D94D5CC0-269E-42F6-B43B-719505B27189}"/>
              </a:ext>
            </a:extLst>
          </p:cNvPr>
          <p:cNvSpPr>
            <a:spLocks noGrp="1"/>
          </p:cNvSpPr>
          <p:nvPr>
            <p:ph idx="13"/>
          </p:nvPr>
        </p:nvSpPr>
        <p:spPr>
          <a:xfrm>
            <a:off x="589277" y="1445578"/>
            <a:ext cx="7965441" cy="694266"/>
          </a:xfrm>
        </p:spPr>
        <p:txBody>
          <a:bodyPr>
            <a:normAutofit/>
          </a:bodyPr>
          <a:lstStyle/>
          <a:p>
            <a:pPr marL="0" indent="0" algn="ctr">
              <a:buNone/>
            </a:pPr>
            <a:r>
              <a:rPr lang="en-US" sz="1800" b="1" dirty="0"/>
              <a:t>A voluntary, qualitative tool to identify donor investments with a nutrition objective, making data publicly available</a:t>
            </a:r>
          </a:p>
        </p:txBody>
      </p:sp>
      <p:sp>
        <p:nvSpPr>
          <p:cNvPr id="12" name="Content Placeholder 2">
            <a:extLst>
              <a:ext uri="{FF2B5EF4-FFF2-40B4-BE49-F238E27FC236}">
                <a16:creationId xmlns:a16="http://schemas.microsoft.com/office/drawing/2014/main" id="{B0C4FC9C-5405-430F-992A-CDF4218C0FE1}"/>
              </a:ext>
            </a:extLst>
          </p:cNvPr>
          <p:cNvSpPr txBox="1">
            <a:spLocks/>
          </p:cNvSpPr>
          <p:nvPr/>
        </p:nvSpPr>
        <p:spPr>
          <a:xfrm>
            <a:off x="2891505" y="2575543"/>
            <a:ext cx="6165407" cy="1583266"/>
          </a:xfrm>
          <a:prstGeom prst="rect">
            <a:avLst/>
          </a:prstGeom>
          <a:solidFill>
            <a:schemeClr val="accent2">
              <a:lumMod val="20000"/>
              <a:lumOff val="80000"/>
            </a:schemeClr>
          </a:solidFill>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91440" marR="0" lvl="0" indent="-91440" algn="l" defTabSz="914400" rtl="0" eaLnBrk="1" fontAlgn="auto" latinLnBrk="0" hangingPunct="1">
              <a:lnSpc>
                <a:spcPct val="90000"/>
              </a:lnSpc>
              <a:spcBef>
                <a:spcPts val="1200"/>
              </a:spcBef>
              <a:spcAft>
                <a:spcPts val="200"/>
              </a:spcAft>
              <a:buClr>
                <a:srgbClr val="D34817"/>
              </a:buClr>
              <a:buSzPct val="100000"/>
              <a:buFont typeface="Calibri" panose="020F0502020204030204" pitchFamily="34" charset="0"/>
              <a:buChar char=" "/>
              <a:tabLst/>
              <a:defRPr/>
            </a:pPr>
            <a:r>
              <a:rPr kumimoji="0" lang="en-US" sz="1600" b="0" i="0" u="none" strike="noStrike" kern="1200" cap="none" spc="0" normalizeH="0" baseline="0" noProof="0" dirty="0">
                <a:ln>
                  <a:noFill/>
                </a:ln>
                <a:solidFill>
                  <a:prstClr val="black">
                    <a:lumMod val="75000"/>
                    <a:lumOff val="25000"/>
                  </a:prstClr>
                </a:solidFill>
                <a:effectLst/>
                <a:uLnTx/>
                <a:uFillTx/>
                <a:ea typeface="+mn-ea"/>
                <a:cs typeface="+mn-cs"/>
              </a:rPr>
              <a:t>A project is </a:t>
            </a:r>
            <a:r>
              <a:rPr kumimoji="0" lang="en-US" sz="1600" b="1" i="0" u="none" strike="noStrike" kern="1200" cap="none" spc="0" normalizeH="0" baseline="0" noProof="0" dirty="0">
                <a:ln>
                  <a:noFill/>
                </a:ln>
                <a:solidFill>
                  <a:prstClr val="black">
                    <a:lumMod val="75000"/>
                    <a:lumOff val="25000"/>
                  </a:prstClr>
                </a:solidFill>
                <a:effectLst/>
                <a:uLnTx/>
                <a:uFillTx/>
                <a:ea typeface="+mn-ea"/>
                <a:cs typeface="+mn-cs"/>
              </a:rPr>
              <a:t>eligible</a:t>
            </a:r>
            <a:r>
              <a:rPr kumimoji="0" lang="en-US" sz="1600" b="0" i="0" u="none" strike="noStrike" kern="1200" cap="none" spc="0" normalizeH="0" baseline="0" noProof="0" dirty="0">
                <a:ln>
                  <a:noFill/>
                </a:ln>
                <a:solidFill>
                  <a:prstClr val="black">
                    <a:lumMod val="75000"/>
                    <a:lumOff val="25000"/>
                  </a:prstClr>
                </a:solidFill>
                <a:effectLst/>
                <a:uLnTx/>
                <a:uFillTx/>
                <a:ea typeface="+mn-ea"/>
                <a:cs typeface="+mn-cs"/>
              </a:rPr>
              <a:t> for an NPM score if:</a:t>
            </a:r>
          </a:p>
          <a:p>
            <a:pPr marL="822960" marR="0" lvl="0" indent="-457200" algn="l" defTabSz="914400" rtl="0" eaLnBrk="1" fontAlgn="auto" latinLnBrk="0" hangingPunct="1">
              <a:lnSpc>
                <a:spcPct val="90000"/>
              </a:lnSpc>
              <a:spcBef>
                <a:spcPts val="1200"/>
              </a:spcBef>
              <a:spcAft>
                <a:spcPts val="200"/>
              </a:spcAft>
              <a:buClr>
                <a:srgbClr val="D34817"/>
              </a:buClr>
              <a:buSzPct val="100000"/>
              <a:buFont typeface="+mj-lt"/>
              <a:buAutoNum type="arabicPeriod"/>
              <a:tabLst/>
              <a:defRPr/>
            </a:pPr>
            <a:r>
              <a:rPr kumimoji="0" lang="en-US" sz="1600" b="0" i="0" u="none" strike="noStrike" kern="1200" cap="none" spc="0" normalizeH="0" baseline="0" noProof="0" dirty="0">
                <a:ln>
                  <a:noFill/>
                </a:ln>
                <a:solidFill>
                  <a:prstClr val="black">
                    <a:lumMod val="75000"/>
                    <a:lumOff val="25000"/>
                  </a:prstClr>
                </a:solidFill>
                <a:effectLst/>
                <a:uLnTx/>
                <a:uFillTx/>
                <a:ea typeface="+mn-ea"/>
                <a:cs typeface="+mn-cs"/>
              </a:rPr>
              <a:t>It is reported under the basic nutrition purpose code, or </a:t>
            </a:r>
          </a:p>
          <a:p>
            <a:pPr marL="822960" marR="0" lvl="0" indent="-457200" algn="l" defTabSz="914400" rtl="0" eaLnBrk="1" fontAlgn="auto" latinLnBrk="0" hangingPunct="1">
              <a:lnSpc>
                <a:spcPct val="90000"/>
              </a:lnSpc>
              <a:spcBef>
                <a:spcPts val="1200"/>
              </a:spcBef>
              <a:spcAft>
                <a:spcPts val="200"/>
              </a:spcAft>
              <a:buClr>
                <a:srgbClr val="D34817"/>
              </a:buClr>
              <a:buSzPct val="100000"/>
              <a:buFont typeface="+mj-lt"/>
              <a:buAutoNum type="arabicPeriod"/>
              <a:tabLst/>
              <a:defRPr/>
            </a:pPr>
            <a:r>
              <a:rPr kumimoji="0" lang="en-US" sz="1600" b="0" i="0" u="none" strike="noStrike" kern="1200" cap="none" spc="0" normalizeH="0" baseline="0" noProof="0" dirty="0">
                <a:ln>
                  <a:noFill/>
                </a:ln>
                <a:solidFill>
                  <a:prstClr val="black">
                    <a:lumMod val="75000"/>
                    <a:lumOff val="25000"/>
                  </a:prstClr>
                </a:solidFill>
                <a:effectLst/>
                <a:uLnTx/>
                <a:uFillTx/>
                <a:ea typeface="+mn-ea"/>
                <a:cs typeface="+mn-cs"/>
              </a:rPr>
              <a:t>It contributes to a nutrition-sensitive outcome and the project documentation includes</a:t>
            </a:r>
            <a:r>
              <a:rPr kumimoji="0" lang="en-US" sz="1600" i="0" u="none" strike="noStrike" kern="1200" cap="none" spc="0" normalizeH="0" baseline="0" noProof="0" dirty="0">
                <a:ln>
                  <a:noFill/>
                </a:ln>
                <a:solidFill>
                  <a:prstClr val="black">
                    <a:lumMod val="75000"/>
                    <a:lumOff val="25000"/>
                  </a:prstClr>
                </a:solidFill>
                <a:effectLst/>
                <a:uLnTx/>
                <a:uFillTx/>
                <a:ea typeface="+mn-ea"/>
                <a:cs typeface="+mn-cs"/>
              </a:rPr>
              <a:t> an </a:t>
            </a:r>
            <a:r>
              <a:rPr kumimoji="0" lang="en-US" sz="1600" b="1" u="none" strike="noStrike" kern="1200" cap="none" spc="0" normalizeH="0" baseline="0" noProof="0" dirty="0">
                <a:ln>
                  <a:noFill/>
                </a:ln>
                <a:solidFill>
                  <a:schemeClr val="accent2">
                    <a:lumMod val="75000"/>
                  </a:schemeClr>
                </a:solidFill>
                <a:effectLst/>
                <a:uLnTx/>
                <a:uFillTx/>
                <a:ea typeface="+mn-ea"/>
                <a:cs typeface="+mn-cs"/>
              </a:rPr>
              <a:t>explicit nutrition objective</a:t>
            </a:r>
            <a:r>
              <a:rPr kumimoji="0" lang="en-US" sz="1600" b="0" u="none" strike="noStrike" kern="1200" cap="none" spc="0" normalizeH="0" baseline="0" noProof="0" dirty="0">
                <a:ln>
                  <a:noFill/>
                </a:ln>
                <a:solidFill>
                  <a:schemeClr val="accent2">
                    <a:lumMod val="75000"/>
                  </a:schemeClr>
                </a:solidFill>
                <a:effectLst/>
                <a:uLnTx/>
                <a:uFillTx/>
                <a:ea typeface="+mn-ea"/>
                <a:cs typeface="+mn-cs"/>
              </a:rPr>
              <a:t> </a:t>
            </a:r>
            <a:r>
              <a:rPr kumimoji="0" lang="en-US" sz="1600" b="0" u="none" strike="noStrike" kern="1200" cap="none" spc="0" normalizeH="0" baseline="0" noProof="0" dirty="0">
                <a:ln>
                  <a:noFill/>
                </a:ln>
                <a:solidFill>
                  <a:prstClr val="black">
                    <a:lumMod val="75000"/>
                    <a:lumOff val="25000"/>
                  </a:prstClr>
                </a:solidFill>
                <a:effectLst/>
                <a:uLnTx/>
                <a:uFillTx/>
                <a:ea typeface="+mn-ea"/>
                <a:cs typeface="+mn-cs"/>
              </a:rPr>
              <a:t>or </a:t>
            </a:r>
            <a:r>
              <a:rPr kumimoji="0" lang="en-US" sz="1600" b="1" u="none" strike="noStrike" kern="1200" cap="none" spc="0" normalizeH="0" baseline="0" noProof="0" dirty="0">
                <a:ln>
                  <a:noFill/>
                </a:ln>
                <a:solidFill>
                  <a:schemeClr val="accent2">
                    <a:lumMod val="75000"/>
                  </a:schemeClr>
                </a:solidFill>
                <a:effectLst/>
                <a:uLnTx/>
                <a:uFillTx/>
                <a:ea typeface="+mn-ea"/>
                <a:cs typeface="+mn-cs"/>
              </a:rPr>
              <a:t>indicator</a:t>
            </a:r>
          </a:p>
        </p:txBody>
      </p:sp>
      <p:graphicFrame>
        <p:nvGraphicFramePr>
          <p:cNvPr id="14" name="Table 13">
            <a:extLst>
              <a:ext uri="{FF2B5EF4-FFF2-40B4-BE49-F238E27FC236}">
                <a16:creationId xmlns:a16="http://schemas.microsoft.com/office/drawing/2014/main" id="{F82E5F19-4BFF-40D5-83E6-30846688D123}"/>
              </a:ext>
            </a:extLst>
          </p:cNvPr>
          <p:cNvGraphicFramePr>
            <a:graphicFrameLocks noGrp="1"/>
          </p:cNvGraphicFramePr>
          <p:nvPr>
            <p:extLst>
              <p:ext uri="{D42A27DB-BD31-4B8C-83A1-F6EECF244321}">
                <p14:modId xmlns:p14="http://schemas.microsoft.com/office/powerpoint/2010/main" val="1765191187"/>
              </p:ext>
            </p:extLst>
          </p:nvPr>
        </p:nvGraphicFramePr>
        <p:xfrm>
          <a:off x="2891505" y="4519181"/>
          <a:ext cx="6165407" cy="1824804"/>
        </p:xfrm>
        <a:graphic>
          <a:graphicData uri="http://schemas.openxmlformats.org/drawingml/2006/table">
            <a:tbl>
              <a:tblPr firstRow="1" firstCol="1" bandRow="1">
                <a:tableStyleId>{5C22544A-7EE6-4342-B048-85BDC9FD1C3A}</a:tableStyleId>
              </a:tblPr>
              <a:tblGrid>
                <a:gridCol w="1182907">
                  <a:extLst>
                    <a:ext uri="{9D8B030D-6E8A-4147-A177-3AD203B41FA5}">
                      <a16:colId xmlns:a16="http://schemas.microsoft.com/office/drawing/2014/main" val="1141225482"/>
                    </a:ext>
                  </a:extLst>
                </a:gridCol>
                <a:gridCol w="4982500">
                  <a:extLst>
                    <a:ext uri="{9D8B030D-6E8A-4147-A177-3AD203B41FA5}">
                      <a16:colId xmlns:a16="http://schemas.microsoft.com/office/drawing/2014/main" val="2609102854"/>
                    </a:ext>
                  </a:extLst>
                </a:gridCol>
              </a:tblGrid>
              <a:tr h="140141">
                <a:tc>
                  <a:txBody>
                    <a:bodyPr/>
                    <a:lstStyle/>
                    <a:p>
                      <a:pPr marL="0" marR="0">
                        <a:lnSpc>
                          <a:spcPct val="107000"/>
                        </a:lnSpc>
                        <a:spcBef>
                          <a:spcPts val="0"/>
                        </a:spcBef>
                        <a:spcAft>
                          <a:spcPts val="0"/>
                        </a:spcAft>
                      </a:pPr>
                      <a:r>
                        <a:rPr lang="en-US" sz="1600" dirty="0">
                          <a:effectLst/>
                        </a:rPr>
                        <a:t>NPM Value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298164087"/>
                  </a:ext>
                </a:extLst>
              </a:tr>
              <a:tr h="417172">
                <a:tc>
                  <a:txBody>
                    <a:bodyPr/>
                    <a:lstStyle/>
                    <a:p>
                      <a:pPr marL="0" marR="0" algn="ctr">
                        <a:lnSpc>
                          <a:spcPct val="107000"/>
                        </a:lnSpc>
                        <a:spcBef>
                          <a:spcPts val="0"/>
                        </a:spcBef>
                        <a:spcAft>
                          <a:spcPts val="0"/>
                        </a:spcAft>
                      </a:pPr>
                      <a:r>
                        <a:rPr lang="en-US" sz="1600" dirty="0">
                          <a:effectLst/>
                        </a:rPr>
                        <a:t>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nSpc>
                          <a:spcPct val="107000"/>
                        </a:lnSpc>
                        <a:spcBef>
                          <a:spcPts val="0"/>
                        </a:spcBef>
                        <a:spcAft>
                          <a:spcPts val="0"/>
                        </a:spcAft>
                      </a:pPr>
                      <a:r>
                        <a:rPr lang="en-US" sz="1600" dirty="0">
                          <a:effectLst/>
                        </a:rPr>
                        <a:t>Nutrition is the </a:t>
                      </a:r>
                      <a:r>
                        <a:rPr lang="en-US" sz="1600" b="1" dirty="0">
                          <a:solidFill>
                            <a:schemeClr val="accent2">
                              <a:lumMod val="75000"/>
                            </a:schemeClr>
                          </a:solidFill>
                          <a:effectLst/>
                        </a:rPr>
                        <a:t>principal objective </a:t>
                      </a:r>
                      <a:r>
                        <a:rPr lang="en-US" sz="1600" dirty="0">
                          <a:effectLst/>
                        </a:rPr>
                        <a:t>of the action and is fundamental in its design and expected results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714880817"/>
                  </a:ext>
                </a:extLst>
              </a:tr>
              <a:tr h="416560">
                <a:tc>
                  <a:txBody>
                    <a:bodyPr/>
                    <a:lstStyle/>
                    <a:p>
                      <a:pPr marL="0" marR="0" algn="ctr">
                        <a:lnSpc>
                          <a:spcPct val="107000"/>
                        </a:lnSpc>
                        <a:spcBef>
                          <a:spcPts val="0"/>
                        </a:spcBef>
                        <a:spcAft>
                          <a:spcPts val="0"/>
                        </a:spcAft>
                      </a:pPr>
                      <a:r>
                        <a:rPr lang="en-US" sz="1600" dirty="0">
                          <a:effectLst/>
                        </a:rPr>
                        <a:t>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nSpc>
                          <a:spcPct val="107000"/>
                        </a:lnSpc>
                        <a:spcBef>
                          <a:spcPts val="0"/>
                        </a:spcBef>
                        <a:spcAft>
                          <a:spcPts val="0"/>
                        </a:spcAft>
                      </a:pPr>
                      <a:r>
                        <a:rPr lang="en-US" sz="1600" dirty="0">
                          <a:effectLst/>
                        </a:rPr>
                        <a:t>Nutrition is an </a:t>
                      </a:r>
                      <a:r>
                        <a:rPr lang="en-US" sz="1600" b="1" dirty="0">
                          <a:solidFill>
                            <a:schemeClr val="accent2">
                              <a:lumMod val="75000"/>
                            </a:schemeClr>
                          </a:solidFill>
                          <a:effectLst/>
                        </a:rPr>
                        <a:t>important and deliberate objective</a:t>
                      </a:r>
                      <a:r>
                        <a:rPr lang="en-US" sz="1600" dirty="0">
                          <a:effectLst/>
                        </a:rPr>
                        <a:t>, but not the principal reason for undertaking the action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581289336"/>
                  </a:ext>
                </a:extLst>
              </a:tr>
              <a:tr h="558296">
                <a:tc>
                  <a:txBody>
                    <a:bodyPr/>
                    <a:lstStyle/>
                    <a:p>
                      <a:pPr marL="0" marR="0" algn="ctr">
                        <a:lnSpc>
                          <a:spcPct val="107000"/>
                        </a:lnSpc>
                        <a:spcBef>
                          <a:spcPts val="0"/>
                        </a:spcBef>
                        <a:spcAft>
                          <a:spcPts val="0"/>
                        </a:spcAft>
                      </a:pPr>
                      <a:r>
                        <a:rPr lang="en-US" sz="1600" dirty="0">
                          <a:effectLst/>
                        </a:rPr>
                        <a:t>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marL="0" marR="0">
                        <a:lnSpc>
                          <a:spcPct val="107000"/>
                        </a:lnSpc>
                        <a:spcBef>
                          <a:spcPts val="0"/>
                        </a:spcBef>
                        <a:spcAft>
                          <a:spcPts val="0"/>
                        </a:spcAft>
                      </a:pPr>
                      <a:r>
                        <a:rPr lang="en-US" sz="1600" dirty="0">
                          <a:effectLst/>
                        </a:rPr>
                        <a:t>Action has been screened against the marker, but has not been found to target nutrition in any significant way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164111371"/>
                  </a:ext>
                </a:extLst>
              </a:tr>
            </a:tbl>
          </a:graphicData>
        </a:graphic>
      </p:graphicFrame>
      <p:sp>
        <p:nvSpPr>
          <p:cNvPr id="15" name="TextBox 14">
            <a:extLst>
              <a:ext uri="{FF2B5EF4-FFF2-40B4-BE49-F238E27FC236}">
                <a16:creationId xmlns:a16="http://schemas.microsoft.com/office/drawing/2014/main" id="{AD3DE085-1D30-4C66-91EF-602010C0D000}"/>
              </a:ext>
            </a:extLst>
          </p:cNvPr>
          <p:cNvSpPr txBox="1"/>
          <p:nvPr/>
        </p:nvSpPr>
        <p:spPr>
          <a:xfrm>
            <a:off x="2891505" y="2228700"/>
            <a:ext cx="6659569" cy="369332"/>
          </a:xfrm>
          <a:prstGeom prst="rect">
            <a:avLst/>
          </a:prstGeom>
          <a:noFill/>
        </p:spPr>
        <p:txBody>
          <a:bodyPr wrap="square" lIns="0" tIns="45720" rIns="91440" bIns="45720" rtlCol="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2">
                    <a:lumMod val="75000"/>
                  </a:schemeClr>
                </a:solidFill>
                <a:effectLst/>
                <a:uLnTx/>
                <a:uFillTx/>
              </a:rPr>
              <a:t>OECD Guideline defines eligibility: </a:t>
            </a:r>
          </a:p>
        </p:txBody>
      </p:sp>
      <p:sp>
        <p:nvSpPr>
          <p:cNvPr id="16" name="Content Placeholder 2">
            <a:extLst>
              <a:ext uri="{FF2B5EF4-FFF2-40B4-BE49-F238E27FC236}">
                <a16:creationId xmlns:a16="http://schemas.microsoft.com/office/drawing/2014/main" id="{C127B587-17CE-485E-BF6A-191C8C71CE7C}"/>
              </a:ext>
            </a:extLst>
          </p:cNvPr>
          <p:cNvSpPr txBox="1">
            <a:spLocks/>
          </p:cNvSpPr>
          <p:nvPr/>
        </p:nvSpPr>
        <p:spPr>
          <a:xfrm>
            <a:off x="223344" y="2304652"/>
            <a:ext cx="2525487" cy="4039333"/>
          </a:xfrm>
          <a:prstGeom prst="rect">
            <a:avLst/>
          </a:prstGeom>
          <a:ln>
            <a:solidFill>
              <a:schemeClr val="accent1"/>
            </a:solidFill>
            <a:prstDash val="dash"/>
          </a:ln>
        </p:spPr>
        <p:txBody>
          <a:bodyPr lIns="0" tIns="91440" rIns="91440" bIns="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39725" marR="0" lvl="1" indent="-233363"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lumMod val="75000"/>
                    <a:lumOff val="25000"/>
                  </a:prstClr>
                </a:solidFill>
                <a:effectLst/>
                <a:uLnTx/>
                <a:uFillTx/>
              </a:rPr>
              <a:t>It can be used across sector codes </a:t>
            </a:r>
          </a:p>
          <a:p>
            <a:pPr marL="339725" marR="0" lvl="1" indent="-233363"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prstClr val="black">
                  <a:lumMod val="75000"/>
                  <a:lumOff val="25000"/>
                </a:prstClr>
              </a:solidFill>
              <a:effectLst/>
              <a:uLnTx/>
              <a:uFillTx/>
            </a:endParaRPr>
          </a:p>
          <a:p>
            <a:pPr marL="339725" marR="0" lvl="1" indent="-233363"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lumMod val="75000"/>
                    <a:lumOff val="25000"/>
                  </a:prstClr>
                </a:solidFill>
                <a:effectLst/>
                <a:uLnTx/>
                <a:uFillTx/>
              </a:rPr>
              <a:t>It can track the number and share of projects with an NPM score within a sector</a:t>
            </a:r>
          </a:p>
          <a:p>
            <a:pPr marL="339725" marR="0" lvl="1" indent="-233363"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prstClr val="black">
                  <a:lumMod val="75000"/>
                  <a:lumOff val="25000"/>
                </a:prstClr>
              </a:solidFill>
              <a:effectLst/>
              <a:uLnTx/>
              <a:uFillTx/>
            </a:endParaRPr>
          </a:p>
          <a:p>
            <a:pPr marL="339725" marR="0" lvl="1" indent="-233363"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prstClr val="black">
                    <a:lumMod val="75000"/>
                    <a:lumOff val="25000"/>
                  </a:prstClr>
                </a:solidFill>
                <a:effectLst/>
                <a:uLnTx/>
                <a:uFillTx/>
              </a:rPr>
              <a:t>It can track commitments and disbursements to </a:t>
            </a:r>
            <a:r>
              <a:rPr kumimoji="0" lang="en-US" sz="1600" b="0" i="1" u="none" strike="noStrike" kern="1200" cap="none" spc="0" normalizeH="0" baseline="0" noProof="0" dirty="0">
                <a:ln>
                  <a:noFill/>
                </a:ln>
                <a:solidFill>
                  <a:prstClr val="black">
                    <a:lumMod val="75000"/>
                    <a:lumOff val="25000"/>
                  </a:prstClr>
                </a:solidFill>
                <a:effectLst/>
                <a:uLnTx/>
                <a:uFillTx/>
              </a:rPr>
              <a:t>projects</a:t>
            </a:r>
            <a:r>
              <a:rPr kumimoji="0" lang="en-US" sz="1600" b="0" i="0" u="none" strike="noStrike" kern="1200" cap="none" spc="0" normalizeH="0" baseline="0" noProof="0" dirty="0">
                <a:ln>
                  <a:noFill/>
                </a:ln>
                <a:solidFill>
                  <a:prstClr val="black">
                    <a:lumMod val="75000"/>
                    <a:lumOff val="25000"/>
                  </a:prstClr>
                </a:solidFill>
                <a:effectLst/>
                <a:uLnTx/>
                <a:uFillTx/>
              </a:rPr>
              <a:t> with a nutrition objective or indicator over time (NOT the estimated amount going specifically to nutrition actions)</a:t>
            </a:r>
          </a:p>
        </p:txBody>
      </p:sp>
      <p:cxnSp>
        <p:nvCxnSpPr>
          <p:cNvPr id="9" name="Straight Arrow Connector 8">
            <a:extLst>
              <a:ext uri="{FF2B5EF4-FFF2-40B4-BE49-F238E27FC236}">
                <a16:creationId xmlns:a16="http://schemas.microsoft.com/office/drawing/2014/main" id="{914BF916-3D72-454B-254F-8DB9B78A5538}"/>
              </a:ext>
            </a:extLst>
          </p:cNvPr>
          <p:cNvCxnSpPr/>
          <p:nvPr/>
        </p:nvCxnSpPr>
        <p:spPr>
          <a:xfrm flipV="1">
            <a:off x="453627" y="1380612"/>
            <a:ext cx="8236743" cy="14286"/>
          </a:xfrm>
          <a:prstGeom prst="straightConnector1">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1975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BCDDDAEE-9870-4D05-B685-57F843CC0529}"/>
              </a:ext>
            </a:extLst>
          </p:cNvPr>
          <p:cNvGraphicFramePr>
            <a:graphicFrameLocks noChangeAspect="1"/>
          </p:cNvGraphicFramePr>
          <p:nvPr>
            <p:custDataLst>
              <p:tags r:id="rId1"/>
            </p:custDataLst>
            <p:extLst>
              <p:ext uri="{D42A27DB-BD31-4B8C-83A1-F6EECF244321}">
                <p14:modId xmlns:p14="http://schemas.microsoft.com/office/powerpoint/2010/main" val="2958122632"/>
              </p:ext>
            </p:extLst>
          </p:nvPr>
        </p:nvGraphicFramePr>
        <p:xfrm>
          <a:off x="-1141809" y="858441"/>
          <a:ext cx="1191" cy="1191"/>
        </p:xfrm>
        <a:graphic>
          <a:graphicData uri="http://schemas.openxmlformats.org/presentationml/2006/ole">
            <mc:AlternateContent xmlns:mc="http://schemas.openxmlformats.org/markup-compatibility/2006">
              <mc:Choice xmlns:v="urn:schemas-microsoft-com:vml" Requires="v">
                <p:oleObj name="think-cell Slide" r:id="rId4" imgW="451" imgH="450" progId="TCLayout.ActiveDocument.1">
                  <p:embed/>
                </p:oleObj>
              </mc:Choice>
              <mc:Fallback>
                <p:oleObj name="think-cell Slide" r:id="rId4" imgW="451" imgH="450" progId="TCLayout.ActiveDocument.1">
                  <p:embed/>
                  <p:pic>
                    <p:nvPicPr>
                      <p:cNvPr id="5" name="Object 4" hidden="1">
                        <a:extLst>
                          <a:ext uri="{FF2B5EF4-FFF2-40B4-BE49-F238E27FC236}">
                            <a16:creationId xmlns:a16="http://schemas.microsoft.com/office/drawing/2014/main" id="{BCDDDAEE-9870-4D05-B685-57F843CC0529}"/>
                          </a:ext>
                        </a:extLst>
                      </p:cNvPr>
                      <p:cNvPicPr/>
                      <p:nvPr/>
                    </p:nvPicPr>
                    <p:blipFill>
                      <a:blip r:embed="rId5"/>
                      <a:stretch>
                        <a:fillRect/>
                      </a:stretch>
                    </p:blipFill>
                    <p:spPr>
                      <a:xfrm>
                        <a:off x="-1141809" y="858441"/>
                        <a:ext cx="1191" cy="1191"/>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75599039-1ADD-4844-8F57-A6990F3A57BF}"/>
              </a:ext>
            </a:extLst>
          </p:cNvPr>
          <p:cNvSpPr>
            <a:spLocks noGrp="1"/>
          </p:cNvSpPr>
          <p:nvPr>
            <p:ph type="title"/>
          </p:nvPr>
        </p:nvSpPr>
        <p:spPr>
          <a:xfrm>
            <a:off x="577124" y="752475"/>
            <a:ext cx="7989752" cy="532553"/>
          </a:xfrm>
        </p:spPr>
        <p:txBody>
          <a:bodyPr vert="horz">
            <a:normAutofit/>
          </a:bodyPr>
          <a:lstStyle/>
          <a:p>
            <a:r>
              <a:rPr lang="en-US" sz="2400" dirty="0">
                <a:solidFill>
                  <a:schemeClr val="accent2">
                    <a:lumMod val="75000"/>
                  </a:schemeClr>
                </a:solidFill>
              </a:rPr>
              <a:t>Why is the NPM important?</a:t>
            </a:r>
          </a:p>
        </p:txBody>
      </p:sp>
      <p:sp>
        <p:nvSpPr>
          <p:cNvPr id="3" name="Content Placeholder 2">
            <a:extLst>
              <a:ext uri="{FF2B5EF4-FFF2-40B4-BE49-F238E27FC236}">
                <a16:creationId xmlns:a16="http://schemas.microsoft.com/office/drawing/2014/main" id="{D94D5CC0-269E-42F6-B43B-719505B27189}"/>
              </a:ext>
            </a:extLst>
          </p:cNvPr>
          <p:cNvSpPr>
            <a:spLocks noGrp="1"/>
          </p:cNvSpPr>
          <p:nvPr>
            <p:ph idx="13"/>
          </p:nvPr>
        </p:nvSpPr>
        <p:spPr>
          <a:xfrm>
            <a:off x="822959" y="1845734"/>
            <a:ext cx="7543801" cy="3564466"/>
          </a:xfrm>
        </p:spPr>
        <p:txBody>
          <a:bodyPr>
            <a:noAutofit/>
          </a:bodyPr>
          <a:lstStyle/>
          <a:p>
            <a:pPr marL="274320" indent="0">
              <a:buNone/>
            </a:pPr>
            <a:r>
              <a:rPr lang="en-US" sz="1800" b="1" dirty="0">
                <a:solidFill>
                  <a:schemeClr val="accent2"/>
                </a:solidFill>
              </a:rPr>
              <a:t>Overall goal for nutrition programming more broadly: </a:t>
            </a:r>
            <a:r>
              <a:rPr lang="en-US" sz="1800" dirty="0"/>
              <a:t>To mainstream nutrition within large-scale programs across sectors to optimize use of resources and improve nutrition outcomes</a:t>
            </a:r>
          </a:p>
          <a:p>
            <a:pPr marL="274320" indent="0">
              <a:buNone/>
            </a:pPr>
            <a:endParaRPr lang="en-US" sz="1800" dirty="0"/>
          </a:p>
          <a:p>
            <a:pPr marL="274320" indent="0">
              <a:buNone/>
            </a:pPr>
            <a:r>
              <a:rPr lang="en-US" sz="1800" b="1" dirty="0">
                <a:solidFill>
                  <a:schemeClr val="accent2"/>
                </a:solidFill>
              </a:rPr>
              <a:t>The NPM contributes to this goal in two ways: </a:t>
            </a:r>
          </a:p>
          <a:p>
            <a:pPr marL="617220" indent="-342900">
              <a:buFont typeface="+mj-lt"/>
              <a:buAutoNum type="arabicPeriod"/>
            </a:pPr>
            <a:r>
              <a:rPr lang="en-US" sz="1800" b="1" dirty="0"/>
              <a:t>Actively identify opportunities for improved nutrition mainstreaming: </a:t>
            </a:r>
            <a:r>
              <a:rPr lang="en-US" sz="1800" dirty="0"/>
              <a:t>Could provide a process for program officers to review large-scale programs for nutrition relevance, encouraging adaptation of programs and optimizing nutrition</a:t>
            </a:r>
          </a:p>
          <a:p>
            <a:pPr marL="617220" indent="-342900">
              <a:buFont typeface="+mj-lt"/>
              <a:buAutoNum type="arabicPeriod"/>
            </a:pPr>
            <a:r>
              <a:rPr lang="en-US" sz="1800" b="1" dirty="0"/>
              <a:t>Track progress to improve transparency and accountability: </a:t>
            </a:r>
            <a:r>
              <a:rPr lang="en-US" sz="1800" dirty="0"/>
              <a:t>Provides greater insight into multi-sectoral aid for nutrition than previously available, standardized across donors</a:t>
            </a:r>
          </a:p>
        </p:txBody>
      </p:sp>
      <p:sp>
        <p:nvSpPr>
          <p:cNvPr id="4" name="TextBox 3">
            <a:extLst>
              <a:ext uri="{FF2B5EF4-FFF2-40B4-BE49-F238E27FC236}">
                <a16:creationId xmlns:a16="http://schemas.microsoft.com/office/drawing/2014/main" id="{A1503B4D-7BE7-4338-BB5A-4377362D63DE}"/>
              </a:ext>
            </a:extLst>
          </p:cNvPr>
          <p:cNvSpPr txBox="1"/>
          <p:nvPr/>
        </p:nvSpPr>
        <p:spPr>
          <a:xfrm>
            <a:off x="124095" y="5815429"/>
            <a:ext cx="8895806" cy="830997"/>
          </a:xfrm>
          <a:prstGeom prst="rect">
            <a:avLst/>
          </a:prstGeom>
          <a:solidFill>
            <a:schemeClr val="accent2">
              <a:lumMod val="20000"/>
              <a:lumOff val="80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ea typeface="+mn-ea"/>
                <a:cs typeface="+mn-cs"/>
              </a:rPr>
              <a:t>More robust data will allow us to improve planning and coordination to tackle complex problems, better target and track investments in nutrition, and ultimately scale up more sustainable programs with nutrition actions across sectors to reduce the global burden of malnutrition. </a:t>
            </a:r>
          </a:p>
        </p:txBody>
      </p:sp>
      <p:cxnSp>
        <p:nvCxnSpPr>
          <p:cNvPr id="11" name="Straight Arrow Connector 10">
            <a:extLst>
              <a:ext uri="{FF2B5EF4-FFF2-40B4-BE49-F238E27FC236}">
                <a16:creationId xmlns:a16="http://schemas.microsoft.com/office/drawing/2014/main" id="{E851B709-CD43-5050-2555-D74A72B18D96}"/>
              </a:ext>
            </a:extLst>
          </p:cNvPr>
          <p:cNvCxnSpPr/>
          <p:nvPr/>
        </p:nvCxnSpPr>
        <p:spPr>
          <a:xfrm flipV="1">
            <a:off x="453627" y="1380612"/>
            <a:ext cx="8236743" cy="14286"/>
          </a:xfrm>
          <a:prstGeom prst="straightConnector1">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1612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BCDDDAEE-9870-4D05-B685-57F843CC0529}"/>
              </a:ext>
            </a:extLst>
          </p:cNvPr>
          <p:cNvGraphicFramePr>
            <a:graphicFrameLocks noChangeAspect="1"/>
          </p:cNvGraphicFramePr>
          <p:nvPr>
            <p:custDataLst>
              <p:tags r:id="rId1"/>
            </p:custDataLst>
            <p:extLst>
              <p:ext uri="{D42A27DB-BD31-4B8C-83A1-F6EECF244321}">
                <p14:modId xmlns:p14="http://schemas.microsoft.com/office/powerpoint/2010/main" val="551434014"/>
              </p:ext>
            </p:extLst>
          </p:nvPr>
        </p:nvGraphicFramePr>
        <p:xfrm>
          <a:off x="-1141809" y="858441"/>
          <a:ext cx="1191" cy="1191"/>
        </p:xfrm>
        <a:graphic>
          <a:graphicData uri="http://schemas.openxmlformats.org/presentationml/2006/ole">
            <mc:AlternateContent xmlns:mc="http://schemas.openxmlformats.org/markup-compatibility/2006">
              <mc:Choice xmlns:v="urn:schemas-microsoft-com:vml" Requires="v">
                <p:oleObj name="think-cell Slide" r:id="rId4" imgW="451" imgH="450" progId="TCLayout.ActiveDocument.1">
                  <p:embed/>
                </p:oleObj>
              </mc:Choice>
              <mc:Fallback>
                <p:oleObj name="think-cell Slide" r:id="rId4" imgW="451" imgH="450" progId="TCLayout.ActiveDocument.1">
                  <p:embed/>
                  <p:pic>
                    <p:nvPicPr>
                      <p:cNvPr id="5" name="Object 4" hidden="1">
                        <a:extLst>
                          <a:ext uri="{FF2B5EF4-FFF2-40B4-BE49-F238E27FC236}">
                            <a16:creationId xmlns:a16="http://schemas.microsoft.com/office/drawing/2014/main" id="{BCDDDAEE-9870-4D05-B685-57F843CC0529}"/>
                          </a:ext>
                        </a:extLst>
                      </p:cNvPr>
                      <p:cNvPicPr/>
                      <p:nvPr/>
                    </p:nvPicPr>
                    <p:blipFill>
                      <a:blip r:embed="rId5"/>
                      <a:stretch>
                        <a:fillRect/>
                      </a:stretch>
                    </p:blipFill>
                    <p:spPr>
                      <a:xfrm>
                        <a:off x="-1141809" y="858441"/>
                        <a:ext cx="1191" cy="1191"/>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75599039-1ADD-4844-8F57-A6990F3A57BF}"/>
              </a:ext>
            </a:extLst>
          </p:cNvPr>
          <p:cNvSpPr>
            <a:spLocks noGrp="1"/>
          </p:cNvSpPr>
          <p:nvPr>
            <p:ph type="title"/>
          </p:nvPr>
        </p:nvSpPr>
        <p:spPr>
          <a:xfrm>
            <a:off x="417910" y="545564"/>
            <a:ext cx="8189951" cy="1066782"/>
          </a:xfrm>
        </p:spPr>
        <p:txBody>
          <a:bodyPr vert="horz">
            <a:normAutofit/>
          </a:bodyPr>
          <a:lstStyle/>
          <a:p>
            <a:r>
              <a:rPr lang="en-US" sz="2400" dirty="0">
                <a:solidFill>
                  <a:schemeClr val="accent2">
                    <a:lumMod val="75000"/>
                  </a:schemeClr>
                </a:solidFill>
                <a:ea typeface="+mj-lt"/>
                <a:cs typeface="+mj-lt"/>
              </a:rPr>
              <a:t>FEATURES THAT MAKE the NPM A POWERFUL RESOURCE TRACKING TOOL</a:t>
            </a:r>
          </a:p>
        </p:txBody>
      </p:sp>
      <p:sp>
        <p:nvSpPr>
          <p:cNvPr id="3" name="Content Placeholder 2">
            <a:extLst>
              <a:ext uri="{FF2B5EF4-FFF2-40B4-BE49-F238E27FC236}">
                <a16:creationId xmlns:a16="http://schemas.microsoft.com/office/drawing/2014/main" id="{D94D5CC0-269E-42F6-B43B-719505B27189}"/>
              </a:ext>
            </a:extLst>
          </p:cNvPr>
          <p:cNvSpPr>
            <a:spLocks noGrp="1"/>
          </p:cNvSpPr>
          <p:nvPr>
            <p:ph idx="13"/>
          </p:nvPr>
        </p:nvSpPr>
        <p:spPr>
          <a:xfrm>
            <a:off x="417909" y="1710056"/>
            <a:ext cx="8236742" cy="3901604"/>
          </a:xfrm>
        </p:spPr>
        <p:txBody>
          <a:bodyPr vert="horz" lIns="0" tIns="45720" rIns="0" bIns="45720" rtlCol="0" anchor="t">
            <a:noAutofit/>
          </a:bodyPr>
          <a:lstStyle/>
          <a:p>
            <a:pPr marL="731520" indent="-457200">
              <a:spcAft>
                <a:spcPts val="1200"/>
              </a:spcAft>
              <a:buFont typeface="+mj-lt"/>
              <a:buAutoNum type="arabicPeriod"/>
            </a:pPr>
            <a:r>
              <a:rPr lang="en-US" dirty="0">
                <a:solidFill>
                  <a:schemeClr val="tx1"/>
                </a:solidFill>
              </a:rPr>
              <a:t>The NPM is most often</a:t>
            </a:r>
            <a:r>
              <a:rPr lang="en-US" dirty="0">
                <a:solidFill>
                  <a:schemeClr val="accent2"/>
                </a:solidFill>
              </a:rPr>
              <a:t>*</a:t>
            </a:r>
            <a:r>
              <a:rPr lang="en-US" dirty="0">
                <a:solidFill>
                  <a:schemeClr val="tx1"/>
                </a:solidFill>
              </a:rPr>
              <a:t> </a:t>
            </a:r>
            <a:r>
              <a:rPr lang="en-US" u="sng" dirty="0">
                <a:solidFill>
                  <a:schemeClr val="tx1"/>
                </a:solidFill>
              </a:rPr>
              <a:t>applied by project/program officers </a:t>
            </a:r>
            <a:r>
              <a:rPr lang="en-US" dirty="0">
                <a:solidFill>
                  <a:schemeClr val="tx1"/>
                </a:solidFill>
              </a:rPr>
              <a:t>who know the project best, instead of by a central data or statistics team. </a:t>
            </a:r>
          </a:p>
          <a:p>
            <a:pPr marL="731520" indent="-457200">
              <a:spcAft>
                <a:spcPts val="1200"/>
              </a:spcAft>
              <a:buFont typeface="+mj-lt"/>
              <a:buAutoNum type="arabicPeriod"/>
            </a:pPr>
            <a:r>
              <a:rPr lang="en-US" dirty="0">
                <a:solidFill>
                  <a:schemeClr val="tx1"/>
                </a:solidFill>
              </a:rPr>
              <a:t>The NPM is most often</a:t>
            </a:r>
            <a:r>
              <a:rPr lang="en-US" dirty="0">
                <a:solidFill>
                  <a:schemeClr val="accent2"/>
                </a:solidFill>
              </a:rPr>
              <a:t>*</a:t>
            </a:r>
            <a:r>
              <a:rPr lang="en-US" dirty="0">
                <a:solidFill>
                  <a:schemeClr val="tx1"/>
                </a:solidFill>
              </a:rPr>
              <a:t> </a:t>
            </a:r>
            <a:r>
              <a:rPr lang="en-US" u="sng" dirty="0">
                <a:solidFill>
                  <a:schemeClr val="tx1"/>
                </a:solidFill>
              </a:rPr>
              <a:t>applied at the beginning of a project</a:t>
            </a:r>
            <a:r>
              <a:rPr lang="en-US" dirty="0">
                <a:solidFill>
                  <a:schemeClr val="tx1"/>
                </a:solidFill>
              </a:rPr>
              <a:t>, instead of retroactively, meaning it can be a conversation starter about nutrition integration and inform design. </a:t>
            </a:r>
            <a:endParaRPr lang="en-US" dirty="0">
              <a:solidFill>
                <a:schemeClr val="tx1"/>
              </a:solidFill>
              <a:cs typeface="Calibri" panose="020F0502020204030204"/>
            </a:endParaRPr>
          </a:p>
          <a:p>
            <a:pPr marL="731520" indent="-457200">
              <a:spcBef>
                <a:spcPts val="600"/>
              </a:spcBef>
              <a:spcAft>
                <a:spcPts val="1200"/>
              </a:spcAft>
              <a:buFont typeface="+mj-lt"/>
              <a:buAutoNum type="arabicPeriod"/>
            </a:pPr>
            <a:r>
              <a:rPr lang="en-US" dirty="0">
                <a:solidFill>
                  <a:schemeClr val="tx1"/>
                </a:solidFill>
              </a:rPr>
              <a:t>The </a:t>
            </a:r>
            <a:r>
              <a:rPr lang="en-US" u="sng" dirty="0">
                <a:solidFill>
                  <a:schemeClr val="tx1"/>
                </a:solidFill>
              </a:rPr>
              <a:t>NPM data can be disaggregated by sector</a:t>
            </a:r>
            <a:r>
              <a:rPr lang="en-US" dirty="0">
                <a:solidFill>
                  <a:schemeClr val="tx1"/>
                </a:solidFill>
              </a:rPr>
              <a:t>, or any other field reported to the CRS, which improves transparency, granular information, and the ability to answer more complex questions about the nutrition financing landscape. </a:t>
            </a:r>
          </a:p>
          <a:p>
            <a:pPr marL="731520" indent="-457200">
              <a:spcBef>
                <a:spcPts val="600"/>
              </a:spcBef>
              <a:spcAft>
                <a:spcPts val="1200"/>
              </a:spcAft>
              <a:buFont typeface="+mj-lt"/>
              <a:buAutoNum type="arabicPeriod"/>
            </a:pPr>
            <a:r>
              <a:rPr lang="en-US" dirty="0">
                <a:solidFill>
                  <a:schemeClr val="tx1"/>
                </a:solidFill>
              </a:rPr>
              <a:t>The </a:t>
            </a:r>
            <a:r>
              <a:rPr lang="en-US" u="sng" dirty="0">
                <a:solidFill>
                  <a:schemeClr val="tx1"/>
                </a:solidFill>
              </a:rPr>
              <a:t>NPM data is reported to the publicly available OECD CRS database</a:t>
            </a:r>
            <a:r>
              <a:rPr lang="en-US" dirty="0">
                <a:solidFill>
                  <a:schemeClr val="tx1"/>
                </a:solidFill>
              </a:rPr>
              <a:t>, which means all data users can see which projects received NPM scores, greatly improving reporting transparency and accountability.</a:t>
            </a:r>
          </a:p>
          <a:p>
            <a:pPr marL="560070" indent="-285750">
              <a:spcBef>
                <a:spcPts val="600"/>
              </a:spcBef>
              <a:spcAft>
                <a:spcPts val="0"/>
              </a:spcAft>
            </a:pPr>
            <a:endParaRPr lang="en-US" sz="1600" dirty="0">
              <a:solidFill>
                <a:srgbClr val="000000"/>
              </a:solidFill>
            </a:endParaRPr>
          </a:p>
          <a:p>
            <a:pPr marL="617220" indent="-342900">
              <a:buFont typeface="+mj-lt"/>
              <a:buAutoNum type="arabicPeriod"/>
            </a:pPr>
            <a:endParaRPr lang="en-US" dirty="0"/>
          </a:p>
        </p:txBody>
      </p:sp>
      <p:cxnSp>
        <p:nvCxnSpPr>
          <p:cNvPr id="4" name="Straight Arrow Connector 3">
            <a:extLst>
              <a:ext uri="{FF2B5EF4-FFF2-40B4-BE49-F238E27FC236}">
                <a16:creationId xmlns:a16="http://schemas.microsoft.com/office/drawing/2014/main" id="{9B90B37F-6BCE-B9F5-E2C3-973B10214FDE}"/>
              </a:ext>
            </a:extLst>
          </p:cNvPr>
          <p:cNvCxnSpPr/>
          <p:nvPr/>
        </p:nvCxnSpPr>
        <p:spPr>
          <a:xfrm flipV="1">
            <a:off x="417910" y="1626990"/>
            <a:ext cx="8236743" cy="14286"/>
          </a:xfrm>
          <a:prstGeom prst="straightConnector1">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95521DD9-D7FE-C09E-197B-B29AB816C633}"/>
              </a:ext>
            </a:extLst>
          </p:cNvPr>
          <p:cNvSpPr txBox="1"/>
          <p:nvPr/>
        </p:nvSpPr>
        <p:spPr>
          <a:xfrm>
            <a:off x="247650" y="5785624"/>
            <a:ext cx="8658225" cy="830997"/>
          </a:xfrm>
          <a:prstGeom prst="rect">
            <a:avLst/>
          </a:prstGeom>
          <a:solidFill>
            <a:schemeClr val="accent2">
              <a:lumMod val="20000"/>
              <a:lumOff val="80000"/>
            </a:schemeClr>
          </a:solidFill>
        </p:spPr>
        <p:txBody>
          <a:bodyPr wrap="square" rtlCol="0">
            <a:spAutoFit/>
          </a:bodyPr>
          <a:lstStyle/>
          <a:p>
            <a:r>
              <a:rPr lang="en-US" sz="1600" dirty="0">
                <a:solidFill>
                  <a:schemeClr val="accent2"/>
                </a:solidFill>
              </a:rPr>
              <a:t>*A note on application: </a:t>
            </a:r>
            <a:r>
              <a:rPr lang="en-US" sz="1600" dirty="0"/>
              <a:t>These features are based on best practices for NPM application, which several SDN members have achieved. Some SDN members are not yet applying the policy marker during project design but are working toward doing so. </a:t>
            </a:r>
          </a:p>
        </p:txBody>
      </p:sp>
    </p:spTree>
    <p:extLst>
      <p:ext uri="{BB962C8B-B14F-4D97-AF65-F5344CB8AC3E}">
        <p14:creationId xmlns:p14="http://schemas.microsoft.com/office/powerpoint/2010/main" val="1155419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BCDDDAEE-9870-4D05-B685-57F843CC0529}"/>
              </a:ext>
            </a:extLst>
          </p:cNvPr>
          <p:cNvGraphicFramePr>
            <a:graphicFrameLocks noChangeAspect="1"/>
          </p:cNvGraphicFramePr>
          <p:nvPr>
            <p:custDataLst>
              <p:tags r:id="rId1"/>
            </p:custDataLst>
            <p:extLst>
              <p:ext uri="{D42A27DB-BD31-4B8C-83A1-F6EECF244321}">
                <p14:modId xmlns:p14="http://schemas.microsoft.com/office/powerpoint/2010/main" val="2913487981"/>
              </p:ext>
            </p:extLst>
          </p:nvPr>
        </p:nvGraphicFramePr>
        <p:xfrm>
          <a:off x="-1141809" y="858441"/>
          <a:ext cx="1191" cy="1191"/>
        </p:xfrm>
        <a:graphic>
          <a:graphicData uri="http://schemas.openxmlformats.org/presentationml/2006/ole">
            <mc:AlternateContent xmlns:mc="http://schemas.openxmlformats.org/markup-compatibility/2006">
              <mc:Choice xmlns:v="urn:schemas-microsoft-com:vml" Requires="v">
                <p:oleObj name="think-cell Slide" r:id="rId4" imgW="451" imgH="450" progId="TCLayout.ActiveDocument.1">
                  <p:embed/>
                </p:oleObj>
              </mc:Choice>
              <mc:Fallback>
                <p:oleObj name="think-cell Slide" r:id="rId4" imgW="451" imgH="450" progId="TCLayout.ActiveDocument.1">
                  <p:embed/>
                  <p:pic>
                    <p:nvPicPr>
                      <p:cNvPr id="5" name="Object 4" hidden="1">
                        <a:extLst>
                          <a:ext uri="{FF2B5EF4-FFF2-40B4-BE49-F238E27FC236}">
                            <a16:creationId xmlns:a16="http://schemas.microsoft.com/office/drawing/2014/main" id="{BCDDDAEE-9870-4D05-B685-57F843CC0529}"/>
                          </a:ext>
                        </a:extLst>
                      </p:cNvPr>
                      <p:cNvPicPr/>
                      <p:nvPr/>
                    </p:nvPicPr>
                    <p:blipFill>
                      <a:blip r:embed="rId5"/>
                      <a:stretch>
                        <a:fillRect/>
                      </a:stretch>
                    </p:blipFill>
                    <p:spPr>
                      <a:xfrm>
                        <a:off x="-1141809" y="858441"/>
                        <a:ext cx="1191" cy="1191"/>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75599039-1ADD-4844-8F57-A6990F3A57BF}"/>
              </a:ext>
            </a:extLst>
          </p:cNvPr>
          <p:cNvSpPr>
            <a:spLocks noGrp="1"/>
          </p:cNvSpPr>
          <p:nvPr>
            <p:ph type="title"/>
          </p:nvPr>
        </p:nvSpPr>
        <p:spPr>
          <a:xfrm>
            <a:off x="803910" y="621377"/>
            <a:ext cx="7784901" cy="524120"/>
          </a:xfrm>
        </p:spPr>
        <p:txBody>
          <a:bodyPr vert="horz">
            <a:normAutofit/>
          </a:bodyPr>
          <a:lstStyle/>
          <a:p>
            <a:r>
              <a:rPr lang="en-US" sz="2400" dirty="0">
                <a:solidFill>
                  <a:schemeClr val="accent2">
                    <a:lumMod val="75000"/>
                  </a:schemeClr>
                </a:solidFill>
              </a:rPr>
              <a:t>Benefits of the NPM as reported by SDN members</a:t>
            </a:r>
          </a:p>
        </p:txBody>
      </p:sp>
      <p:sp>
        <p:nvSpPr>
          <p:cNvPr id="3" name="Content Placeholder 2">
            <a:extLst>
              <a:ext uri="{FF2B5EF4-FFF2-40B4-BE49-F238E27FC236}">
                <a16:creationId xmlns:a16="http://schemas.microsoft.com/office/drawing/2014/main" id="{D94D5CC0-269E-42F6-B43B-719505B27189}"/>
              </a:ext>
            </a:extLst>
          </p:cNvPr>
          <p:cNvSpPr>
            <a:spLocks noGrp="1"/>
          </p:cNvSpPr>
          <p:nvPr>
            <p:ph idx="13"/>
          </p:nvPr>
        </p:nvSpPr>
        <p:spPr>
          <a:xfrm>
            <a:off x="887801" y="1333738"/>
            <a:ext cx="7658101" cy="5139689"/>
          </a:xfrm>
        </p:spPr>
        <p:txBody>
          <a:bodyPr vert="horz" lIns="0" tIns="45720" rIns="0" bIns="45720" rtlCol="0" anchor="t">
            <a:noAutofit/>
          </a:bodyPr>
          <a:lstStyle/>
          <a:p>
            <a:pPr marL="527685" indent="0">
              <a:buNone/>
            </a:pPr>
            <a:r>
              <a:rPr lang="en-US" sz="1400" b="1" u="sng" dirty="0">
                <a:solidFill>
                  <a:schemeClr val="accent2"/>
                </a:solidFill>
              </a:rPr>
              <a:t>Accuracy:</a:t>
            </a:r>
            <a:r>
              <a:rPr lang="en-US" sz="1400" b="1" dirty="0">
                <a:solidFill>
                  <a:schemeClr val="accent2"/>
                </a:solidFill>
              </a:rPr>
              <a:t> </a:t>
            </a:r>
            <a:r>
              <a:rPr lang="en-US" sz="1400" dirty="0">
                <a:solidFill>
                  <a:schemeClr val="tx1"/>
                </a:solidFill>
              </a:rPr>
              <a:t>Because the</a:t>
            </a:r>
            <a:r>
              <a:rPr lang="en-US" sz="1400" dirty="0">
                <a:solidFill>
                  <a:schemeClr val="accent2"/>
                </a:solidFill>
              </a:rPr>
              <a:t> </a:t>
            </a:r>
            <a:r>
              <a:rPr lang="en-US" sz="1400" dirty="0">
                <a:solidFill>
                  <a:schemeClr val="tx1"/>
                </a:solidFill>
              </a:rPr>
              <a:t>NPM can be applied at the start of the project by the project/program officers themselves, it is more likely to be accurate. </a:t>
            </a:r>
            <a:endParaRPr lang="en-US" sz="1400" dirty="0">
              <a:solidFill>
                <a:schemeClr val="tx1"/>
              </a:solidFill>
              <a:cs typeface="Calibri" panose="020F0502020204030204"/>
            </a:endParaRPr>
          </a:p>
          <a:p>
            <a:pPr marL="527685" indent="0">
              <a:buNone/>
            </a:pPr>
            <a:r>
              <a:rPr lang="en-US" sz="1400" b="1" u="sng" dirty="0">
                <a:solidFill>
                  <a:schemeClr val="accent2"/>
                </a:solidFill>
              </a:rPr>
              <a:t>Staff buy-in and sensitization:</a:t>
            </a:r>
            <a:r>
              <a:rPr lang="en-US" sz="1400" b="1" dirty="0">
                <a:solidFill>
                  <a:schemeClr val="accent2"/>
                </a:solidFill>
              </a:rPr>
              <a:t> </a:t>
            </a:r>
            <a:r>
              <a:rPr lang="en-US" sz="1400" dirty="0">
                <a:solidFill>
                  <a:schemeClr val="tx1"/>
                </a:solidFill>
              </a:rPr>
              <a:t>Since application is often done by project/program officers instead of a centralized data or statistics team, more staff are brought into the resource tracking process and therefore understand how the estimates are generated, what they’re used for, and why they’re important.</a:t>
            </a:r>
            <a:endParaRPr lang="en-US" sz="1400" dirty="0">
              <a:solidFill>
                <a:schemeClr val="tx1"/>
              </a:solidFill>
              <a:cs typeface="Calibri" panose="020F0502020204030204"/>
            </a:endParaRPr>
          </a:p>
          <a:p>
            <a:pPr marL="527685" indent="0">
              <a:spcBef>
                <a:spcPts val="600"/>
              </a:spcBef>
              <a:buNone/>
            </a:pPr>
            <a:r>
              <a:rPr lang="en-US" sz="1400" b="1" u="sng" dirty="0">
                <a:solidFill>
                  <a:schemeClr val="accent2"/>
                </a:solidFill>
              </a:rPr>
              <a:t>Nutrition mainstreaming:</a:t>
            </a:r>
            <a:r>
              <a:rPr lang="en-US" sz="1400" b="1" dirty="0">
                <a:solidFill>
                  <a:schemeClr val="accent2"/>
                </a:solidFill>
              </a:rPr>
              <a:t> </a:t>
            </a:r>
            <a:r>
              <a:rPr lang="en-US" sz="1400" dirty="0">
                <a:solidFill>
                  <a:schemeClr val="tx1"/>
                </a:solidFill>
              </a:rPr>
              <a:t>Since a project can be reviewed for the appropriate NPM score during design, the NPM can be an effective internal advocacy tool to promote increased nutrition mainstreaming through the inclusion of nutrition objectives and/or indicators that may not otherwise have been considered.</a:t>
            </a:r>
            <a:endParaRPr lang="en-US" sz="1400" b="1" dirty="0">
              <a:solidFill>
                <a:schemeClr val="tx1"/>
              </a:solidFill>
            </a:endParaRPr>
          </a:p>
          <a:p>
            <a:pPr marL="527685" indent="0">
              <a:spcBef>
                <a:spcPts val="600"/>
              </a:spcBef>
              <a:buNone/>
            </a:pPr>
            <a:r>
              <a:rPr lang="en-US" sz="1400" b="1" u="sng" dirty="0">
                <a:solidFill>
                  <a:schemeClr val="accent2"/>
                </a:solidFill>
              </a:rPr>
              <a:t>Better access to data when you need it:</a:t>
            </a:r>
            <a:r>
              <a:rPr lang="en-US" sz="1400" b="1" dirty="0">
                <a:solidFill>
                  <a:schemeClr val="accent2"/>
                </a:solidFill>
              </a:rPr>
              <a:t> </a:t>
            </a:r>
            <a:r>
              <a:rPr lang="en-US" sz="1400" dirty="0">
                <a:solidFill>
                  <a:schemeClr val="tx1"/>
                </a:solidFill>
              </a:rPr>
              <a:t>The resource tracking information is available significantly earlier than with retroactive application methods (e.g., 2013 SDN method) because the NPM score is visible the moment the programs are added to the internal reporting system(s). When it is integrated within internal systems, country offices can also access it to respond to requests from country governments. </a:t>
            </a:r>
            <a:r>
              <a:rPr lang="en-US" sz="1200" dirty="0">
                <a:solidFill>
                  <a:schemeClr val="tx1"/>
                </a:solidFill>
              </a:rPr>
              <a:t>(Note there is a two-year lag for public reporting via the OECD CRS.)</a:t>
            </a:r>
            <a:endParaRPr lang="en-US" sz="1200" dirty="0">
              <a:solidFill>
                <a:schemeClr val="tx1"/>
              </a:solidFill>
              <a:cs typeface="Calibri"/>
            </a:endParaRPr>
          </a:p>
          <a:p>
            <a:pPr marL="527685" indent="0">
              <a:spcBef>
                <a:spcPts val="600"/>
              </a:spcBef>
              <a:buNone/>
            </a:pPr>
            <a:r>
              <a:rPr lang="en-US" sz="1400" b="1" u="sng" dirty="0">
                <a:solidFill>
                  <a:schemeClr val="accent2"/>
                </a:solidFill>
              </a:rPr>
              <a:t>Breaks down silos:</a:t>
            </a:r>
            <a:r>
              <a:rPr lang="en-US" sz="1400" b="1" dirty="0">
                <a:solidFill>
                  <a:schemeClr val="accent2"/>
                </a:solidFill>
              </a:rPr>
              <a:t> </a:t>
            </a:r>
            <a:r>
              <a:rPr lang="en-US" sz="1400" dirty="0">
                <a:solidFill>
                  <a:schemeClr val="tx1"/>
                </a:solidFill>
              </a:rPr>
              <a:t>Seeing nutrition investments across all sectors in the CRS allows organizations to assess trends and fluctuations beyond basic nutrition, bringing more nuance to the nutrition discussion and allowing users to tell a story across bureaus. </a:t>
            </a:r>
            <a:endParaRPr lang="en-US" sz="1400" dirty="0">
              <a:solidFill>
                <a:schemeClr val="tx1"/>
              </a:solidFill>
              <a:cs typeface="Calibri"/>
            </a:endParaRPr>
          </a:p>
          <a:p>
            <a:pPr marL="527685" indent="0">
              <a:spcBef>
                <a:spcPts val="600"/>
              </a:spcBef>
              <a:buNone/>
            </a:pPr>
            <a:r>
              <a:rPr lang="en-US" sz="1400" b="1" u="sng" dirty="0">
                <a:solidFill>
                  <a:schemeClr val="accent2"/>
                </a:solidFill>
              </a:rPr>
              <a:t>Demonstrate leadership:</a:t>
            </a:r>
            <a:r>
              <a:rPr lang="en-US" sz="1400" b="1" dirty="0">
                <a:solidFill>
                  <a:schemeClr val="accent2"/>
                </a:solidFill>
              </a:rPr>
              <a:t> </a:t>
            </a:r>
            <a:r>
              <a:rPr lang="en-US" sz="1400" dirty="0">
                <a:solidFill>
                  <a:schemeClr val="tx1"/>
                </a:solidFill>
              </a:rPr>
              <a:t>Commitment to this level of transparency, proactivity, and granular evidence generation demonstrates institutional leadership in data-driven programming.</a:t>
            </a:r>
          </a:p>
          <a:p>
            <a:pPr marL="560070" indent="-285750">
              <a:spcBef>
                <a:spcPts val="600"/>
              </a:spcBef>
              <a:spcAft>
                <a:spcPts val="0"/>
              </a:spcAft>
            </a:pPr>
            <a:endParaRPr lang="en-US" sz="1500" dirty="0">
              <a:solidFill>
                <a:schemeClr val="tx1"/>
              </a:solidFill>
            </a:endParaRPr>
          </a:p>
          <a:p>
            <a:pPr marL="617220" indent="-342900">
              <a:buFont typeface="+mj-lt"/>
              <a:buAutoNum type="arabicPeriod"/>
            </a:pPr>
            <a:endParaRPr lang="en-US" sz="1500" dirty="0"/>
          </a:p>
        </p:txBody>
      </p:sp>
      <p:cxnSp>
        <p:nvCxnSpPr>
          <p:cNvPr id="8" name="Straight Arrow Connector 7">
            <a:extLst>
              <a:ext uri="{FF2B5EF4-FFF2-40B4-BE49-F238E27FC236}">
                <a16:creationId xmlns:a16="http://schemas.microsoft.com/office/drawing/2014/main" id="{715A18F7-E26A-5625-A3F1-769A2B692FD4}"/>
              </a:ext>
            </a:extLst>
          </p:cNvPr>
          <p:cNvCxnSpPr/>
          <p:nvPr/>
        </p:nvCxnSpPr>
        <p:spPr>
          <a:xfrm flipV="1">
            <a:off x="453628" y="1177051"/>
            <a:ext cx="8236743" cy="14286"/>
          </a:xfrm>
          <a:prstGeom prst="straightConnector1">
            <a:avLst/>
          </a:prstGeom>
          <a:ln>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5" descr="Illustration/icon: a target with an arrow">
            <a:extLst>
              <a:ext uri="{FF2B5EF4-FFF2-40B4-BE49-F238E27FC236}">
                <a16:creationId xmlns:a16="http://schemas.microsoft.com/office/drawing/2014/main" id="{0320BC37-4BF4-E4BE-5F25-57349FFB6431}"/>
              </a:ext>
            </a:extLst>
          </p:cNvPr>
          <p:cNvPicPr>
            <a:picLocks noChangeAspect="1"/>
          </p:cNvPicPr>
          <p:nvPr/>
        </p:nvPicPr>
        <p:blipFill rotWithShape="1">
          <a:blip r:embed="rId6"/>
          <a:srcRect b="18786"/>
          <a:stretch/>
        </p:blipFill>
        <p:spPr>
          <a:xfrm>
            <a:off x="420495" y="1333738"/>
            <a:ext cx="845645" cy="697713"/>
          </a:xfrm>
          <a:prstGeom prst="rect">
            <a:avLst/>
          </a:prstGeom>
        </p:spPr>
      </p:pic>
      <p:pic>
        <p:nvPicPr>
          <p:cNvPr id="17" name="Picture 16" descr="Illustration/icon: an alarm clock">
            <a:extLst>
              <a:ext uri="{FF2B5EF4-FFF2-40B4-BE49-F238E27FC236}">
                <a16:creationId xmlns:a16="http://schemas.microsoft.com/office/drawing/2014/main" id="{A949FAB8-9032-31AE-91D9-63DA384B6032}"/>
              </a:ext>
            </a:extLst>
          </p:cNvPr>
          <p:cNvPicPr>
            <a:picLocks noChangeAspect="1"/>
          </p:cNvPicPr>
          <p:nvPr/>
        </p:nvPicPr>
        <p:blipFill rotWithShape="1">
          <a:blip r:embed="rId7"/>
          <a:srcRect l="14857" t="1929" r="16714" b="19431"/>
          <a:stretch/>
        </p:blipFill>
        <p:spPr>
          <a:xfrm>
            <a:off x="453628" y="4125147"/>
            <a:ext cx="628740" cy="722560"/>
          </a:xfrm>
          <a:prstGeom prst="rect">
            <a:avLst/>
          </a:prstGeom>
        </p:spPr>
      </p:pic>
      <p:pic>
        <p:nvPicPr>
          <p:cNvPr id="19" name="Picture 18" descr="Illustration/icon: circles of various sizes connected with lines">
            <a:extLst>
              <a:ext uri="{FF2B5EF4-FFF2-40B4-BE49-F238E27FC236}">
                <a16:creationId xmlns:a16="http://schemas.microsoft.com/office/drawing/2014/main" id="{8387A67B-0792-572D-522D-B3EE49B7F52F}"/>
              </a:ext>
            </a:extLst>
          </p:cNvPr>
          <p:cNvPicPr>
            <a:picLocks noChangeAspect="1"/>
          </p:cNvPicPr>
          <p:nvPr/>
        </p:nvPicPr>
        <p:blipFill rotWithShape="1">
          <a:blip r:embed="rId8"/>
          <a:srcRect l="7857" t="7357" r="8000" b="26428"/>
          <a:stretch/>
        </p:blipFill>
        <p:spPr>
          <a:xfrm>
            <a:off x="467334" y="5173774"/>
            <a:ext cx="751966" cy="591743"/>
          </a:xfrm>
          <a:prstGeom prst="rect">
            <a:avLst/>
          </a:prstGeom>
        </p:spPr>
      </p:pic>
      <p:pic>
        <p:nvPicPr>
          <p:cNvPr id="21" name="Picture 20" descr="Illustration/icon: a person's hand over which is a graph">
            <a:extLst>
              <a:ext uri="{FF2B5EF4-FFF2-40B4-BE49-F238E27FC236}">
                <a16:creationId xmlns:a16="http://schemas.microsoft.com/office/drawing/2014/main" id="{B0086F12-1043-C189-A24C-E1F5D36A3AE6}"/>
              </a:ext>
            </a:extLst>
          </p:cNvPr>
          <p:cNvPicPr>
            <a:picLocks noChangeAspect="1"/>
          </p:cNvPicPr>
          <p:nvPr/>
        </p:nvPicPr>
        <p:blipFill rotWithShape="1">
          <a:blip r:embed="rId9"/>
          <a:srcRect l="19142" r="19571" b="18575"/>
          <a:stretch/>
        </p:blipFill>
        <p:spPr>
          <a:xfrm>
            <a:off x="522347" y="5980263"/>
            <a:ext cx="506811" cy="673356"/>
          </a:xfrm>
          <a:prstGeom prst="rect">
            <a:avLst/>
          </a:prstGeom>
        </p:spPr>
      </p:pic>
      <p:pic>
        <p:nvPicPr>
          <p:cNvPr id="25" name="Picture 24" descr="Illustration/icon: a variety of foods, including fish, poultry, vegetables, and fruit">
            <a:extLst>
              <a:ext uri="{FF2B5EF4-FFF2-40B4-BE49-F238E27FC236}">
                <a16:creationId xmlns:a16="http://schemas.microsoft.com/office/drawing/2014/main" id="{1E2623CA-FB51-5F48-F939-21B4E40ADF44}"/>
              </a:ext>
            </a:extLst>
          </p:cNvPr>
          <p:cNvPicPr>
            <a:picLocks noChangeAspect="1"/>
          </p:cNvPicPr>
          <p:nvPr/>
        </p:nvPicPr>
        <p:blipFill rotWithShape="1">
          <a:blip r:embed="rId10"/>
          <a:srcRect l="9857" r="10285" b="18789"/>
          <a:stretch/>
        </p:blipFill>
        <p:spPr>
          <a:xfrm>
            <a:off x="420495" y="3078299"/>
            <a:ext cx="710516" cy="722560"/>
          </a:xfrm>
          <a:prstGeom prst="rect">
            <a:avLst/>
          </a:prstGeom>
        </p:spPr>
      </p:pic>
      <p:pic>
        <p:nvPicPr>
          <p:cNvPr id="10" name="Picture 9" descr="Illustration/icon: three persons with speech bubbles above them">
            <a:extLst>
              <a:ext uri="{FF2B5EF4-FFF2-40B4-BE49-F238E27FC236}">
                <a16:creationId xmlns:a16="http://schemas.microsoft.com/office/drawing/2014/main" id="{2D225E87-02A1-1A15-6A99-5A643CDF88EA}"/>
              </a:ext>
            </a:extLst>
          </p:cNvPr>
          <p:cNvPicPr>
            <a:picLocks noChangeAspect="1"/>
          </p:cNvPicPr>
          <p:nvPr/>
        </p:nvPicPr>
        <p:blipFill rotWithShape="1">
          <a:blip r:embed="rId11"/>
          <a:srcRect l="11571" t="7072" r="9715" b="26936"/>
          <a:stretch/>
        </p:blipFill>
        <p:spPr>
          <a:xfrm>
            <a:off x="435685" y="2160996"/>
            <a:ext cx="695326" cy="582946"/>
          </a:xfrm>
          <a:prstGeom prst="rect">
            <a:avLst/>
          </a:prstGeom>
        </p:spPr>
      </p:pic>
    </p:spTree>
    <p:extLst>
      <p:ext uri="{BB962C8B-B14F-4D97-AF65-F5344CB8AC3E}">
        <p14:creationId xmlns:p14="http://schemas.microsoft.com/office/powerpoint/2010/main" val="32670772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7037&quot;&gt;&lt;version val=&quot;30844&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3&quot;&gt;&lt;elem m_fUsage=&quot;2.49049000000000031463E+00&quot;&gt;&lt;m_msothmcolidx val=&quot;0&quot;/&gt;&lt;m_rgb r=&quot;F2&quot; g=&quot;8E&quot; b=&quot;2B&quot;/&gt;&lt;/elem&gt;&lt;elem m_fUsage=&quot;1.38509999999999999787E+00&quot;&gt;&lt;m_msothmcolidx val=&quot;0&quot;/&gt;&lt;m_rgb r=&quot;F7&quot; g=&quot;B4&quot; b=&quot;71&quot;/&gt;&lt;/elem&gt;&lt;elem m_fUsage=&quot;8.10000000000000053291E-01&quot;&gt;&lt;m_msothmcolidx val=&quot;0&quot;/&gt;&lt;m_rgb r=&quot;FC&quot; g=&quot;DD&quot; b=&quot;BE&quot;/&gt;&lt;/elem&gt;&lt;/m_vecMRU&gt;&lt;/m_mruColor&gt;&lt;m_eweekdayFirstOfWeek val=&quot;2&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1e5cb174-98af-47ef-94be-2a4b86bc6554">
      <UserInfo>
        <DisplayName>Mary D'Alimonte</DisplayName>
        <AccountId>12</AccountId>
        <AccountType/>
      </UserInfo>
      <UserInfo>
        <DisplayName>Felicity  Nelson</DisplayName>
        <AccountId>18</AccountId>
        <AccountType/>
      </UserInfo>
      <UserInfo>
        <DisplayName>Augustin Flory</DisplayName>
        <AccountId>15</AccountId>
        <AccountType/>
      </UserInfo>
      <UserInfo>
        <DisplayName>Brooke  Detwiler</DisplayName>
        <AccountId>46</AccountId>
        <AccountType/>
      </UserInfo>
      <UserInfo>
        <DisplayName>Lorna Harp</DisplayName>
        <AccountId>304</AccountId>
        <AccountType/>
      </UserInfo>
      <UserInfo>
        <DisplayName>Caroline Andridge</DisplayName>
        <AccountId>114</AccountId>
        <AccountType/>
      </UserInfo>
    </SharedWithUsers>
    <TaxCatchAll xmlns="1e5cb174-98af-47ef-94be-2a4b86bc6554" xsi:nil="true"/>
    <lcf76f155ced4ddcb4097134ff3c332f xmlns="054e7a16-f650-4256-96d7-3d6e7bab1f96">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D6929CD7D01E442B32F54C669C59A99" ma:contentTypeVersion="16" ma:contentTypeDescription="Create a new document." ma:contentTypeScope="" ma:versionID="8d999b310104ab5166a3716f3dc13d11">
  <xsd:schema xmlns:xsd="http://www.w3.org/2001/XMLSchema" xmlns:xs="http://www.w3.org/2001/XMLSchema" xmlns:p="http://schemas.microsoft.com/office/2006/metadata/properties" xmlns:ns2="054e7a16-f650-4256-96d7-3d6e7bab1f96" xmlns:ns3="1e5cb174-98af-47ef-94be-2a4b86bc6554" targetNamespace="http://schemas.microsoft.com/office/2006/metadata/properties" ma:root="true" ma:fieldsID="831be26a01bd10a1bbf2e17d45e11cf1" ns2:_="" ns3:_="">
    <xsd:import namespace="054e7a16-f650-4256-96d7-3d6e7bab1f96"/>
    <xsd:import namespace="1e5cb174-98af-47ef-94be-2a4b86bc655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4e7a16-f650-4256-96d7-3d6e7bab1f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e5cb174-98af-47ef-94be-2a4b86bc655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01a28e69-8d72-4095-9c61-019481b9049d}" ma:internalName="TaxCatchAll" ma:showField="CatchAllData" ma:web="1e5cb174-98af-47ef-94be-2a4b86bc655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33323A-970B-4DDB-9883-54EA9814F25B}">
  <ds:schemaRefs>
    <ds:schemaRef ds:uri="1e5cb174-98af-47ef-94be-2a4b86bc6554"/>
    <ds:schemaRef ds:uri="http://www.w3.org/XML/1998/namespace"/>
    <ds:schemaRef ds:uri="http://schemas.microsoft.com/office/2006/documentManagement/types"/>
    <ds:schemaRef ds:uri="http://schemas.openxmlformats.org/package/2006/metadata/core-properties"/>
    <ds:schemaRef ds:uri="http://purl.org/dc/terms/"/>
    <ds:schemaRef ds:uri="http://purl.org/dc/elements/1.1/"/>
    <ds:schemaRef ds:uri="http://schemas.microsoft.com/office/infopath/2007/PartnerControls"/>
    <ds:schemaRef ds:uri="054e7a16-f650-4256-96d7-3d6e7bab1f96"/>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C94B61E1-284A-4971-9879-607393CBE1A4}">
  <ds:schemaRefs>
    <ds:schemaRef ds:uri="http://schemas.microsoft.com/sharepoint/v3/contenttype/forms"/>
  </ds:schemaRefs>
</ds:datastoreItem>
</file>

<file path=customXml/itemProps3.xml><?xml version="1.0" encoding="utf-8"?>
<ds:datastoreItem xmlns:ds="http://schemas.openxmlformats.org/officeDocument/2006/customXml" ds:itemID="{BF88C8C2-4981-4642-B60C-40F6A8276C56}"/>
</file>

<file path=docProps/app.xml><?xml version="1.0" encoding="utf-8"?>
<Properties xmlns="http://schemas.openxmlformats.org/officeDocument/2006/extended-properties" xmlns:vt="http://schemas.openxmlformats.org/officeDocument/2006/docPropsVTypes">
  <Template>2020-08-12 TWG Meeting presentation UAN</Template>
  <TotalTime>3410</TotalTime>
  <Words>1263</Words>
  <Application>Microsoft Office PowerPoint</Application>
  <PresentationFormat>On-screen Show (4:3)</PresentationFormat>
  <Paragraphs>47</Paragraphs>
  <Slides>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1" baseType="lpstr">
      <vt:lpstr>Arial</vt:lpstr>
      <vt:lpstr>Calibri</vt:lpstr>
      <vt:lpstr>Gill Sans MT</vt:lpstr>
      <vt:lpstr>Wingdings</vt:lpstr>
      <vt:lpstr>Wingdings 2</vt:lpstr>
      <vt:lpstr>Dividend</vt:lpstr>
      <vt:lpstr>think-cell Slide</vt:lpstr>
      <vt:lpstr>What is the OECD Nutrition Policy Marker (NPM)?</vt:lpstr>
      <vt:lpstr>Why is the NPM important?</vt:lpstr>
      <vt:lpstr>FEATURES THAT MAKE the NPM A POWERFUL RESOURCE TRACKING TOOL</vt:lpstr>
      <vt:lpstr>Benefits of the NPM as reported by SDN members</vt:lpstr>
    </vt:vector>
  </TitlesOfParts>
  <Company>JSI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OECD Nutrition Policy Marker (NPM)? (July 2023)</dc:title>
  <dc:subject>Presentation on the Nutrition Policy Marker</dc:subject>
  <dc:creator>USAID;USAID ADVANCING NUTRITION</dc:creator>
  <cp:keywords>USAID, USAID ADVANCING NUTRITION, Nutrition Policy Marker, NPM, nutrition, tracking</cp:keywords>
  <cp:lastModifiedBy>Caroline Andridge</cp:lastModifiedBy>
  <cp:revision>189</cp:revision>
  <cp:lastPrinted>2018-11-28T16:57:10Z</cp:lastPrinted>
  <dcterms:created xsi:type="dcterms:W3CDTF">2020-08-11T15:01:26Z</dcterms:created>
  <dcterms:modified xsi:type="dcterms:W3CDTF">2023-07-19T15:44:01Z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0x0101002D6929CD7D01E442B32F54C669C59A99</vt:lpwstr>
  </property>
  <property fmtid="{D5CDD505-2E9C-101B-9397-08002B2CF9AE}" pid="3" name="MediaServiceImageTags">
    <vt:lpwstr/>
  </property>
</Properties>
</file>